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0ff1d39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0ff1d39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0ff1d397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0ff1d397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0ff1d39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0ff1d39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0ff1d39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0ff1d39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0ff1d39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0ff1d39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0ff1d39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0ff1d39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0ff1d39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0ff1d39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0ff1d39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0ff1d39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0ff1d39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0ff1d39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ff1d397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ff1d397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0ff1d39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0ff1d39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363725"/>
            <a:ext cx="4734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Microgrid Optimization System (AMOS)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063700" y="3346175"/>
            <a:ext cx="42555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Oren Moreno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ITAI 3377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Testing and Validation Strategy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064550" y="1522475"/>
            <a:ext cx="4276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AMOS testing ensures operational readiness across all critical dimensions.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Functional Testing: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50+ scenarios using Grid2Op simulated environments.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Performance Testing: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Telemetry stress tests via Locust.io (15,000+ points/sec).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Cybersecurity Testing: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Red-teaming exercises mapped to MITRE ATT&amp;CK.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5504475" y="2207675"/>
            <a:ext cx="30882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Fault Tolerance Testing: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Chaos engineering disruptions (network loss, black-start recovery).</a:t>
            </a:r>
            <a:b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Regulatory Compliance Audits: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GDPR, NERC-CIP, DOE C2M2 mock audits.</a:t>
            </a: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Challenges and Lessons Learned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249425" y="1435475"/>
            <a:ext cx="7267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17">
                <a:solidFill>
                  <a:srgbClr val="783F04"/>
                </a:solidFill>
              </a:rPr>
              <a:t>Several important lessons emerged from the conceptual design process.</a:t>
            </a:r>
            <a:endParaRPr sz="1417">
              <a:solidFill>
                <a:srgbClr val="783F04"/>
              </a:solidFill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418"/>
              <a:buChar char="●"/>
            </a:pPr>
            <a:r>
              <a:rPr b="1" lang="en" sz="1417">
                <a:solidFill>
                  <a:srgbClr val="783F04"/>
                </a:solidFill>
              </a:rPr>
              <a:t>Challenges Addressed:</a:t>
            </a:r>
            <a:br>
              <a:rPr b="1" lang="en" sz="1417">
                <a:solidFill>
                  <a:srgbClr val="783F04"/>
                </a:solidFill>
              </a:rPr>
            </a:br>
            <a:endParaRPr b="1" sz="1417">
              <a:solidFill>
                <a:srgbClr val="783F04"/>
              </a:solidFill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18"/>
              <a:buChar char="○"/>
            </a:pPr>
            <a:r>
              <a:rPr lang="en" sz="1417">
                <a:solidFill>
                  <a:srgbClr val="783F04"/>
                </a:solidFill>
              </a:rPr>
              <a:t>Latency optimization for real-time edge processing.</a:t>
            </a:r>
            <a:br>
              <a:rPr lang="en" sz="1417">
                <a:solidFill>
                  <a:srgbClr val="783F04"/>
                </a:solidFill>
              </a:rPr>
            </a:br>
            <a:endParaRPr sz="1417">
              <a:solidFill>
                <a:srgbClr val="783F04"/>
              </a:solidFill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18"/>
              <a:buChar char="○"/>
            </a:pPr>
            <a:r>
              <a:rPr lang="en" sz="1417">
                <a:solidFill>
                  <a:srgbClr val="783F04"/>
                </a:solidFill>
              </a:rPr>
              <a:t>Balancing explainability with fast autonomous actions.</a:t>
            </a:r>
            <a:br>
              <a:rPr lang="en" sz="1417">
                <a:solidFill>
                  <a:srgbClr val="783F04"/>
                </a:solidFill>
              </a:rPr>
            </a:br>
            <a:endParaRPr sz="1417">
              <a:solidFill>
                <a:srgbClr val="783F04"/>
              </a:solidFill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18"/>
              <a:buChar char="●"/>
            </a:pPr>
            <a:r>
              <a:rPr b="1" lang="en" sz="1417">
                <a:solidFill>
                  <a:srgbClr val="783F04"/>
                </a:solidFill>
              </a:rPr>
              <a:t>Key Lessons:</a:t>
            </a:r>
            <a:br>
              <a:rPr b="1" lang="en" sz="1417">
                <a:solidFill>
                  <a:srgbClr val="783F04"/>
                </a:solidFill>
              </a:rPr>
            </a:br>
            <a:endParaRPr b="1" sz="1417">
              <a:solidFill>
                <a:srgbClr val="783F04"/>
              </a:solidFill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18"/>
              <a:buChar char="○"/>
            </a:pPr>
            <a:r>
              <a:rPr lang="en" sz="1417">
                <a:solidFill>
                  <a:srgbClr val="783F04"/>
                </a:solidFill>
              </a:rPr>
              <a:t>Embedding safety constraints improves reliability.</a:t>
            </a:r>
            <a:br>
              <a:rPr lang="en" sz="1417">
                <a:solidFill>
                  <a:srgbClr val="783F04"/>
                </a:solidFill>
              </a:rPr>
            </a:br>
            <a:endParaRPr sz="1417">
              <a:solidFill>
                <a:srgbClr val="783F04"/>
              </a:solidFill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18"/>
              <a:buChar char="○"/>
            </a:pPr>
            <a:r>
              <a:rPr lang="en" sz="1417">
                <a:solidFill>
                  <a:srgbClr val="783F04"/>
                </a:solidFill>
              </a:rPr>
              <a:t>Early integration of security reduces operational risks.</a:t>
            </a:r>
            <a:br>
              <a:rPr lang="en" sz="1417">
                <a:solidFill>
                  <a:srgbClr val="783F04"/>
                </a:solidFill>
              </a:rPr>
            </a:br>
            <a:endParaRPr sz="1417">
              <a:solidFill>
                <a:srgbClr val="783F04"/>
              </a:solidFill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18"/>
              <a:buChar char="○"/>
            </a:pPr>
            <a:r>
              <a:rPr lang="en" sz="1417">
                <a:solidFill>
                  <a:srgbClr val="783F04"/>
                </a:solidFill>
              </a:rPr>
              <a:t>Continuous online learning boosts model resilience and privacy compliance.</a:t>
            </a:r>
            <a:endParaRPr sz="1417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Conclusion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707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83F04"/>
                </a:solidFill>
              </a:rPr>
              <a:t>AMOS showcases the potential of combining generative AI, reinforcement learning, and edge computing to create a truly autonomous, resilient, and sustainable energy management system.</a:t>
            </a:r>
            <a:endParaRPr sz="1600">
              <a:solidFill>
                <a:srgbClr val="783F04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600"/>
              <a:buChar char="●"/>
            </a:pPr>
            <a:r>
              <a:rPr b="1" lang="en" sz="1600">
                <a:solidFill>
                  <a:srgbClr val="783F04"/>
                </a:solidFill>
              </a:rPr>
              <a:t>Scalable:</a:t>
            </a:r>
            <a:r>
              <a:rPr lang="en" sz="1600">
                <a:solidFill>
                  <a:srgbClr val="783F04"/>
                </a:solidFill>
              </a:rPr>
              <a:t> Supports both single-site and fleetwide deployments.</a:t>
            </a:r>
            <a:br>
              <a:rPr lang="en" sz="1600">
                <a:solidFill>
                  <a:srgbClr val="783F04"/>
                </a:solidFill>
              </a:rPr>
            </a:br>
            <a:endParaRPr sz="1600">
              <a:solidFill>
                <a:srgbClr val="783F0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600"/>
              <a:buChar char="●"/>
            </a:pPr>
            <a:r>
              <a:rPr b="1" lang="en" sz="1600">
                <a:solidFill>
                  <a:srgbClr val="783F04"/>
                </a:solidFill>
              </a:rPr>
              <a:t>Secure:</a:t>
            </a:r>
            <a:r>
              <a:rPr lang="en" sz="1600">
                <a:solidFill>
                  <a:srgbClr val="783F04"/>
                </a:solidFill>
              </a:rPr>
              <a:t> Built with zero-trust principles and dynamic security models.</a:t>
            </a:r>
            <a:br>
              <a:rPr lang="en" sz="1600">
                <a:solidFill>
                  <a:srgbClr val="783F04"/>
                </a:solidFill>
              </a:rPr>
            </a:br>
            <a:endParaRPr sz="1600">
              <a:solidFill>
                <a:srgbClr val="783F0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600"/>
              <a:buChar char="●"/>
            </a:pPr>
            <a:r>
              <a:rPr b="1" lang="en" sz="1600">
                <a:solidFill>
                  <a:srgbClr val="783F04"/>
                </a:solidFill>
              </a:rPr>
              <a:t>Ethical:</a:t>
            </a:r>
            <a:r>
              <a:rPr lang="en" sz="1600">
                <a:solidFill>
                  <a:srgbClr val="783F04"/>
                </a:solidFill>
              </a:rPr>
              <a:t> Prioritizes privacy, transparency, and human oversight.</a:t>
            </a:r>
            <a:endParaRPr sz="160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Project Overview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94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 </a:t>
            </a:r>
            <a:r>
              <a:rPr lang="en" sz="1400">
                <a:solidFill>
                  <a:srgbClr val="783F04"/>
                </a:solidFill>
              </a:rPr>
              <a:t>AMOS is a conceptual AI-driven autonomous agent designed to optimize energy management in campus, industrial, and remote community microgrids.</a:t>
            </a:r>
            <a:br>
              <a:rPr lang="en" sz="1400">
                <a:solidFill>
                  <a:srgbClr val="783F04"/>
                </a:solidFill>
              </a:rPr>
            </a:br>
            <a:r>
              <a:rPr lang="en" sz="1400">
                <a:solidFill>
                  <a:srgbClr val="783F04"/>
                </a:solidFill>
              </a:rPr>
              <a:t> It combines </a:t>
            </a:r>
            <a:r>
              <a:rPr b="1" lang="en" sz="1400">
                <a:solidFill>
                  <a:srgbClr val="783F04"/>
                </a:solidFill>
              </a:rPr>
              <a:t>generative AI</a:t>
            </a:r>
            <a:r>
              <a:rPr lang="en" sz="1400">
                <a:solidFill>
                  <a:srgbClr val="783F04"/>
                </a:solidFill>
              </a:rPr>
              <a:t> and </a:t>
            </a:r>
            <a:r>
              <a:rPr b="1" lang="en" sz="1400">
                <a:solidFill>
                  <a:srgbClr val="783F04"/>
                </a:solidFill>
              </a:rPr>
              <a:t>edge computing</a:t>
            </a:r>
            <a:r>
              <a:rPr lang="en" sz="1400">
                <a:solidFill>
                  <a:srgbClr val="783F04"/>
                </a:solidFill>
              </a:rPr>
              <a:t> to maximize renewable energy usage while reducing operational costs and enhancing system resilience.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Focus: Real-time DER optimization.</a:t>
            </a:r>
            <a:br>
              <a:rPr lang="en" sz="1400">
                <a:solidFill>
                  <a:srgbClr val="783F04"/>
                </a:solidFill>
              </a:rPr>
            </a:b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Edge-first design with limited cloud dependency.</a:t>
            </a:r>
            <a:br>
              <a:rPr lang="en" sz="1400">
                <a:solidFill>
                  <a:srgbClr val="783F04"/>
                </a:solidFill>
              </a:rPr>
            </a:b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Targeting 15–20% energy waste reduction and 95% renewable utilization.</a:t>
            </a:r>
            <a:endParaRPr sz="160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Use Case and Objectives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Primary Use Case: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Real-time optimization of solar, wind, battery, and grid assets.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Key Objectives: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15–20% reduction in energy wastage.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30% reduction in external grid imports.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25% cut in operational costs.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Return on investment within 24 months.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99.9% system availability with ±3% voltage stability.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687350" y="1441350"/>
            <a:ext cx="6263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Autonomous Microgrid Optimization System (AMOS)</a:t>
            </a: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 addresses the need for resilient, efficient microgrid management.</a:t>
            </a: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Generative AI Approach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371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AMOS leverages two synergistic AI models deployed at the edge for maximum efficiency and autonomy.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Forecast Generator: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Lightweight Transformer predicting 24-hour multivariate scenarios (solar, wind, load, price).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Augmented with WGAN-GP for rare event modeling.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167425" y="1597875"/>
            <a:ext cx="33033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MPC-RL Dispatch Agent: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Model Predictive Control with PPO-Clip reinforcement learning.</a:t>
            </a:r>
            <a:b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Optimizes dispatch every 15 minutes using generated forecasts.</a:t>
            </a:r>
            <a:b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Localized training and federated learning ensure continuous improvement.</a:t>
            </a:r>
            <a:endParaRPr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System Architecture Overview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260300" y="1597875"/>
            <a:ext cx="44508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AMOS is organized into five conceptual layers operating in a </a:t>
            </a:r>
            <a:r>
              <a:rPr b="1" lang="en" sz="1200">
                <a:solidFill>
                  <a:srgbClr val="783F04"/>
                </a:solidFill>
              </a:rPr>
              <a:t>Sense → Predict → Plan → Act → Learn</a:t>
            </a:r>
            <a:r>
              <a:rPr lang="en" sz="1200">
                <a:solidFill>
                  <a:srgbClr val="783F04"/>
                </a:solidFill>
              </a:rPr>
              <a:t> cycle.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DER &amp; Sensor Layer: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Telemetry from solar, wind, storage, and weather devices.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Edge Gateway (IoT Hub):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Aggregation, validation, and secured transmission of telemetry.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Edge AI Runtime: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Local prediction and optimization without cloud dependency.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5711100" y="2116275"/>
            <a:ext cx="27186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Control Interface Layer: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Real-time dispatch with sub-100ms response time.</a:t>
            </a:r>
            <a:b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Cloud/Fleet Operations Layer: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Nightly federated learning and fleetwide monitoring (optional).</a:t>
            </a: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Data Flow and Communication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162425" y="1597875"/>
            <a:ext cx="4244100" cy="28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MOS ensures fast and secure data flow across all components.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Protocols: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Modbus-TCP, IEC 61850, CAN-FD for device telemetry.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MQTT v5 and OPC-UA Pub/Sub for edge communication.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Efficiency: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Edge-to-control communication latencies consistently &lt;100ms.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5406525" y="2124675"/>
            <a:ext cx="30099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Security Measures: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AES-GCM encryption.</a:t>
            </a:r>
            <a:b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Secure boot and TPM-protected device identities.</a:t>
            </a:r>
            <a:b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Mutual TLS authentication with rotating SPIFFE certificates.</a:t>
            </a:r>
            <a:endParaRPr b="1" sz="11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AI Model Details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249425" y="1510900"/>
            <a:ext cx="46248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AMOS's edge AI models are optimized for both performance and resilience.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Forecast Generator Details: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Variational latent sampling.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&lt;75ms cold-start inference after INT8 quantization.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Dispatch Agent Details: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Combines reinforcement learning with physics-informed simulators.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Cross-entropy method (CEM) rollouts refine action planning.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874225" y="2515750"/>
            <a:ext cx="2542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Edge MLOps Toolchain: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PyTorch Lightning, TensorFlow Lite, ONNX Runtime, OpenVINO.</a:t>
            </a:r>
            <a:endParaRPr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Security and Ethical Framework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195075" y="1554375"/>
            <a:ext cx="4505100" cy="3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Security and ethics are embedded in AMOS’s foundation.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Defense-in-Depth Security: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End-to-end AES-256-GCM encryption.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Micro-segmented VLAN architecture.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Secure artifact validation with Sigstore.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Ethical AI Design: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Synthetic data augmentation to reduce bias.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Explainability via Shapley value decomposition.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Human override mechanisms maintained.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5493525" y="1946325"/>
            <a:ext cx="3381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Compliance: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Designed for GDPR, NERC-CIP, IEEE 1547 standards.</a:t>
            </a: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Implementation and Deployment Plan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205950" y="1597875"/>
            <a:ext cx="47880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</a:rPr>
              <a:t>AMOS follows a structured deployment and operations plan to ensure scalability and resilience.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Deployment Approach: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Hardened OS images built with Buildroot.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Rootless containers for isolated AI execution.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Blue/Green strategy for safe updates.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b="1" lang="en" sz="1200">
                <a:solidFill>
                  <a:srgbClr val="783F04"/>
                </a:solidFill>
              </a:rPr>
              <a:t>Secrets and Enrollment:</a:t>
            </a:r>
            <a:endParaRPr b="1"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Ansible-based device provisioning.</a:t>
            </a:r>
            <a:br>
              <a:rPr lang="en" sz="1200">
                <a:solidFill>
                  <a:srgbClr val="783F04"/>
                </a:solidFill>
              </a:rPr>
            </a:br>
            <a:endParaRPr sz="12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○"/>
            </a:pPr>
            <a:r>
              <a:rPr lang="en" sz="1200">
                <a:solidFill>
                  <a:srgbClr val="783F04"/>
                </a:solidFill>
              </a:rPr>
              <a:t>Vault-encrypted key management.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5702700" y="2321475"/>
            <a:ext cx="26316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Fleet Management:</a:t>
            </a:r>
            <a:endParaRPr b="1"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Secure enrollment with SPIFFE identities.</a:t>
            </a:r>
            <a:b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Continuous fleet monitoring and retraining triggers.</a:t>
            </a:r>
            <a:endParaRPr sz="13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