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4" r:id="rId3"/>
    <p:sldId id="258" r:id="rId4"/>
    <p:sldId id="260" r:id="rId5"/>
    <p:sldId id="261" r:id="rId6"/>
    <p:sldId id="273" r:id="rId7"/>
    <p:sldId id="27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6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3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7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4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4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14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2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9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0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80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3A34D6-8620-4747-946B-372F6CC623DF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3569-5A7E-4018-8FA8-AC146B5824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2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7668-4B78-4CBF-B341-06A17391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604" y="1389061"/>
            <a:ext cx="5921406" cy="2379415"/>
          </a:xfrm>
        </p:spPr>
        <p:txBody>
          <a:bodyPr>
            <a:normAutofit fontScale="90000"/>
          </a:bodyPr>
          <a:lstStyle/>
          <a:p>
            <a:pPr indent="450215" algn="ctr">
              <a:lnSpc>
                <a:spcPct val="150000"/>
              </a:lnSpc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br>
              <a:rPr lang="ru-RU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в сфере образования: разработка программы для изучения признаков химических соединений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7949D-E3A4-4837-872B-57CC67837E40}"/>
              </a:ext>
            </a:extLst>
          </p:cNvPr>
          <p:cNvSpPr txBox="1"/>
          <p:nvPr/>
        </p:nvSpPr>
        <p:spPr>
          <a:xfrm>
            <a:off x="7910004" y="4518733"/>
            <a:ext cx="4172505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 работы: ученик 10 класса</a:t>
            </a:r>
            <a:endParaRPr lang="ru-RU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ОРЕН СЮЛЕЙМАН</a:t>
            </a:r>
            <a:endParaRPr lang="ru-RU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E8A78-5D61-46E3-AADA-3B7FAA644D88}"/>
              </a:ext>
            </a:extLst>
          </p:cNvPr>
          <p:cNvSpPr txBox="1"/>
          <p:nvPr/>
        </p:nvSpPr>
        <p:spPr>
          <a:xfrm>
            <a:off x="4586795" y="6263311"/>
            <a:ext cx="3018408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Нижний Новгород - 2023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4FCF5-EC28-4013-8428-020914510EEF}"/>
              </a:ext>
            </a:extLst>
          </p:cNvPr>
          <p:cNvSpPr txBox="1"/>
          <p:nvPr/>
        </p:nvSpPr>
        <p:spPr>
          <a:xfrm>
            <a:off x="-305541" y="26632"/>
            <a:ext cx="11619391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МУНИЦИПАЛЬНОЕ АВТОНОМНОЕ ОБЩЕОБРАЗОВАТЕЛЬНОЕ УЧРЕЖДЕНИЕ</a:t>
            </a:r>
            <a:b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"Школа № 54"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65ED-51B2-498B-AC45-E99A274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тренировочного меню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E0649-5F48-43AF-9107-4FF79CBB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1198486"/>
            <a:ext cx="6814351" cy="55840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Она будет привязывать к кнопкам функции, которые будут выполняться при нажатии на кнопки. Пропишем в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MainProtocol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скрывать начальные кнопки и показывать элементы тренировочного меню. В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привяжем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MainProtocol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к кнопкам начального меню. Пропишем скрывание начальных кнопок.</a:t>
            </a:r>
            <a:endParaRPr lang="en-US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 элементы тренировочного меню</a:t>
            </a:r>
            <a:r>
              <a:rPr lang="en-US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поле вывода химического соединения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gameLabel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поле для ввода ответа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кнопку для проверки ответа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кнопку для возврата к начальному меню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btn_Back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4D7CC6-234D-4FE6-BFAD-49DF13C3A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4" y="1453158"/>
            <a:ext cx="4538212" cy="4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17489-2676-4BD6-AD98-3ACF4360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6"/>
            <a:ext cx="9619695" cy="126062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выбора файла с соединениями и их признаками.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6721E-10B5-4884-A8A9-89610B6A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1744462"/>
            <a:ext cx="11354540" cy="4873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Дальше создадим алгоритм выбора файла с соединениями и их признаками. В зависимости от нажатой на начальном меню кнопки будет выбран соответствующий файл.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нажатии на кнопку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btn_All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“Весь список”) будет выбран файл “FullProtocol.txt”, в котором находятся все собранные соединения и их признаки.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Аналогично для кнопки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btn_OGE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“ОГЭ”) будет выбран файл “OGEProtocol.txt”, в котором находятся все соединения и их признаки, нужные для сдачи основного государственного экзамена.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кнопки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btn_EGE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“ЕГЭ”) будет выбран файл “EGEProtocol.txt”, в котором находятся все соединения и их признаки, нужные для сдачи единого государственного экзамена.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будет случайно выбрано соединение и показано в поле для вывода химического соединения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gameLabel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48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74BA-07EA-4E6D-BEB1-43370574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9" y="418391"/>
            <a:ext cx="10515600" cy="65580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элементов итогового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3EE3A-F32E-430D-B4BF-08D31057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735584"/>
            <a:ext cx="9371120" cy="4704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Теперь добавим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checkRequest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проверять ответ от пользователя из поля для ввода ответа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Далее функция будет проверять правильность ответа. Она будет брать ответ от пользователя и сравнивать с правильным ответом из соответствующего списка соединений и их признаков. Далее будет выводится итоговое меню, которое будет немного отличатся в зависимости от того, совпали ли ответы или нет.</a:t>
            </a:r>
            <a:endParaRPr lang="en-US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 элементы итогового меню. Для этого в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пропишем создание поддерживающего поля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 котором будет выводится поддерживающие слова, поля с правильным ответом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correctAnswerLabel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кнопка для повтора тренировочного цикла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4D56EE1-140E-42EF-B0D8-2E3871FF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016"/>
            <a:ext cx="10568498" cy="663767"/>
          </a:xfrm>
        </p:spPr>
        <p:txBody>
          <a:bodyPr>
            <a:no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выбора варианта итогового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EF51A-5DE0-412B-88C3-BE4B77F7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8" y="810500"/>
            <a:ext cx="5924362" cy="2880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 так в случае, когда ответы совпали, будет показываться поддерживающее поле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надписью “Всё верно! Молодец!”, будет выключена возможность взаимодействовать с полем для ввода ответа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кнопкой для проверки ответа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будет показываться кнопка для повтора тренировочного цикла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FD072-AD46-4EAE-AB83-F8A535840008}"/>
              </a:ext>
            </a:extLst>
          </p:cNvPr>
          <p:cNvSpPr txBox="1"/>
          <p:nvPr/>
        </p:nvSpPr>
        <p:spPr>
          <a:xfrm>
            <a:off x="6010182" y="4547029"/>
            <a:ext cx="6181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Если же ответы не совпадут, то будут показыват</a:t>
            </a:r>
            <a:r>
              <a:rPr lang="ru-RU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ся поддерживающее поле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надписью “Почти верно. Не переживай, ты ещё учишься!”, поле с правильным ответом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correctAnswerLabel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будут скрыты поле для ввода ответа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кнопка для проверки ответа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будет показываться кнопка для повтора тренировочного цикла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38D651-F695-499F-932A-C8B576938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41" y="1139352"/>
            <a:ext cx="3175700" cy="34076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D99A7C-910B-4D22-B65F-6FF505F4B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78" y="3402117"/>
            <a:ext cx="3167701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93D672-8E2B-4F54-B2C0-54259E5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" y="225255"/>
            <a:ext cx="10963183" cy="451621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кнопки возврата в начальное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666F-D125-471F-B826-770BBC4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654" y="1203705"/>
            <a:ext cx="8238478" cy="5348016"/>
          </a:xfrm>
        </p:spPr>
        <p:txBody>
          <a:bodyPr>
            <a:noAutofit/>
          </a:bodyPr>
          <a:lstStyle/>
          <a:p>
            <a:pPr marR="53975" indent="450215" algn="just">
              <a:lnSpc>
                <a:spcPct val="100000"/>
              </a:lnSpc>
            </a:pP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функцию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retry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будет повторять тренировочный цикл. Для начала скроем все элементы итогового меню. Дальше будет выполняться функция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MainProtocol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последним выбранным списком соединений и их признаков. 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 indent="450215" algn="just">
              <a:lnSpc>
                <a:spcPct val="100000"/>
              </a:lnSpc>
            </a:pP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функцию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BackToMainMenu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будет возвращать пользователя к начальному меню. Для начала скроем кнопку для возврата к начальному меню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btn_Back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поле для вывода химического соединения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gameLabel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Далее будут показываться элементы начального меню. При необходимости так же будут скрыты поля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requestLine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solaceLabel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correctAnswerLabel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кнопки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btn_go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btn_retry</a:t>
            </a:r>
            <a:r>
              <a:rPr lang="ru-RU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53975" indent="450215" algn="just">
              <a:lnSpc>
                <a:spcPct val="100000"/>
              </a:lnSpc>
            </a:pPr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завершении создадим файлы “FullProtocol.txt”, “OGEProtocol.txt”, “EGEProtocol.txt”, запишем туда необходимые соединения и их признаки, создадим исполняемый файл “ChemistryGame.exe”, для запуска нашей программы.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5BCAD2-CF84-44A0-B839-AE5E0EE24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9" y="1671434"/>
            <a:ext cx="3860251" cy="4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1284" y="3227639"/>
            <a:ext cx="10970841" cy="156630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Описанный мной процесс создания программы может заинтересовать учеников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 привлечь их к созданию своей программы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для улучшения учебного процесса</a:t>
            </a:r>
            <a:r>
              <a:rPr lang="en-US" sz="2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BBE87-5F20-4131-AB38-ACB13AEFED7B}"/>
              </a:ext>
            </a:extLst>
          </p:cNvPr>
          <p:cNvSpPr txBox="1"/>
          <p:nvPr/>
        </p:nvSpPr>
        <p:spPr>
          <a:xfrm>
            <a:off x="1891790" y="906392"/>
            <a:ext cx="8049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Созданная программа может быть </a:t>
            </a:r>
          </a:p>
          <a:p>
            <a:pPr algn="ctr">
              <a:buNone/>
            </a:pPr>
            <a:r>
              <a:rPr lang="ru-RU" sz="3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использована для изучения химии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12E0CE-FCD1-435B-8320-C2D97989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47" y="1713912"/>
            <a:ext cx="10670306" cy="363932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Развитие информационных технологий в обучении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имеет большие перспективы.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Современные ИКТ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могут оптимизировать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образовательный процесс за счёт его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персонализации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внедрение новых программ и приложений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Ещё много направлений можно развивать в данной области. </a:t>
            </a:r>
          </a:p>
        </p:txBody>
      </p:sp>
    </p:spTree>
    <p:extLst>
      <p:ext uri="{BB962C8B-B14F-4D97-AF65-F5344CB8AC3E}">
        <p14:creationId xmlns:p14="http://schemas.microsoft.com/office/powerpoint/2010/main" val="26582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9153" y="1565735"/>
            <a:ext cx="10515600" cy="4364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Современные ИКТ обладают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всеми необходимыми возможностями </a:t>
            </a:r>
            <a:b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для разработки новых технологий обучения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 учётом принципов </a:t>
            </a:r>
            <a:r>
              <a:rPr lang="ru-RU" sz="32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личностно-деятельностного</a:t>
            </a: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 личностно-ориентированного подходов к обучению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 индивидуальных особенностей обучаемых.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024" y="2139518"/>
            <a:ext cx="11304494" cy="256564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образовательные технологии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 доработки и более активного внедрения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образовательный процесс,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в рамках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профильных предметов.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43FCF2-17FB-4074-BA80-F61C01D89A8F}"/>
              </a:ext>
            </a:extLst>
          </p:cNvPr>
          <p:cNvSpPr txBox="1">
            <a:spLocks/>
          </p:cNvSpPr>
          <p:nvPr/>
        </p:nvSpPr>
        <p:spPr>
          <a:xfrm>
            <a:off x="1497367" y="319596"/>
            <a:ext cx="8910221" cy="1225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способствуют эффективному решению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задач в сфере обучения.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13D03B-8AA8-436F-B38F-4F8DC298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05" y="1655729"/>
            <a:ext cx="9942990" cy="354654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связи с такими нынешними проблемами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учебного процесса,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как сниженная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заинтересованность учеников в учёбе,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сложность восприятия изучаемой информации,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едостаток</a:t>
            </a: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инструментов для изучения информации,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остро встаёт вопрос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 улучшении и модернизации современных средств освоения изучаемого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26882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11AA9A-295D-4312-BBB7-48A6942C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" y="3310177"/>
            <a:ext cx="7330997" cy="3208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 рис. 1 (сверху) представлен Индекс цифровой грамотности учителей школ и преподавателей вузов</a:t>
            </a:r>
          </a:p>
          <a:p>
            <a:pPr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 рис.2 (снизу) продемонстрирован Индекс цифровой грамотности разных социальных групп, что необходимо для сравнения развития педагогов по отношению к остальному населению, в первую очередь к их ученикам.</a:t>
            </a:r>
          </a:p>
          <a:p>
            <a:pPr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уровень цифровой грамотности педагогов является важным условием развития использования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в образовании.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2EDC52-E0C9-4586-A3FF-A19D4B7FC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0" y="531075"/>
            <a:ext cx="4329300" cy="3208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8123B6-418B-4748-8C23-E8DBED63F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0" y="3764729"/>
            <a:ext cx="4329300" cy="2526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2E832-2B5D-4703-A4B6-412AA7ADB7D9}"/>
              </a:ext>
            </a:extLst>
          </p:cNvPr>
          <p:cNvSpPr txBox="1"/>
          <p:nvPr/>
        </p:nvSpPr>
        <p:spPr>
          <a:xfrm>
            <a:off x="511990" y="238114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Важным вопросом является </a:t>
            </a:r>
          </a:p>
          <a:p>
            <a:pPr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грамотность населения, поэтому </a:t>
            </a:r>
          </a:p>
          <a:p>
            <a:pPr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необходимо, чтобы, начиная с ранних лет, происходил процесс её формирования, </a:t>
            </a:r>
          </a:p>
          <a:p>
            <a:pPr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особое влияние на этот процесс оказывает </a:t>
            </a:r>
          </a:p>
          <a:p>
            <a:pPr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данной грамотности у педагогов.</a:t>
            </a:r>
          </a:p>
        </p:txBody>
      </p:sp>
    </p:spTree>
    <p:extLst>
      <p:ext uri="{BB962C8B-B14F-4D97-AF65-F5344CB8AC3E}">
        <p14:creationId xmlns:p14="http://schemas.microsoft.com/office/powerpoint/2010/main" val="42036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3A78-966C-48AC-8612-01DDF9B6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90"/>
            <a:ext cx="10515600" cy="662782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интернета и информационных технологий привело к массовому использованию их на всех этапах образования, включая самые ранние, а игровая форма позволяет сделать обучение более интересным.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CAC7A-9DB3-4AC9-A258-9BB850876637}"/>
              </a:ext>
            </a:extLst>
          </p:cNvPr>
          <p:cNvSpPr txBox="1"/>
          <p:nvPr/>
        </p:nvSpPr>
        <p:spPr>
          <a:xfrm>
            <a:off x="8540080" y="1401854"/>
            <a:ext cx="31759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“Химические вещества”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1C404F-7D54-402C-A035-231798D70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32" y="1880945"/>
            <a:ext cx="2008128" cy="42742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B48E10-2CDC-458B-9506-A7082F3D3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28" y="1880946"/>
            <a:ext cx="2009767" cy="4274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5FA95E-9456-4103-A53F-4090B7264C1D}"/>
              </a:ext>
            </a:extLst>
          </p:cNvPr>
          <p:cNvSpPr txBox="1"/>
          <p:nvPr/>
        </p:nvSpPr>
        <p:spPr>
          <a:xfrm>
            <a:off x="5000652" y="713172"/>
            <a:ext cx="2340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“MEL </a:t>
            </a:r>
            <a:r>
              <a:rPr lang="ru-RU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25ACB-22CF-43EB-8321-BF91A6BF2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63" y="1179270"/>
            <a:ext cx="2970270" cy="167077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DE5128B-5E23-4B95-B97D-09EBD59085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03" y="2900647"/>
            <a:ext cx="1568991" cy="33695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9B9475-A1EE-4D45-9BD2-C8DA66D02E03}"/>
              </a:ext>
            </a:extLst>
          </p:cNvPr>
          <p:cNvSpPr txBox="1"/>
          <p:nvPr/>
        </p:nvSpPr>
        <p:spPr>
          <a:xfrm>
            <a:off x="4340070" y="6270163"/>
            <a:ext cx="35118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“Химия от </a:t>
            </a:r>
            <a:r>
              <a:rPr lang="ru-RU" sz="21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Denis</a:t>
            </a: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Chaschin</a:t>
            </a: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CBBB1-FECA-4F9F-A19A-1D96BB96E11C}"/>
              </a:ext>
            </a:extLst>
          </p:cNvPr>
          <p:cNvSpPr txBox="1"/>
          <p:nvPr/>
        </p:nvSpPr>
        <p:spPr>
          <a:xfrm>
            <a:off x="267303" y="5578708"/>
            <a:ext cx="35932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“Таблица Менделеева 2023”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FE1AB3-FD29-419E-B7F7-F7D22AA53A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" y="1386455"/>
            <a:ext cx="1976054" cy="419225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7F6144D-DD01-4DA3-9DC2-83D71AF3C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22" y="1386456"/>
            <a:ext cx="1995650" cy="41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26AE5-E6C7-479F-BAF1-0F576D5B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32"/>
            <a:ext cx="10515600" cy="1919491"/>
          </a:xfrm>
        </p:spPr>
        <p:txBody>
          <a:bodyPr>
            <a:normAutofit/>
          </a:bodyPr>
          <a:lstStyle/>
          <a:p>
            <a:pPr algn="ctr"/>
            <a:br>
              <a:rPr lang="ru-RU" sz="2800" dirty="0"/>
            </a:br>
            <a:br>
              <a:rPr lang="ru-RU" sz="2800" dirty="0"/>
            </a:br>
            <a:endParaRPr lang="ru-RU" sz="2800" b="1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7F71BEB-CCB4-4086-AC55-793F0608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80" y="2882428"/>
            <a:ext cx="3931397" cy="3183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Molecules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ru-RU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Chemist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“Chemical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Valence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ru-RU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“Химия X10”</a:t>
            </a:r>
            <a:endParaRPr lang="ru-RU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Chemik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Design”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“Инструментальный ящ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688F2D2-BA59-4370-A8E1-A6BFF106FA1B}"/>
              </a:ext>
            </a:extLst>
          </p:cNvPr>
          <p:cNvSpPr txBox="1">
            <a:spLocks/>
          </p:cNvSpPr>
          <p:nvPr/>
        </p:nvSpPr>
        <p:spPr>
          <a:xfrm>
            <a:off x="6243424" y="2821851"/>
            <a:ext cx="4850399" cy="2691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“Неорганические кислоты и соли”</a:t>
            </a:r>
            <a:endParaRPr lang="en-US" sz="21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Химические элементы</a:t>
            </a:r>
            <a:r>
              <a:rPr lang="en-US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“Углеводороды и их Формулы”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“Карбоновые кислоты и их эфиры”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Химикэт</a:t>
            </a: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Химия”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“Химия на отлично!”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7F3A78-966C-48AC-8612-01DDF9B66A47}"/>
              </a:ext>
            </a:extLst>
          </p:cNvPr>
          <p:cNvSpPr txBox="1">
            <a:spLocks/>
          </p:cNvSpPr>
          <p:nvPr/>
        </p:nvSpPr>
        <p:spPr>
          <a:xfrm>
            <a:off x="838200" y="106532"/>
            <a:ext cx="9237955" cy="2277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настоящего времени характерно наличие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большого количества предложений в области IT-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разработок обучающих, развивающих игр и иных приложений.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их использования иногда оставляет желать лучшего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требует дополнительного оборудования, 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пользуется спросом у детей и их родителей. </a:t>
            </a:r>
          </a:p>
        </p:txBody>
      </p:sp>
    </p:spTree>
    <p:extLst>
      <p:ext uri="{BB962C8B-B14F-4D97-AF65-F5344CB8AC3E}">
        <p14:creationId xmlns:p14="http://schemas.microsoft.com/office/powerpoint/2010/main" val="365404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37716"/>
            <a:ext cx="10515600" cy="51299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школьного возраста обучающих приложений мало.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приложения и программы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закрывают не все потребности в IT-поддержке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обучающего процесса современного учащегося. </a:t>
            </a:r>
          </a:p>
          <a:p>
            <a:pPr algn="ctr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Разработанная мной программа поможет не только мне, но и другим ученикам,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а, может, даже станет примером, и другим школьникам захочется также начать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свои разработки программ и приложений, которые сделают </a:t>
            </a:r>
          </a:p>
          <a:p>
            <a:pPr algn="ctr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процесс обучения более эффективным.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CD2DA-6A46-42EC-9507-E23E53B2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720"/>
            <a:ext cx="10515600" cy="67863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окна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8FEFE-6FD1-4B32-A548-D84CE26E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626213"/>
            <a:ext cx="654802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Созданный инструмент (программа) в данном проекте будет написан на языке программирования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использованием таких библиотек как: PyQt5,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Также при разработке в некоторых местах использовалась программа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QtDesigner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пропишем для нашей программы начальные настройки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функцией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фиксированный размер, иконку, цвет заднего фона.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Далее добавим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создавать различные элементы нашей программы(кнопки, поля и т.п.)</a:t>
            </a: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E4624-55FA-4021-9BD6-151E392A18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60" y="1434753"/>
            <a:ext cx="4457135" cy="48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6FFDA-642F-4FFA-9564-F11287C2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55"/>
            <a:ext cx="10515600" cy="52512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начального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4FF60-81B5-455F-947F-455267CB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00831"/>
            <a:ext cx="6977847" cy="52289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три кнопки: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btn_OGE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btn_EGE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btn_All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Пропишем в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чтобы при запуске программы сразу создавались все элементы. Все последующие элементы будем создавать невидимыми, чтобы при запуске программы были видны только три начальные кнопки.</a:t>
            </a:r>
            <a:endParaRPr lang="en-US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retranslateUi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задавать названия для кнопок, которые будут отображаться на них, и название для нашей программы. Присвоим трём, созданным кнопкам названия “ОГЭ”, “ЕГЭ”, “Весь список”. Пропишем в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retranslateUi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B8F1F-0C19-46A6-95C2-9848FCCBB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85" y="1337824"/>
            <a:ext cx="4377231" cy="4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1371</Words>
  <Application>Microsoft Office PowerPoint</Application>
  <PresentationFormat>Широкоэкранный</PresentationFormat>
  <Paragraphs>98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Ион</vt:lpstr>
      <vt:lpstr>Индивидуальный проект по ИКТ на тему:  “IT в сфере образования: разработка программы для изучения признаков химических соединений”</vt:lpstr>
      <vt:lpstr>Презентация PowerPoint</vt:lpstr>
      <vt:lpstr>Презентация PowerPoint</vt:lpstr>
      <vt:lpstr>Презентация PowerPoint</vt:lpstr>
      <vt:lpstr>Развитие интернета и информационных технологий привело к массовому использованию их на всех этапах образования, включая самые ранние, а игровая форма позволяет сделать обучение более интересным.</vt:lpstr>
      <vt:lpstr>  </vt:lpstr>
      <vt:lpstr>Презентация PowerPoint</vt:lpstr>
      <vt:lpstr>Создание окна приложения</vt:lpstr>
      <vt:lpstr>Создание начального меню</vt:lpstr>
      <vt:lpstr>Создание тренировочного меню </vt:lpstr>
      <vt:lpstr>Создание алгоритма выбора файла с соединениями и их признаками. </vt:lpstr>
      <vt:lpstr>Создание элементов итогового окна</vt:lpstr>
      <vt:lpstr>Создание алгоритма выбора варианта итогового меню</vt:lpstr>
      <vt:lpstr>Создание кнопки возврата в начальное меню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ИКТ на тему:  “IT в сфере образования: разработка программы для изучения признаков химических соединений”</dc:title>
  <dc:creator>Suleyman Oren</dc:creator>
  <cp:lastModifiedBy>Suleyman Oren</cp:lastModifiedBy>
  <cp:revision>251</cp:revision>
  <dcterms:created xsi:type="dcterms:W3CDTF">2023-10-26T15:30:56Z</dcterms:created>
  <dcterms:modified xsi:type="dcterms:W3CDTF">2023-11-03T13:51:12Z</dcterms:modified>
</cp:coreProperties>
</file>