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2" autoAdjust="0"/>
    <p:restoredTop sz="86392" autoAdjust="0"/>
  </p:normalViewPr>
  <p:slideViewPr>
    <p:cSldViewPr snapToGrid="0">
      <p:cViewPr varScale="1">
        <p:scale>
          <a:sx n="74" d="100"/>
          <a:sy n="74" d="100"/>
        </p:scale>
        <p:origin x="960" y="72"/>
      </p:cViewPr>
      <p:guideLst/>
    </p:cSldViewPr>
  </p:slideViewPr>
  <p:outlineViewPr>
    <p:cViewPr>
      <p:scale>
        <a:sx n="33" d="100"/>
        <a:sy n="33" d="100"/>
      </p:scale>
      <p:origin x="0" y="-34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0E33-B103-4B90-B30D-78FE49B033FB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8CE1C-246A-40E5-944A-3830346BF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2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其实项目的名字我们也是参考了</a:t>
            </a:r>
            <a:r>
              <a:rPr lang="en-US" altLang="zh-CN" dirty="0" err="1"/>
              <a:t>github</a:t>
            </a:r>
            <a:r>
              <a:rPr lang="zh-CN" altLang="en-US" dirty="0"/>
              <a:t>，希望能鼓励大家友好地分享。当然如果你们想到另一个叫什么什么</a:t>
            </a:r>
            <a:r>
              <a:rPr lang="en-US" altLang="zh-CN" dirty="0"/>
              <a:t>hub</a:t>
            </a:r>
            <a:r>
              <a:rPr lang="zh-CN" altLang="en-US" dirty="0"/>
              <a:t>的网站我也没有办法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8CE1C-246A-40E5-944A-3830346BF4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7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不同属性、但紧密相关的工具的组合，往往会有不可思议的效果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8CE1C-246A-40E5-944A-3830346BF4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一直以来，我们的教育，被诟病很多的就是，学生只是被动地灌输知识，而没有被鼓励去独立思考、去质疑、去探讨。我们希望</a:t>
            </a:r>
            <a:r>
              <a:rPr lang="en-US" altLang="zh-CN" dirty="0" err="1"/>
              <a:t>LearnHub</a:t>
            </a:r>
            <a:r>
              <a:rPr lang="zh-CN" altLang="en-US" dirty="0"/>
              <a:t>这个平台能让知识的传递不再那么死板、枯燥和寡淡。我们要让知识的被动接收者也能成为知识的分享者和传播者。</a:t>
            </a:r>
            <a:r>
              <a:rPr lang="en-US" altLang="zh-CN" dirty="0" err="1"/>
              <a:t>mooc</a:t>
            </a:r>
            <a:r>
              <a:rPr lang="zh-CN" altLang="en-US" dirty="0"/>
              <a:t>有专家级的老师和课程，但学生间缺少交流；知乎和</a:t>
            </a:r>
            <a:r>
              <a:rPr lang="en-US" altLang="zh-CN" dirty="0"/>
              <a:t>CSDN</a:t>
            </a:r>
            <a:r>
              <a:rPr lang="zh-CN" altLang="en-US" dirty="0"/>
              <a:t>鼓励分享交流，却缺少权威的干货。我们希望</a:t>
            </a:r>
            <a:r>
              <a:rPr lang="en-US" altLang="zh-CN" dirty="0" err="1"/>
              <a:t>LearnHub</a:t>
            </a:r>
            <a:r>
              <a:rPr lang="zh-CN" altLang="en-US" dirty="0"/>
              <a:t>能赋予教育以社交的属性，让教育通过社交变得更有活力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8CE1C-246A-40E5-944A-3830346BF4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去知乎，分享你刚编的故事</a:t>
            </a:r>
            <a:endParaRPr lang="en-US" altLang="zh-CN" dirty="0"/>
          </a:p>
          <a:p>
            <a:r>
              <a:rPr lang="zh-CN" altLang="en-US" dirty="0"/>
              <a:t>来</a:t>
            </a:r>
            <a:r>
              <a:rPr lang="en-US" altLang="zh-CN" dirty="0" err="1"/>
              <a:t>LearnHub</a:t>
            </a:r>
            <a:r>
              <a:rPr lang="zh-CN" altLang="en-US" dirty="0"/>
              <a:t>，探讨你刚学的知识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8CE1C-246A-40E5-944A-3830346BF4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4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一方面，团队人数较多，合理地组织分工并不容易</a:t>
            </a:r>
            <a:endParaRPr lang="en-US" altLang="zh-CN" dirty="0"/>
          </a:p>
          <a:p>
            <a:r>
              <a:rPr lang="zh-CN" altLang="en-US" dirty="0"/>
              <a:t>另一方面，如何管理平台内容，在鼓励分享知识的同时，如何控制内容，避免信息爆炸导致的平台娱乐化。如何保证教育这一属性的纯洁性。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8CE1C-246A-40E5-944A-3830346BF4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5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3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6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1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2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0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0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0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83000">
              <a:schemeClr val="bg1">
                <a:lumMod val="75000"/>
                <a:lumOff val="25000"/>
              </a:schemeClr>
            </a:gs>
            <a:gs pos="38000">
              <a:srgbClr val="070707"/>
            </a:gs>
            <a:gs pos="63000">
              <a:schemeClr val="bg1">
                <a:lumMod val="85000"/>
                <a:lumOff val="15000"/>
              </a:schemeClr>
            </a:gs>
            <a:gs pos="100000">
              <a:schemeClr val="bg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C505-05B5-414C-8F8E-9227F1B83A35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FAB8-95EF-40A3-A578-1F0EA16B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90C5-C1E7-4821-8D41-F48916B72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945"/>
            <a:ext cx="9144000" cy="2387600"/>
          </a:xfrm>
        </p:spPr>
        <p:txBody>
          <a:bodyPr/>
          <a:lstStyle/>
          <a:p>
            <a:r>
              <a:rPr lang="en-US" altLang="zh-CN" dirty="0" err="1"/>
              <a:t>LearnHub</a:t>
            </a:r>
            <a:r>
              <a:rPr lang="en-US" altLang="zh-CN" dirty="0"/>
              <a:t> </a:t>
            </a:r>
            <a:r>
              <a:rPr lang="zh-CN" altLang="en-US" dirty="0"/>
              <a:t>教育社交平台</a:t>
            </a:r>
            <a:br>
              <a:rPr lang="en-US" altLang="zh-CN" dirty="0"/>
            </a:br>
            <a:r>
              <a:rPr lang="zh-CN" altLang="en-US" dirty="0"/>
              <a:t>策划发布</a:t>
            </a:r>
          </a:p>
        </p:txBody>
      </p:sp>
    </p:spTree>
    <p:extLst>
      <p:ext uri="{BB962C8B-B14F-4D97-AF65-F5344CB8AC3E}">
        <p14:creationId xmlns:p14="http://schemas.microsoft.com/office/powerpoint/2010/main" val="7930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5208-4D45-4F3F-984D-DADAFD2E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共享中心</a:t>
            </a:r>
          </a:p>
        </p:txBody>
      </p:sp>
      <p:pic>
        <p:nvPicPr>
          <p:cNvPr id="6" name="内容占位符 5" descr="屏幕剪辑">
            <a:extLst>
              <a:ext uri="{FF2B5EF4-FFF2-40B4-BE49-F238E27FC236}">
                <a16:creationId xmlns:a16="http://schemas.microsoft.com/office/drawing/2014/main" id="{3EC0E45A-638D-4DA5-BD8B-8C67A029E9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09" y="1888116"/>
            <a:ext cx="9718964" cy="43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8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983AD-C381-4048-AC86-192897AE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6C149-D553-4C34-8A9F-CA7E2075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3537"/>
            <a:ext cx="10602191" cy="2403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问答天地：集中展示各类问题及解答，同样的，用户能点赞、评论，并关注自己喜爱的博主</a:t>
            </a:r>
          </a:p>
        </p:txBody>
      </p:sp>
    </p:spTree>
    <p:extLst>
      <p:ext uri="{BB962C8B-B14F-4D97-AF65-F5344CB8AC3E}">
        <p14:creationId xmlns:p14="http://schemas.microsoft.com/office/powerpoint/2010/main" val="423410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3A67-6F95-4E5F-968E-4F1B6153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问答天地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9A9DE88-2D17-43E6-9761-BC492E1DAE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37" y="1825625"/>
            <a:ext cx="871732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5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E7694-3ACB-4ECA-89DA-23C48BBB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E9704-E3BD-4744-9280-B6D07170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8788"/>
            <a:ext cx="10515600" cy="26009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个人空间：用户可以管理自己的课程、关注的用户、创作的文章</a:t>
            </a:r>
          </a:p>
        </p:txBody>
      </p:sp>
    </p:spTree>
    <p:extLst>
      <p:ext uri="{BB962C8B-B14F-4D97-AF65-F5344CB8AC3E}">
        <p14:creationId xmlns:p14="http://schemas.microsoft.com/office/powerpoint/2010/main" val="312954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CBCE-0808-4890-9A20-1EA435CB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个人空间</a:t>
            </a:r>
          </a:p>
        </p:txBody>
      </p:sp>
      <p:pic>
        <p:nvPicPr>
          <p:cNvPr id="6" name="内容占位符 5" descr="屏幕剪辑">
            <a:extLst>
              <a:ext uri="{FF2B5EF4-FFF2-40B4-BE49-F238E27FC236}">
                <a16:creationId xmlns:a16="http://schemas.microsoft.com/office/drawing/2014/main" id="{443C12C1-C03A-4A62-B64C-4F8808FCFC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31" y="1880755"/>
            <a:ext cx="9750137" cy="43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EFB86-FC99-4DA0-901E-ED6546F5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40E45-0F42-4830-8BD8-BA46A04A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5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团队组织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内容管理</a:t>
            </a:r>
          </a:p>
        </p:txBody>
      </p:sp>
    </p:spTree>
    <p:extLst>
      <p:ext uri="{BB962C8B-B14F-4D97-AF65-F5344CB8AC3E}">
        <p14:creationId xmlns:p14="http://schemas.microsoft.com/office/powerpoint/2010/main" val="378604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2029A-E566-4488-9C4E-7589EA75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59" y="220550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谢谢大家！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8A371E-6D43-4D39-836F-47DFB3334000}"/>
              </a:ext>
            </a:extLst>
          </p:cNvPr>
          <p:cNvSpPr txBox="1"/>
          <p:nvPr/>
        </p:nvSpPr>
        <p:spPr>
          <a:xfrm>
            <a:off x="1400536" y="3429000"/>
            <a:ext cx="93060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Staff</a:t>
            </a:r>
            <a:r>
              <a:rPr lang="zh-CN" altLang="en-US" sz="2800" dirty="0"/>
              <a:t>：</a:t>
            </a:r>
          </a:p>
          <a:p>
            <a:r>
              <a:rPr lang="en-US" altLang="zh-CN" sz="2800" dirty="0"/>
              <a:t>2016302580317 </a:t>
            </a:r>
            <a:r>
              <a:rPr lang="zh-CN" altLang="en-US" sz="2800" dirty="0"/>
              <a:t>朱文炜                   </a:t>
            </a:r>
            <a:r>
              <a:rPr lang="en-US" altLang="zh-CN" sz="2800" dirty="0"/>
              <a:t>2016302580062 </a:t>
            </a:r>
            <a:r>
              <a:rPr lang="zh-CN" altLang="en-US" sz="2800" dirty="0"/>
              <a:t>周彪</a:t>
            </a:r>
          </a:p>
          <a:p>
            <a:r>
              <a:rPr lang="en-US" altLang="zh-CN" sz="2800" dirty="0"/>
              <a:t>2016302580319 </a:t>
            </a:r>
            <a:r>
              <a:rPr lang="zh-CN" altLang="en-US" sz="2800" dirty="0"/>
              <a:t>谢志超                   </a:t>
            </a:r>
            <a:r>
              <a:rPr lang="en-US" altLang="zh-CN" sz="2800" dirty="0"/>
              <a:t>2015302540098 </a:t>
            </a:r>
            <a:r>
              <a:rPr lang="zh-CN" altLang="en-US" sz="2800" dirty="0"/>
              <a:t>李朝钦</a:t>
            </a:r>
            <a:br>
              <a:rPr lang="zh-CN" altLang="en-US" sz="2800" dirty="0"/>
            </a:br>
            <a:r>
              <a:rPr lang="en-US" altLang="zh-CN" sz="2800" dirty="0"/>
              <a:t>2016302580111 </a:t>
            </a:r>
            <a:r>
              <a:rPr lang="zh-CN" altLang="en-US" sz="2800" dirty="0"/>
              <a:t>黄伟康                   </a:t>
            </a:r>
            <a:r>
              <a:rPr lang="en-US" altLang="zh-CN" sz="2800" dirty="0"/>
              <a:t>2016302580244 </a:t>
            </a:r>
            <a:r>
              <a:rPr lang="zh-CN" altLang="en-US" sz="2800" dirty="0"/>
              <a:t>张凯博</a:t>
            </a:r>
          </a:p>
          <a:p>
            <a:r>
              <a:rPr lang="en-US" altLang="zh-CN" sz="2800" dirty="0"/>
              <a:t>2016302580266 </a:t>
            </a:r>
            <a:r>
              <a:rPr lang="zh-CN" altLang="en-US" sz="2800" dirty="0"/>
              <a:t>吕冠晖                   </a:t>
            </a:r>
            <a:r>
              <a:rPr lang="en-US" altLang="zh-CN" sz="2800" dirty="0"/>
              <a:t>2016302580268 </a:t>
            </a:r>
            <a:r>
              <a:rPr lang="zh-CN" altLang="en-US" sz="2800" dirty="0"/>
              <a:t>刘湘宇</a:t>
            </a:r>
          </a:p>
          <a:p>
            <a:r>
              <a:rPr lang="en-US" altLang="zh-CN" sz="2800" dirty="0"/>
              <a:t>2016302580267 </a:t>
            </a:r>
            <a:r>
              <a:rPr lang="zh-CN" altLang="en-US" sz="2800" dirty="0"/>
              <a:t>陈毅                       </a:t>
            </a:r>
            <a:r>
              <a:rPr lang="en-US" altLang="zh-CN" sz="2800" dirty="0"/>
              <a:t>2016302580245 </a:t>
            </a:r>
            <a:r>
              <a:rPr lang="zh-CN" altLang="en-US" sz="2800" dirty="0"/>
              <a:t>薛尊尧</a:t>
            </a:r>
            <a:endParaRPr lang="en-US" altLang="zh-CN" sz="2800" dirty="0"/>
          </a:p>
          <a:p>
            <a:r>
              <a:rPr lang="en-US" altLang="zh-CN" sz="2800" dirty="0"/>
              <a:t>2016302580246 </a:t>
            </a:r>
            <a:r>
              <a:rPr lang="zh-CN" altLang="en-US" sz="2800" dirty="0"/>
              <a:t>李汉杨                   </a:t>
            </a:r>
            <a:r>
              <a:rPr lang="en-US" altLang="zh-CN" sz="2800" dirty="0"/>
              <a:t>2016302580040 </a:t>
            </a:r>
            <a:r>
              <a:rPr lang="zh-CN" altLang="en-US" sz="2800" dirty="0"/>
              <a:t>郭志昊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407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8535C-159D-403E-B710-ED6FFEF4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一句话介绍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03386-0DEC-45B5-A61C-577D9CC8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6782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LearnHub</a:t>
            </a:r>
            <a:r>
              <a:rPr lang="zh-CN" altLang="en-US" dirty="0"/>
              <a:t>是一个集</a:t>
            </a:r>
            <a:r>
              <a:rPr lang="zh-CN" altLang="en-US" dirty="0">
                <a:solidFill>
                  <a:schemeClr val="accent5"/>
                </a:solidFill>
              </a:rPr>
              <a:t>视频课程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5"/>
                </a:solidFill>
              </a:rPr>
              <a:t>提问解答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5"/>
                </a:solidFill>
              </a:rPr>
              <a:t>博客发布</a:t>
            </a:r>
            <a:r>
              <a:rPr lang="zh-CN" altLang="en-US" dirty="0"/>
              <a:t>于一体的知识分享平台。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24EE72-7BB1-4C66-ADA7-A685DB985EE4}"/>
              </a:ext>
            </a:extLst>
          </p:cNvPr>
          <p:cNvSpPr txBox="1"/>
          <p:nvPr/>
        </p:nvSpPr>
        <p:spPr>
          <a:xfrm>
            <a:off x="838200" y="3286125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或者说，可以简单地理解为</a:t>
            </a:r>
            <a:r>
              <a:rPr lang="en-US" altLang="zh-CN" sz="2800" dirty="0" err="1"/>
              <a:t>mooc</a:t>
            </a:r>
            <a:r>
              <a:rPr lang="en-US" altLang="zh-CN" sz="2800" dirty="0"/>
              <a:t> + </a:t>
            </a:r>
            <a:r>
              <a:rPr lang="zh-CN" altLang="en-US" sz="2800" dirty="0"/>
              <a:t>知乎 </a:t>
            </a:r>
            <a:r>
              <a:rPr lang="en-US" altLang="zh-CN" sz="2800" dirty="0"/>
              <a:t>+ CSDN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93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FE539-E3BA-4CC1-91E4-ECB1FB8C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创意解读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B006D-52E8-4901-9B6C-F8B0A623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96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类似铅笔</a:t>
            </a:r>
            <a:r>
              <a:rPr lang="en-US" altLang="zh-CN" dirty="0"/>
              <a:t>+</a:t>
            </a:r>
            <a:r>
              <a:rPr lang="zh-CN" altLang="en-US" dirty="0"/>
              <a:t>橡皮、手机</a:t>
            </a:r>
            <a:r>
              <a:rPr lang="en-US" altLang="zh-CN" dirty="0"/>
              <a:t>+</a:t>
            </a:r>
            <a:r>
              <a:rPr lang="zh-CN" altLang="en-US" dirty="0"/>
              <a:t>摄像头、手机壳</a:t>
            </a:r>
            <a:r>
              <a:rPr lang="en-US" altLang="zh-CN" dirty="0"/>
              <a:t>+</a:t>
            </a:r>
            <a:r>
              <a:rPr lang="zh-CN" altLang="en-US" dirty="0"/>
              <a:t>电池仓的创意思路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FB39ED-9B7A-47CA-97AD-2A408D818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3018"/>
            <a:ext cx="2997345" cy="19982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6BA5C4-6111-4FBB-9A82-3304B0ABF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27" y="3116875"/>
            <a:ext cx="2997345" cy="22480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25587F-3581-4D63-AD0A-93086509E3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9" b="6231"/>
          <a:stretch/>
        </p:blipFill>
        <p:spPr>
          <a:xfrm>
            <a:off x="8356454" y="3116875"/>
            <a:ext cx="2997345" cy="22480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60C6EB-45D4-47A0-99BB-EF7908D3B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66" y="2854234"/>
            <a:ext cx="3765176" cy="283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C6B0-09D6-4313-BF41-1CE5B6D8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创意解读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2B871-648B-4687-B6D2-D8481784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5936" cy="20501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mooc</a:t>
            </a:r>
            <a:r>
              <a:rPr lang="en-US" altLang="zh-CN" dirty="0"/>
              <a:t>                            </a:t>
            </a:r>
            <a:r>
              <a:rPr lang="zh-CN" altLang="en-US" dirty="0"/>
              <a:t>权威√               交互</a:t>
            </a:r>
            <a:r>
              <a:rPr lang="en-US" altLang="zh-CN" dirty="0"/>
              <a:t>×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CSDN</a:t>
            </a:r>
            <a:r>
              <a:rPr lang="zh-CN" altLang="en-US" dirty="0"/>
              <a:t>、知乎               权威</a:t>
            </a:r>
            <a:r>
              <a:rPr lang="en-US" altLang="zh-CN" dirty="0"/>
              <a:t>×              </a:t>
            </a:r>
            <a:r>
              <a:rPr lang="zh-CN" altLang="en-US" dirty="0"/>
              <a:t>交互√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5C165-5829-4CAB-BE4D-B94A0F5D0119}"/>
              </a:ext>
            </a:extLst>
          </p:cNvPr>
          <p:cNvSpPr txBox="1"/>
          <p:nvPr/>
        </p:nvSpPr>
        <p:spPr>
          <a:xfrm>
            <a:off x="838200" y="452004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LearnHub</a:t>
            </a:r>
            <a:r>
              <a:rPr lang="zh-CN" altLang="en-US" sz="2800" dirty="0"/>
              <a:t>       让教育通过社交变得更有活力</a:t>
            </a:r>
          </a:p>
        </p:txBody>
      </p:sp>
    </p:spTree>
    <p:extLst>
      <p:ext uri="{BB962C8B-B14F-4D97-AF65-F5344CB8AC3E}">
        <p14:creationId xmlns:p14="http://schemas.microsoft.com/office/powerpoint/2010/main" val="124467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5203-C491-463E-949B-BDFDECDC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9170"/>
            <a:ext cx="10515600" cy="1325563"/>
          </a:xfrm>
        </p:spPr>
        <p:txBody>
          <a:bodyPr/>
          <a:lstStyle/>
          <a:p>
            <a:r>
              <a:rPr lang="en-US" altLang="zh-CN" dirty="0" err="1"/>
              <a:t>LearnHub</a:t>
            </a:r>
            <a:r>
              <a:rPr lang="en-US" altLang="zh-CN" dirty="0"/>
              <a:t>——</a:t>
            </a:r>
            <a:r>
              <a:rPr lang="zh-CN" altLang="en-US" dirty="0"/>
              <a:t>探讨你刚学的知识</a:t>
            </a:r>
          </a:p>
        </p:txBody>
      </p:sp>
    </p:spTree>
    <p:extLst>
      <p:ext uri="{BB962C8B-B14F-4D97-AF65-F5344CB8AC3E}">
        <p14:creationId xmlns:p14="http://schemas.microsoft.com/office/powerpoint/2010/main" val="57791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3FB09-0605-42EF-BEFA-0A7ECDD9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27257-277B-4E9B-8B69-753C391D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032" y="3151188"/>
            <a:ext cx="10435936" cy="18839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课程中心：拥有丰富的课程资源供用户学习，同时能对课程评论、提问</a:t>
            </a:r>
          </a:p>
        </p:txBody>
      </p:sp>
    </p:spTree>
    <p:extLst>
      <p:ext uri="{BB962C8B-B14F-4D97-AF65-F5344CB8AC3E}">
        <p14:creationId xmlns:p14="http://schemas.microsoft.com/office/powerpoint/2010/main" val="414186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4FB02-DE1C-4264-8DFA-F77E13BB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课程中心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BDDC7C6-420D-44D1-AF79-1299910370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52" y="1825625"/>
            <a:ext cx="93980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9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A5A4F-CB64-473F-BD6F-3081B8C5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B037F-5431-4510-8580-89DDCAF49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0236"/>
            <a:ext cx="10515600" cy="33506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共享中心：集中展示用户创作的文章和博客，其它用户可以浏览、点赞、评论和关注博主</a:t>
            </a:r>
          </a:p>
        </p:txBody>
      </p:sp>
    </p:spTree>
    <p:extLst>
      <p:ext uri="{BB962C8B-B14F-4D97-AF65-F5344CB8AC3E}">
        <p14:creationId xmlns:p14="http://schemas.microsoft.com/office/powerpoint/2010/main" val="70923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F8D9B-BB9C-4A69-8C06-3896BCD6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共享中心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F656093-AE76-4230-9311-9F186ECD40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6" y="1833751"/>
            <a:ext cx="9906001" cy="457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00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455</Words>
  <Application>Microsoft Office PowerPoint</Application>
  <PresentationFormat>宽屏</PresentationFormat>
  <Paragraphs>52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Office Theme</vt:lpstr>
      <vt:lpstr>LearnHub 教育社交平台 策划发布</vt:lpstr>
      <vt:lpstr>一句话介绍</vt:lpstr>
      <vt:lpstr>创意解读</vt:lpstr>
      <vt:lpstr>创意解读</vt:lpstr>
      <vt:lpstr>LearnHub——探讨你刚学的知识</vt:lpstr>
      <vt:lpstr>功能需求</vt:lpstr>
      <vt:lpstr>课程中心</vt:lpstr>
      <vt:lpstr>功能需求</vt:lpstr>
      <vt:lpstr>共享中心</vt:lpstr>
      <vt:lpstr>共享中心</vt:lpstr>
      <vt:lpstr>功能需求</vt:lpstr>
      <vt:lpstr>问答天地</vt:lpstr>
      <vt:lpstr>功能需求</vt:lpstr>
      <vt:lpstr>个人空间</vt:lpstr>
      <vt:lpstr>主要困难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LearnHub 教育社交平台 策划发布</dc:title>
  <dc:creator>志昊 郭</dc:creator>
  <cp:lastModifiedBy>志昊 郭</cp:lastModifiedBy>
  <cp:revision>18</cp:revision>
  <dcterms:created xsi:type="dcterms:W3CDTF">2019-03-03T08:19:54Z</dcterms:created>
  <dcterms:modified xsi:type="dcterms:W3CDTF">2019-06-02T07:03:06Z</dcterms:modified>
</cp:coreProperties>
</file>