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4A0F-C51B-4A2C-9511-E31F75379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0BE13-6DCE-4ADF-B2F2-33418309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84CF-08DC-4A62-AAA1-E35BA41D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CA40C-3D3D-4ED9-A5D8-CF300AFF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87E-AC48-4174-A2D3-C3FBF2FA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1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6D5A-C1B1-46D2-9FEE-9222A191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3DA44-4D6A-46E8-B7FE-73C439CC5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C604-28C6-49A6-93A5-67BC032D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BDD7-DAD0-4DE4-867A-4A8E4587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40F2-2016-4F30-80C8-D37D3635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2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1C41D-AFC8-475B-A42E-CB6369CA8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9EDD-8B63-4A70-A104-4126F1818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FD11-9044-4B70-8556-AC6AF6E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D20E-0298-4EF9-8C44-21AF3DAF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F4A9-A332-43BC-BCF0-4FB4469B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8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394A-C45E-484E-B38E-7C0DE648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158F-3525-4538-96DD-E3CCDD1B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DAFA-7602-48B0-A6E1-2F3B413C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7B09-61FC-43ED-852E-6DA15EDC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E9D4-D58E-48CD-B94E-6F56DA86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0C6C-B68D-49B9-A596-0A77C86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E8B9-D263-4212-9073-B140CEBF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A4ED4-5253-46FD-9135-CF7B232B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ADFE-688A-42BD-B122-37956CAA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8C98-1113-4998-82EE-58A19751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8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D46E-8F0D-4D1A-9039-8C17EFE1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1A78-6F9F-4555-B179-B76F5ED3E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D0F28-DB8D-4346-97FC-2E8C053C4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2C16-244E-4D76-8F9E-8E0B92BA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0525-160D-4454-9DA6-AB4B3A34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3CA11-DB9D-422B-AD39-959DB4B6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AABF-EE13-44F1-99F8-48499F9D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3A56-4E37-44A3-A5CE-6F7C6159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BB700-CEFE-48D3-A987-3D01DB510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CE592-7864-4C17-9470-E63465EDB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E0235-9374-41C3-BA06-292B8E64B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15D82-95E7-45DB-A193-D3ED9D5C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2865B-5F4D-44AE-A499-97434AA1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3125F-8956-4B08-967B-507ABD8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4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5082-4FF8-4E58-8E48-116A04F7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481EF-6256-4694-93C2-5464315D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B3BE-9CBA-465F-9FAC-121E2B57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712A-FA94-4EC4-8224-7134865A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5A07A-6DC1-4BE7-AE16-AC805491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E44DD-A5FB-4213-82F5-6434A7E2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40F65-13D7-413C-A17C-69FA2722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B5A9-22B9-46A8-AF35-5CF5E1E7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B030-07A4-497A-BAC3-10C4460C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7CA1-6E5F-430B-8D73-04E32960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3AF7-4061-4969-8145-1AE69476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3A174-1208-4D38-85C1-987C90E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8F550-6DA8-4B24-ADC1-5277852B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6FC4-9BFC-4124-B83A-ED519A58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A13EE-D1CA-4FF2-9074-3BA054F4F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53C4A-9A3E-4FA6-9311-9F834622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D726-9C21-43F2-AFFB-88DC1C8A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7AC0-E1A7-4F5D-BBAA-02B8F56B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02A45-8023-44AE-B8A9-19861E6A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5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1F6CA-DB84-4D61-A93D-711654DF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2C76-A562-49DA-9A32-A4CE54BF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48C2-1E40-441A-B155-0AEE7433C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91EC-4750-4AD3-B36D-CB0BDD8B81C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D696-F5B7-426C-B478-9F520BCA2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6FBB-2BB1-4D9A-A67D-2EBC2947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8EE4-E97E-4FCD-BAAF-50FCA46D3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739144"/>
          </a:xfrm>
        </p:spPr>
        <p:txBody>
          <a:bodyPr anchor="t">
            <a:normAutofit fontScale="90000"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 </a:t>
            </a:r>
            <a:b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b="1" kern="5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Ved Chandurkar &amp; Oreoluwa Lawal </a:t>
            </a:r>
            <a:r>
              <a:rPr lang="en-US" sz="2000" b="1" kern="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[Group 6]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C84-7327-45CF-8D05-B685C204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96" y="785078"/>
            <a:ext cx="11421208" cy="5699877"/>
          </a:xfrm>
        </p:spPr>
        <p:txBody>
          <a:bodyPr>
            <a:normAutofit/>
          </a:bodyPr>
          <a:lstStyle/>
          <a:p>
            <a:r>
              <a:rPr lang="en-US" sz="2000" dirty="0"/>
              <a:t>Windows C# .NET Forms Application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0070C0"/>
                </a:solidFill>
              </a:rPr>
              <a:t>Showcase the use of 5 Design Patterns and 5 Data Structures in a real world scenario</a:t>
            </a:r>
          </a:p>
          <a:p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AC096-80A5-4731-BD10-4B980FE3B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66" y="1463716"/>
            <a:ext cx="7062185" cy="5283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286E-355D-4710-876A-28D0A82A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9" y="4515320"/>
            <a:ext cx="2139070" cy="2231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51606-8335-4E84-AAC6-937736542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739" y="4515321"/>
            <a:ext cx="1925865" cy="22314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BCAC0B-C517-43A2-88D6-B7306903B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488" y="1524222"/>
            <a:ext cx="1981683" cy="28268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9453A4-19C0-483B-9B2B-E17796714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79" y="1524222"/>
            <a:ext cx="2084341" cy="28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3385917" y="523700"/>
            <a:ext cx="5103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List&lt;Type&gt; Data Structure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548F94-0213-42D9-B45A-C5E7120C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0" y="1074690"/>
            <a:ext cx="10156779" cy="552727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3385917" y="523700"/>
            <a:ext cx="5103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Dictionary&lt;K, V&gt; Data Structure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D8127-51C9-4223-8E52-FA94B7F1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22" y="1001538"/>
            <a:ext cx="9006956" cy="574521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36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3281532" y="457573"/>
            <a:ext cx="5527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SortedDictionary&lt;K, V&gt; and Tuple Data Structures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DA904C-E3B8-4EF1-ACFF-70983D4F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3" y="1062631"/>
            <a:ext cx="10650049" cy="562062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30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3281532" y="457573"/>
            <a:ext cx="5527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Queue and Tuple Data Structures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6029A-7EBB-44C7-B34C-E6C00858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0" y="978573"/>
            <a:ext cx="10782572" cy="570557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1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C84-7327-45CF-8D05-B685C204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38" y="658368"/>
            <a:ext cx="11421208" cy="5891901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413238" y="793933"/>
            <a:ext cx="1142120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5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Application</a:t>
            </a:r>
            <a:endParaRPr lang="en-IN" sz="24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0495"/>
            <a:r>
              <a:rPr lang="en-US" sz="600" kern="5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N" sz="10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7188" lvl="0" indent="-357188">
              <a:buFont typeface="+mj-lt"/>
              <a:buAutoNum type="arabicPeriod"/>
            </a:pPr>
            <a:r>
              <a:rPr lang="en-US" sz="2400" kern="50" dirty="0">
                <a:effectLst/>
                <a:ea typeface="Times New Roman" panose="02020603050405020304" pitchFamily="18" charset="0"/>
              </a:rPr>
              <a:t>This “</a:t>
            </a:r>
            <a:r>
              <a:rPr lang="en-US" sz="2400" b="1" kern="50" dirty="0">
                <a:solidFill>
                  <a:srgbClr val="538135"/>
                </a:solidFill>
                <a:effectLst/>
                <a:ea typeface="Times New Roman" panose="02020603050405020304" pitchFamily="18" charset="0"/>
              </a:rPr>
              <a:t>Joe’s Café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” application would be a C# </a:t>
            </a:r>
            <a:r>
              <a:rPr lang="en-US" sz="2400" kern="50" dirty="0" err="1">
                <a:effectLst/>
                <a:ea typeface="Times New Roman" panose="02020603050405020304" pitchFamily="18" charset="0"/>
              </a:rPr>
              <a:t>.Net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 application that would cater to ordering the different beverages and dishes available in a typical coffee shop.</a:t>
            </a:r>
            <a:br>
              <a:rPr lang="en-US" sz="2400" kern="50" dirty="0">
                <a:effectLst/>
                <a:ea typeface="Times New Roman" panose="02020603050405020304" pitchFamily="18" charset="0"/>
              </a:rPr>
            </a:br>
            <a:endParaRPr lang="en-IN" sz="2400" kern="50" dirty="0">
              <a:ea typeface="Times New Roman" panose="02020603050405020304" pitchFamily="18" charset="0"/>
            </a:endParaRPr>
          </a:p>
          <a:p>
            <a:pPr marL="357188" lvl="0" indent="-357188">
              <a:buFont typeface="+mj-lt"/>
              <a:buAutoNum type="arabicPeriod"/>
            </a:pPr>
            <a:r>
              <a:rPr lang="en-US" sz="2400" kern="50" dirty="0">
                <a:effectLst/>
                <a:ea typeface="Times New Roman" panose="02020603050405020304" pitchFamily="18" charset="0"/>
              </a:rPr>
              <a:t>Graphical User Interface for this application written as a C# .NET Forms, which will have several forms to serve the needs of the </a:t>
            </a:r>
            <a:r>
              <a:rPr lang="en-US" sz="2400" b="1" kern="50" dirty="0">
                <a:solidFill>
                  <a:srgbClr val="538135"/>
                </a:solidFill>
                <a:effectLst/>
                <a:ea typeface="Times New Roman" panose="02020603050405020304" pitchFamily="18" charset="0"/>
              </a:rPr>
              <a:t>Joe’s Café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.</a:t>
            </a:r>
            <a:br>
              <a:rPr lang="en-US" sz="2400" kern="50" dirty="0">
                <a:effectLst/>
                <a:ea typeface="Times New Roman" panose="02020603050405020304" pitchFamily="18" charset="0"/>
              </a:rPr>
            </a:br>
            <a:endParaRPr lang="en-IN" sz="2400" kern="50" dirty="0">
              <a:ea typeface="Times New Roman" panose="02020603050405020304" pitchFamily="18" charset="0"/>
            </a:endParaRPr>
          </a:p>
          <a:p>
            <a:pPr marL="357188" lvl="0" indent="-357188">
              <a:buFont typeface="+mj-lt"/>
              <a:buAutoNum type="arabicPeriod"/>
            </a:pPr>
            <a:r>
              <a:rPr lang="en-US" sz="2400" kern="50" dirty="0">
                <a:effectLst/>
                <a:ea typeface="Times New Roman" panose="02020603050405020304" pitchFamily="18" charset="0"/>
              </a:rPr>
              <a:t>In the code of this C# </a:t>
            </a:r>
            <a:r>
              <a:rPr lang="en-US" sz="2400" kern="50" dirty="0" err="1">
                <a:effectLst/>
                <a:ea typeface="Times New Roman" panose="02020603050405020304" pitchFamily="18" charset="0"/>
              </a:rPr>
              <a:t>.Net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 application we showcase following 5 design patterns.</a:t>
            </a:r>
            <a:br>
              <a:rPr lang="en-US" sz="2400" kern="50" dirty="0">
                <a:effectLst/>
                <a:ea typeface="Times New Roman" panose="02020603050405020304" pitchFamily="18" charset="0"/>
              </a:rPr>
            </a:br>
            <a:endParaRPr lang="en-US" sz="2400" kern="50" dirty="0">
              <a:effectLst/>
              <a:ea typeface="Times New Roman" panose="02020603050405020304" pitchFamily="18" charset="0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sz="2400" kern="50" dirty="0"/>
              <a:t>The class that sells out the different beverage products like Coffee &amp; Tea, does give us an ample scope in creating the above-mentioned design patterns.</a:t>
            </a:r>
            <a:r>
              <a:rPr lang="en-IN" sz="2400" kern="50" dirty="0"/>
              <a:t> </a:t>
            </a:r>
            <a:br>
              <a:rPr lang="en-IN" sz="2400" kern="50" dirty="0"/>
            </a:br>
            <a:endParaRPr lang="en-IN" sz="2400" kern="50" dirty="0"/>
          </a:p>
          <a:p>
            <a:pPr marL="357188" indent="-357188">
              <a:buFont typeface="+mj-lt"/>
              <a:buAutoNum type="arabicPeriod"/>
            </a:pPr>
            <a:r>
              <a:rPr lang="en-US" sz="2400" kern="50" dirty="0">
                <a:effectLst/>
                <a:ea typeface="Times New Roman" panose="02020603050405020304" pitchFamily="18" charset="0"/>
              </a:rPr>
              <a:t>This </a:t>
            </a:r>
            <a:r>
              <a:rPr lang="en-US" sz="2400" b="1" kern="50" dirty="0">
                <a:solidFill>
                  <a:srgbClr val="538135"/>
                </a:solidFill>
                <a:effectLst/>
                <a:ea typeface="Times New Roman" panose="02020603050405020304" pitchFamily="18" charset="0"/>
              </a:rPr>
              <a:t>Joe’s Café</a:t>
            </a:r>
            <a:r>
              <a:rPr lang="en-US" sz="2400" b="1" kern="5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application</a:t>
            </a:r>
            <a:r>
              <a:rPr lang="en-US" sz="2400" b="1" kern="5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is not too complex and not trivial either. This helps set up a perfect stage to demonstrate the use of five design patterns and five data structures in the real world.</a:t>
            </a:r>
            <a:endParaRPr lang="en-IN" sz="1200" kern="5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C84-7327-45CF-8D05-B685C204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38" y="658368"/>
            <a:ext cx="11421208" cy="5891901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413238" y="793933"/>
            <a:ext cx="11421208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F</a:t>
            </a:r>
            <a:r>
              <a:rPr lang="en-US" sz="2400" b="1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ollowing Design Patterns are used in the application</a:t>
            </a:r>
            <a:endParaRPr lang="en-IN" sz="24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IN" sz="1000" kern="50" dirty="0">
              <a:effectLst/>
              <a:ea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Singleton – 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BeverageDisplayRecordFactory which gives out the instances of the BeveragePanel prototype objects. This is required to be a single instance that can server the whole application.</a:t>
            </a:r>
            <a:br>
              <a:rPr lang="en-US" sz="2400" kern="50" dirty="0">
                <a:effectLst/>
                <a:ea typeface="Times New Roman" panose="02020603050405020304" pitchFamily="18" charset="0"/>
              </a:rPr>
            </a:br>
            <a:endParaRPr lang="en-IN" sz="1000" kern="50" dirty="0">
              <a:ea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Factory Method – 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BeverageDisplayRecordFactory that gives out the group of form controls that has to be staged for the Coffee Ordering form</a:t>
            </a:r>
            <a:br>
              <a:rPr lang="en-US" sz="2400" kern="50" dirty="0">
                <a:effectLst/>
                <a:ea typeface="Times New Roman" panose="02020603050405020304" pitchFamily="18" charset="0"/>
              </a:rPr>
            </a:br>
            <a:endParaRPr lang="en-IN" sz="1000" kern="50" dirty="0">
              <a:ea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Prototype – 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The instances of </a:t>
            </a:r>
            <a:r>
              <a:rPr lang="en-US" sz="2400" kern="50" dirty="0" err="1">
                <a:effectLst/>
                <a:ea typeface="Times New Roman" panose="02020603050405020304" pitchFamily="18" charset="0"/>
              </a:rPr>
              <a:t>BeveragePanelPrototype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 class are a group of dynamically created form controls (like labels, checkboxes, drop downs, buttons, images) that have to be made again an again and are made by cloning the prototype instance.</a:t>
            </a:r>
            <a:r>
              <a:rPr lang="en-IN" sz="2400" kern="50" dirty="0">
                <a:effectLst/>
                <a:ea typeface="Times New Roman" panose="02020603050405020304" pitchFamily="18" charset="0"/>
              </a:rPr>
              <a:t> </a:t>
            </a:r>
            <a:br>
              <a:rPr lang="en-IN" sz="2400" kern="50" dirty="0">
                <a:effectLst/>
                <a:ea typeface="Times New Roman" panose="02020603050405020304" pitchFamily="18" charset="0"/>
              </a:rPr>
            </a:br>
            <a:endParaRPr lang="en-IN" sz="1000" kern="50" dirty="0">
              <a:ea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Observer – 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The Grand Total label, is an observer object that observes the subject which is the form controls that could change the cost of a coffee order.</a:t>
            </a:r>
            <a:br>
              <a:rPr lang="en-US" sz="2400" kern="50" dirty="0">
                <a:effectLst/>
                <a:ea typeface="Times New Roman" panose="02020603050405020304" pitchFamily="18" charset="0"/>
              </a:rPr>
            </a:br>
            <a:endParaRPr lang="en-IN" sz="1000" kern="50" dirty="0">
              <a:ea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Iterator – </a:t>
            </a:r>
            <a:r>
              <a:rPr lang="en-US" sz="2400" kern="50" dirty="0">
                <a:effectLst/>
                <a:ea typeface="Times New Roman" panose="02020603050405020304" pitchFamily="18" charset="0"/>
              </a:rPr>
              <a:t>Finally the Pattern that everyone uses to loop over the aggregate values.</a:t>
            </a:r>
            <a:endParaRPr lang="en-IN" sz="2400" kern="5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C84-7327-45CF-8D05-B685C204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38" y="658368"/>
            <a:ext cx="11421208" cy="5891901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413238" y="793933"/>
            <a:ext cx="11421208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Following </a:t>
            </a:r>
            <a:r>
              <a:rPr lang="en-US" sz="2400" b="1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D</a:t>
            </a:r>
            <a:r>
              <a:rPr lang="en-US" sz="2400" b="1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ata Structures are used in the application</a:t>
            </a:r>
            <a:endParaRPr lang="en-IN" sz="24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IN" sz="1000" kern="50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2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List – </a:t>
            </a:r>
            <a:r>
              <a:rPr lang="en-US" sz="3200" kern="50" dirty="0">
                <a:effectLst/>
                <a:ea typeface="Times New Roman" panose="02020603050405020304" pitchFamily="18" charset="0"/>
              </a:rPr>
              <a:t>Typed Array List class - growing array equivalent, that supports Generics</a:t>
            </a:r>
            <a:br>
              <a:rPr lang="en-US" sz="3200" kern="50" dirty="0">
                <a:effectLst/>
                <a:ea typeface="Times New Roman" panose="02020603050405020304" pitchFamily="18" charset="0"/>
              </a:rPr>
            </a:br>
            <a:endParaRPr lang="en-IN" sz="1000" kern="50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2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Dictionary – </a:t>
            </a:r>
            <a:r>
              <a:rPr lang="en-US" sz="3200" kern="50" dirty="0">
                <a:effectLst/>
                <a:ea typeface="Times New Roman" panose="02020603050405020304" pitchFamily="18" charset="0"/>
              </a:rPr>
              <a:t>Associative </a:t>
            </a:r>
            <a:r>
              <a:rPr lang="en-US" sz="3200" kern="50" dirty="0">
                <a:ea typeface="Times New Roman" panose="02020603050405020304" pitchFamily="18" charset="0"/>
              </a:rPr>
              <a:t>a</a:t>
            </a:r>
            <a:r>
              <a:rPr lang="en-US" sz="3200" kern="50" dirty="0">
                <a:effectLst/>
                <a:ea typeface="Times New Roman" panose="02020603050405020304" pitchFamily="18" charset="0"/>
              </a:rPr>
              <a:t>rray of key-value pairs</a:t>
            </a:r>
            <a:br>
              <a:rPr lang="en-US" sz="3200" kern="50" dirty="0">
                <a:effectLst/>
                <a:ea typeface="Times New Roman" panose="02020603050405020304" pitchFamily="18" charset="0"/>
              </a:rPr>
            </a:br>
            <a:endParaRPr lang="en-IN" sz="1000" kern="50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2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Sorted Dictionary – </a:t>
            </a:r>
            <a:r>
              <a:rPr lang="en-US" sz="3200" kern="50" dirty="0">
                <a:effectLst/>
                <a:ea typeface="Times New Roman" panose="02020603050405020304" pitchFamily="18" charset="0"/>
              </a:rPr>
              <a:t>Associative array that </a:t>
            </a:r>
            <a:r>
              <a:rPr lang="en-US" sz="3200" kern="50" dirty="0">
                <a:ea typeface="Times New Roman" panose="02020603050405020304" pitchFamily="18" charset="0"/>
              </a:rPr>
              <a:t>orders the stored objects on the</a:t>
            </a:r>
            <a:r>
              <a:rPr lang="en-US" sz="3200" kern="50" dirty="0">
                <a:effectLst/>
                <a:ea typeface="Times New Roman" panose="02020603050405020304" pitchFamily="18" charset="0"/>
              </a:rPr>
              <a:t> Key</a:t>
            </a:r>
            <a:br>
              <a:rPr lang="en-US" sz="3200" kern="50" dirty="0">
                <a:effectLst/>
                <a:ea typeface="Times New Roman" panose="02020603050405020304" pitchFamily="18" charset="0"/>
              </a:rPr>
            </a:br>
            <a:endParaRPr lang="en-IN" sz="1000" kern="50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2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Tuple – </a:t>
            </a:r>
            <a:r>
              <a:rPr lang="en-US" sz="3200" kern="50" dirty="0">
                <a:effectLst/>
                <a:ea typeface="Times New Roman" panose="02020603050405020304" pitchFamily="18" charset="0"/>
              </a:rPr>
              <a:t>A structure that holds multiple values together. Has access methods for retrieving the fields.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kern="50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200" kern="50" dirty="0">
                <a:solidFill>
                  <a:srgbClr val="0070C0"/>
                </a:solidFill>
              </a:rPr>
              <a:t>Queue – </a:t>
            </a:r>
            <a:r>
              <a:rPr lang="en-US" sz="3200" kern="50" dirty="0">
                <a:ea typeface="Times New Roman" panose="02020603050405020304" pitchFamily="18" charset="0"/>
              </a:rPr>
              <a:t>Data Structure that implements First in First out (FIFO) access.</a:t>
            </a:r>
            <a:endParaRPr lang="en-IN" sz="3200" kern="5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C84-7327-45CF-8D05-B685C204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38" y="658368"/>
            <a:ext cx="11421208" cy="5891901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4389120" y="458313"/>
            <a:ext cx="2834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Singleton Design Pattern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AB9D0-AFCE-4E6D-A6A7-0993333B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031" y="1185189"/>
            <a:ext cx="4847619" cy="2771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21138-AA77-4249-893F-B723F247B195}"/>
              </a:ext>
            </a:extLst>
          </p:cNvPr>
          <p:cNvSpPr txBox="1"/>
          <p:nvPr/>
        </p:nvSpPr>
        <p:spPr>
          <a:xfrm>
            <a:off x="608955" y="4275204"/>
            <a:ext cx="10974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kern="50" dirty="0">
                <a:effectLst/>
                <a:ea typeface="Times New Roman" panose="02020603050405020304" pitchFamily="18" charset="0"/>
              </a:rPr>
              <a:t>BeverageDisplayRecordFactory class is a single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50" dirty="0">
                <a:ea typeface="Times New Roman" panose="02020603050405020304" pitchFamily="18" charset="0"/>
              </a:rPr>
              <a:t>It is having a private static ‘instance’ variable.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50" dirty="0">
                <a:effectLst/>
                <a:ea typeface="Times New Roman" panose="02020603050405020304" pitchFamily="18" charset="0"/>
              </a:rPr>
              <a:t>The clients have to call the G</a:t>
            </a:r>
            <a:r>
              <a:rPr lang="en-US" sz="2400" kern="50" dirty="0">
                <a:ea typeface="Times New Roman" panose="02020603050405020304" pitchFamily="18" charset="0"/>
              </a:rPr>
              <a:t>etInstance() method to retrieve the single instance of this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50" dirty="0">
                <a:ea typeface="Times New Roman" panose="02020603050405020304" pitchFamily="18" charset="0"/>
              </a:rPr>
              <a:t>The instance is created the first time the client calls the GetInstance() method – Delayed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13954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8142C2-112F-4193-A819-0E71F025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65" y="966652"/>
            <a:ext cx="6226207" cy="580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C84-7327-45CF-8D05-B685C204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38" y="658368"/>
            <a:ext cx="11421208" cy="5891901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3287276" y="458313"/>
            <a:ext cx="5103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Factory Method &amp; Prototype Design Patterns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09ABD-CE63-48CE-9542-BAD8BCA9C34D}"/>
              </a:ext>
            </a:extLst>
          </p:cNvPr>
          <p:cNvSpPr txBox="1"/>
          <p:nvPr/>
        </p:nvSpPr>
        <p:spPr>
          <a:xfrm>
            <a:off x="413237" y="4021368"/>
            <a:ext cx="54258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BeverageDisplayRecordFactory</a:t>
            </a:r>
            <a:r>
              <a:rPr lang="en-US" sz="1400" kern="50" dirty="0">
                <a:effectLst/>
                <a:ea typeface="Times New Roman" panose="02020603050405020304" pitchFamily="18" charset="0"/>
              </a:rPr>
              <a:t> is a single class</a:t>
            </a:r>
          </a:p>
          <a:p>
            <a:pPr marL="342900" indent="-342900">
              <a:buFont typeface="+mj-lt"/>
              <a:buAutoNum type="arabicPeriod"/>
            </a:pPr>
            <a:endParaRPr lang="en-US" sz="1000" kern="5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kern="5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BeverageDisplayRecordFactory</a:t>
            </a:r>
            <a:r>
              <a:rPr lang="en-US" sz="1400" kern="50" dirty="0">
                <a:ea typeface="Times New Roman" panose="02020603050405020304" pitchFamily="18" charset="0"/>
              </a:rPr>
              <a:t> implements a factory method ‘</a:t>
            </a:r>
            <a:r>
              <a:rPr lang="en-US" sz="1400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GetBeverageDisplayRecord</a:t>
            </a:r>
            <a:r>
              <a:rPr lang="en-US" sz="1400" kern="50" dirty="0">
                <a:ea typeface="Times New Roman" panose="02020603050405020304" pitchFamily="18" charset="0"/>
              </a:rPr>
              <a:t>’.</a:t>
            </a:r>
          </a:p>
          <a:p>
            <a:pPr marL="342900" indent="-342900">
              <a:buFont typeface="+mj-lt"/>
              <a:buAutoNum type="arabicPeriod"/>
            </a:pPr>
            <a:endParaRPr lang="en-US" sz="1000" kern="5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GetBeverageDisplayRecord</a:t>
            </a:r>
            <a:r>
              <a:rPr lang="en-US" sz="1400" kern="50" dirty="0">
                <a:ea typeface="Times New Roman" panose="02020603050405020304" pitchFamily="18" charset="0"/>
              </a:rPr>
              <a:t> method returns the </a:t>
            </a:r>
            <a:r>
              <a:rPr lang="en-US" sz="1400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BeverageDisplayRecord</a:t>
            </a:r>
            <a:r>
              <a:rPr lang="en-US" sz="1400" kern="50" dirty="0">
                <a:ea typeface="Times New Roman" panose="02020603050405020304" pitchFamily="18" charset="0"/>
              </a:rPr>
              <a:t> cloned from the prototype.</a:t>
            </a:r>
          </a:p>
          <a:p>
            <a:pPr marL="342900" indent="-342900">
              <a:buFont typeface="+mj-lt"/>
              <a:buAutoNum type="arabicPeriod"/>
            </a:pPr>
            <a:endParaRPr lang="en-US" sz="1000" kern="5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kern="50" dirty="0">
                <a:ea typeface="Times New Roman" panose="02020603050405020304" pitchFamily="18" charset="0"/>
              </a:rPr>
              <a:t>‘</a:t>
            </a:r>
            <a:r>
              <a:rPr lang="en-US" sz="1400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FrmCustomerScreen</a:t>
            </a:r>
            <a:r>
              <a:rPr lang="en-US" sz="1400" kern="50" dirty="0">
                <a:ea typeface="Times New Roman" panose="02020603050405020304" pitchFamily="18" charset="0"/>
              </a:rPr>
              <a:t>’ form instance is a client for this factory method.</a:t>
            </a:r>
          </a:p>
          <a:p>
            <a:pPr marL="342900" indent="-342900">
              <a:buFont typeface="+mj-lt"/>
              <a:buAutoNum type="arabicPeriod"/>
            </a:pPr>
            <a:endParaRPr lang="en-US" sz="1000" kern="5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kern="50" dirty="0">
                <a:ea typeface="Times New Roman" panose="02020603050405020304" pitchFamily="18" charset="0"/>
              </a:rPr>
              <a:t>Factory method uses </a:t>
            </a:r>
            <a:r>
              <a:rPr lang="en-US" sz="1400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BeveragePanelPrototype</a:t>
            </a:r>
            <a:r>
              <a:rPr lang="en-US" sz="1400" kern="50" dirty="0">
                <a:ea typeface="Times New Roman" panose="02020603050405020304" pitchFamily="18" charset="0"/>
              </a:rPr>
              <a:t> to clone the new instance that will be returned.</a:t>
            </a:r>
          </a:p>
          <a:p>
            <a:pPr marL="342900" indent="-342900">
              <a:buFont typeface="+mj-lt"/>
              <a:buAutoNum type="arabicPeriod"/>
            </a:pPr>
            <a:endParaRPr lang="en-US" sz="1400" kern="5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kern="5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C84-7327-45CF-8D05-B685C204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38" y="658368"/>
            <a:ext cx="11421208" cy="5891901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3287276" y="500621"/>
            <a:ext cx="5103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Some more details on Prototype Design Patterns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CEB4B-1800-4F5E-9352-9295B43F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13" y="885855"/>
            <a:ext cx="81248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C7AF2ED-0E64-4B19-A481-BFB51FCE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18" y="1001538"/>
            <a:ext cx="7669455" cy="5486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3385917" y="523700"/>
            <a:ext cx="5103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Iterator Design Pattern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09ABD-CE63-48CE-9542-BAD8BCA9C34D}"/>
              </a:ext>
            </a:extLst>
          </p:cNvPr>
          <p:cNvSpPr txBox="1"/>
          <p:nvPr/>
        </p:nvSpPr>
        <p:spPr>
          <a:xfrm>
            <a:off x="325773" y="5457137"/>
            <a:ext cx="45086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kern="50" dirty="0">
                <a:ea typeface="Times New Roman" panose="02020603050405020304" pitchFamily="18" charset="0"/>
              </a:rPr>
              <a:t>The AddonIterator implements IIterator interface</a:t>
            </a:r>
          </a:p>
          <a:p>
            <a:pPr marL="342900" indent="-342900">
              <a:buFont typeface="+mj-lt"/>
              <a:buAutoNum type="arabicPeriod"/>
            </a:pPr>
            <a:endParaRPr lang="en-US" sz="1000" kern="5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kern="50" dirty="0">
                <a:ea typeface="Times New Roman" panose="02020603050405020304" pitchFamily="18" charset="0"/>
              </a:rPr>
              <a:t>AddonCollection implements IAggregate interface</a:t>
            </a:r>
          </a:p>
          <a:p>
            <a:pPr marL="342900" indent="-342900">
              <a:buFont typeface="+mj-lt"/>
              <a:buAutoNum type="arabicPeriod"/>
            </a:pPr>
            <a:endParaRPr lang="en-US" sz="1000" kern="5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kern="50" dirty="0">
                <a:ea typeface="Times New Roman" panose="02020603050405020304" pitchFamily="18" charset="0"/>
              </a:rPr>
              <a:t>ProductDB and FrmCustomerScreen classes are clients of these two.</a:t>
            </a:r>
          </a:p>
          <a:p>
            <a:pPr marL="342900" indent="-342900">
              <a:buFont typeface="+mj-lt"/>
              <a:buAutoNum type="arabicPeriod"/>
            </a:pPr>
            <a:endParaRPr lang="en-US" sz="1400" kern="5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868B27-4474-40A2-ADC7-F94EA862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139" y="1069450"/>
            <a:ext cx="7815905" cy="5605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715A6-986F-4938-8D12-AE822700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11248"/>
            <a:ext cx="9144000" cy="477838"/>
          </a:xfrm>
        </p:spPr>
        <p:txBody>
          <a:bodyPr anchor="t">
            <a:normAutofit/>
          </a:bodyPr>
          <a:lstStyle/>
          <a:p>
            <a:r>
              <a:rPr lang="en-US" sz="2800" b="1" kern="5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Joe’s Café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C112-590D-4CE1-9942-76D029AEACDC}"/>
              </a:ext>
            </a:extLst>
          </p:cNvPr>
          <p:cNvSpPr txBox="1"/>
          <p:nvPr/>
        </p:nvSpPr>
        <p:spPr>
          <a:xfrm>
            <a:off x="3385917" y="523700"/>
            <a:ext cx="5103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50" dirty="0">
                <a:solidFill>
                  <a:srgbClr val="0070C0"/>
                </a:solidFill>
                <a:ea typeface="Times New Roman" panose="02020603050405020304" pitchFamily="18" charset="0"/>
              </a:rPr>
              <a:t>Observer Design Pattern</a:t>
            </a:r>
            <a:endParaRPr lang="en-IN" sz="2000" b="1" kern="50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09ABD-CE63-48CE-9542-BAD8BCA9C34D}"/>
              </a:ext>
            </a:extLst>
          </p:cNvPr>
          <p:cNvSpPr txBox="1"/>
          <p:nvPr/>
        </p:nvSpPr>
        <p:spPr>
          <a:xfrm>
            <a:off x="214455" y="4992426"/>
            <a:ext cx="6265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>
              <a:buFont typeface="+mj-lt"/>
              <a:buAutoNum type="arabicPeriod"/>
            </a:pPr>
            <a:r>
              <a:rPr lang="en-US" sz="1400" kern="50" dirty="0">
                <a:ea typeface="Times New Roman" panose="02020603050405020304" pitchFamily="18" charset="0"/>
              </a:rPr>
              <a:t>The control elements in BeveragePanelPrototype affect the total cost (Grand Total)). Hence BeveragePanelPrototype becomes the Observed (Subject).</a:t>
            </a:r>
          </a:p>
          <a:p>
            <a:pPr marL="182563" indent="-182563">
              <a:buFont typeface="+mj-lt"/>
              <a:buAutoNum type="arabicPeriod"/>
            </a:pPr>
            <a:endParaRPr lang="en-US" sz="1000" kern="50" dirty="0">
              <a:ea typeface="Times New Roman" panose="02020603050405020304" pitchFamily="18" charset="0"/>
            </a:endParaRPr>
          </a:p>
          <a:p>
            <a:pPr marL="182563" indent="-182563">
              <a:buFont typeface="+mj-lt"/>
              <a:buAutoNum type="arabicPeriod"/>
            </a:pPr>
            <a:r>
              <a:rPr lang="en-US" sz="1400" kern="50" dirty="0">
                <a:ea typeface="Times New Roman" panose="02020603050405020304" pitchFamily="18" charset="0"/>
              </a:rPr>
              <a:t>On the other side GrandTotalObserver class is the Observer.</a:t>
            </a:r>
          </a:p>
          <a:p>
            <a:pPr marL="182563" indent="-182563">
              <a:buFont typeface="+mj-lt"/>
              <a:buAutoNum type="arabicPeriod"/>
            </a:pPr>
            <a:endParaRPr lang="en-US" sz="1000" kern="50" dirty="0">
              <a:ea typeface="Times New Roman" panose="02020603050405020304" pitchFamily="18" charset="0"/>
            </a:endParaRPr>
          </a:p>
          <a:p>
            <a:pPr marL="182563" indent="-182563">
              <a:buFont typeface="+mj-lt"/>
              <a:buAutoNum type="arabicPeriod"/>
            </a:pPr>
            <a:r>
              <a:rPr lang="en-US" sz="1400" kern="50" dirty="0">
                <a:ea typeface="Times New Roman" panose="02020603050405020304" pitchFamily="18" charset="0"/>
              </a:rPr>
              <a:t>When the elements that affect the total cost change, the Subject calls the Notify() and the Grand Total on the screen gets updated.</a:t>
            </a:r>
          </a:p>
        </p:txBody>
      </p:sp>
    </p:spTree>
    <p:extLst>
      <p:ext uri="{BB962C8B-B14F-4D97-AF65-F5344CB8AC3E}">
        <p14:creationId xmlns:p14="http://schemas.microsoft.com/office/powerpoint/2010/main" val="11975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335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Joe’s Café  Ved Chandurkar &amp; Oreoluwa Lawal [Group 6]</vt:lpstr>
      <vt:lpstr>Joe’s Café</vt:lpstr>
      <vt:lpstr>Joe’s Café</vt:lpstr>
      <vt:lpstr>Joe’s Café</vt:lpstr>
      <vt:lpstr>Joe’s Café</vt:lpstr>
      <vt:lpstr>Joe’s Café</vt:lpstr>
      <vt:lpstr>Joe’s Café</vt:lpstr>
      <vt:lpstr>Joe’s Café</vt:lpstr>
      <vt:lpstr>Joe’s Café</vt:lpstr>
      <vt:lpstr>Joe’s Café</vt:lpstr>
      <vt:lpstr>Joe’s Café</vt:lpstr>
      <vt:lpstr>Joe’s Café</vt:lpstr>
      <vt:lpstr>Joe’s Café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Joe’s Café [Group 6 – Ved Chandurkar &amp; Oreoluwa Lawal]</dc:title>
  <dc:creator>Nitin V</dc:creator>
  <cp:lastModifiedBy>temitayo lawal</cp:lastModifiedBy>
  <cp:revision>15</cp:revision>
  <dcterms:created xsi:type="dcterms:W3CDTF">2021-08-09T01:39:36Z</dcterms:created>
  <dcterms:modified xsi:type="dcterms:W3CDTF">2021-08-16T16:27:25Z</dcterms:modified>
</cp:coreProperties>
</file>