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1" r:id="rId2"/>
    <p:sldId id="266" r:id="rId3"/>
    <p:sldId id="290" r:id="rId4"/>
    <p:sldId id="268" r:id="rId5"/>
    <p:sldId id="269" r:id="rId6"/>
    <p:sldId id="289" r:id="rId7"/>
    <p:sldId id="270" r:id="rId8"/>
    <p:sldId id="271" r:id="rId9"/>
    <p:sldId id="272" r:id="rId10"/>
    <p:sldId id="273" r:id="rId11"/>
    <p:sldId id="285" r:id="rId12"/>
    <p:sldId id="284" r:id="rId13"/>
    <p:sldId id="274" r:id="rId14"/>
    <p:sldId id="276" r:id="rId15"/>
    <p:sldId id="294" r:id="rId16"/>
    <p:sldId id="279" r:id="rId17"/>
    <p:sldId id="277" r:id="rId18"/>
    <p:sldId id="280" r:id="rId19"/>
    <p:sldId id="281" r:id="rId20"/>
    <p:sldId id="275" r:id="rId21"/>
    <p:sldId id="282" r:id="rId22"/>
    <p:sldId id="283" r:id="rId23"/>
    <p:sldId id="286" r:id="rId24"/>
    <p:sldId id="262" r:id="rId25"/>
    <p:sldId id="287" r:id="rId26"/>
    <p:sldId id="288" r:id="rId27"/>
    <p:sldId id="293" r:id="rId28"/>
    <p:sldId id="304" r:id="rId29"/>
    <p:sldId id="264" r:id="rId30"/>
    <p:sldId id="295" r:id="rId31"/>
    <p:sldId id="296" r:id="rId32"/>
    <p:sldId id="297" r:id="rId33"/>
    <p:sldId id="298" r:id="rId34"/>
    <p:sldId id="299" r:id="rId35"/>
    <p:sldId id="300" r:id="rId36"/>
    <p:sldId id="301" r:id="rId37"/>
    <p:sldId id="302" r:id="rId38"/>
    <p:sldId id="303" r:id="rId3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6C1238-D617-4DF2-8ED1-5B87AFD97F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0B33101-7F88-493E-B129-A159417089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A84A02-B3A3-475C-9D6D-643AEFB97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C4AA2-63BF-4F99-B0DC-90E44BE19549}" type="datetimeFigureOut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358687-8A3B-4213-91D9-B57BF8002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533331-D1DA-4126-851A-DC21CA15C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993B4-7DFF-41B0-B02E-F4E8543697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7609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98AB12-2121-4A03-8A87-02134C7D0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1FEC6D5-A11B-4CE6-BC77-B54F95D880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A0BE0B-674D-4C6A-B669-3A95EFE74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C4AA2-63BF-4F99-B0DC-90E44BE19549}" type="datetimeFigureOut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FA8A31-DB56-4D00-969F-9909682BF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930ADF-6C33-4E71-B8B9-36A36C97B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993B4-7DFF-41B0-B02E-F4E8543697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6790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3BF8B5C-6370-4CB5-885E-9ACECD1F08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1E75388-527D-449C-B836-C2DA30A7F3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F43C63-9082-4AAA-BF5C-8E58A191D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C4AA2-63BF-4F99-B0DC-90E44BE19549}" type="datetimeFigureOut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1E94CD-CCB2-4099-94F1-2B89A1A4A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21E9B9-0835-4402-8097-906701A34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993B4-7DFF-41B0-B02E-F4E8543697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682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C01C0F-0167-4FA5-A6D9-E89E7C75B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038450-3531-4424-8747-2504F441C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11C683-5EB7-42A5-A47B-4F5CC3F6A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C4AA2-63BF-4F99-B0DC-90E44BE19549}" type="datetimeFigureOut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23A86A-7625-4B2D-8D03-EE73B4D1D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A2DA1F-F501-4616-92B8-2CC4ADA89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993B4-7DFF-41B0-B02E-F4E8543697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5092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9F3F32-2BCD-4BB8-8539-8179AE803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75B4BE-3D61-42C2-AD06-9073596105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5FF4F1-9013-4B4B-BF5D-00E451BE8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C4AA2-63BF-4F99-B0DC-90E44BE19549}" type="datetimeFigureOut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628173-C070-461D-8CDE-4CD2D34F7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A112A9-877F-44DD-AFE9-8B0E8F0DB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993B4-7DFF-41B0-B02E-F4E8543697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317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D822D8-F1B2-4841-A3A3-FB69593EF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8CF871-80B5-47EB-B95E-F74EA59975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584B032-2907-4C8A-86BE-4944A5EA97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0B1710-60C3-49D8-ACF1-951A2935F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C4AA2-63BF-4F99-B0DC-90E44BE19549}" type="datetimeFigureOut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ECA58B-CCAC-41E7-B4F8-42BD645EB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D7D891-221B-434B-9284-08243732C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993B4-7DFF-41B0-B02E-F4E8543697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5766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563A8F-012B-49A3-9C6B-4BFE247B5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BB9B53-A21B-4C52-8FB0-ABCE275725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C1A00F2-DE33-4E6A-8B0B-D57D0626A9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E5A38A4-07E4-41B2-BB97-ED6D89E3E1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B9ED68B-16A3-40B1-8534-C156CA1EDD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39EF92A-8452-4AE0-9143-C572CA4E0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C4AA2-63BF-4F99-B0DC-90E44BE19549}" type="datetimeFigureOut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33B13A1-B22D-46E7-8327-8917CFC83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F393F7D-7B03-48B0-8C56-D7A45DBCE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993B4-7DFF-41B0-B02E-F4E8543697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2730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F2C77E-D3BE-4D9C-B1F8-D4B5ED418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3DD16F0-62C7-4F06-BDC0-47B9F4134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C4AA2-63BF-4F99-B0DC-90E44BE19549}" type="datetimeFigureOut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B74CFBF-C5CE-4904-A308-7CD939969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33D066B-01CE-42A3-AC19-9B483BC69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993B4-7DFF-41B0-B02E-F4E8543697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1593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997C9FD-A5B5-4452-B24A-0E34219A9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C4AA2-63BF-4F99-B0DC-90E44BE19549}" type="datetimeFigureOut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627144C-4233-437B-A71B-D83E86B96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47FF98D-030F-4092-997D-160E3419A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993B4-7DFF-41B0-B02E-F4E8543697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9345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A61CD0-B68B-480C-8F7E-C85EBAE93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D33F84-9FA0-4221-8401-6190E3D3D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D41D55-6268-4A1A-9F44-D57440EAF9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D75841-C544-43D1-8F2C-4D82EFF8C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C4AA2-63BF-4F99-B0DC-90E44BE19549}" type="datetimeFigureOut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4FAF3F-1AF6-4B90-9EFE-63567DE06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B7799A-0D98-4176-9F2E-F46E09542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993B4-7DFF-41B0-B02E-F4E8543697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5450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6FA752-3FB7-42E4-9E20-587FB2753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647F112-C7C6-4F28-8214-FDCCE41723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37096C8-9C20-41D7-94E5-4B8B81D088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7A8EA4-73D2-4562-A106-0DDA1143E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C4AA2-63BF-4F99-B0DC-90E44BE19549}" type="datetimeFigureOut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C2B132-3A40-457B-BAD1-2874F31D3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74D966-7645-4EA3-A05A-8BAA52764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993B4-7DFF-41B0-B02E-F4E8543697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7797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6090ACE-5E1F-46E1-8D2F-71C92C2A2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49BF62-4E5B-4FD4-992F-816FE0BCF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0D63AC-BD6F-49FA-A979-772D052FDC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C4AA2-63BF-4F99-B0DC-90E44BE19549}" type="datetimeFigureOut">
              <a:rPr lang="zh-CN" altLang="en-US" smtClean="0"/>
              <a:t>2020/5/29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96E972-D885-4F71-BDBF-523C9E78D3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259862-ECDC-4997-8852-C410BD3FAC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993B4-7DFF-41B0-B02E-F4E8543697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936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75BE44-4625-465D-B8CC-B482F61A3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入门从内存管理开始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4D3D68-BE59-44E6-9C70-90EC4F696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Android </a:t>
            </a:r>
            <a:r>
              <a:rPr lang="zh-CN" altLang="en-US" dirty="0"/>
              <a:t>程序员一上来就是 </a:t>
            </a:r>
            <a:r>
              <a:rPr lang="en-US" altLang="zh-CN" dirty="0"/>
              <a:t>new,</a:t>
            </a:r>
            <a:r>
              <a:rPr lang="zh-CN" altLang="en-US"/>
              <a:t>然后就不管了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5911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9168A6-DBF9-4A32-A82A-F5BCB517A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shared_ptr</a:t>
            </a:r>
            <a:endParaRPr lang="zh-CN" altLang="en-US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A5D0A0D8-6A60-41C1-9F28-A309DD3D5CDD}"/>
              </a:ext>
            </a:extLst>
          </p:cNvPr>
          <p:cNvSpPr txBox="1">
            <a:spLocks/>
          </p:cNvSpPr>
          <p:nvPr/>
        </p:nvSpPr>
        <p:spPr>
          <a:xfrm>
            <a:off x="412072" y="193215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BA60B347-00A7-4F75-B1B8-978C8468981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内部持有一个原子的引用计数</a:t>
            </a:r>
            <a:r>
              <a:rPr lang="en-US" altLang="zh-CN" dirty="0"/>
              <a:t>,</a:t>
            </a:r>
            <a:r>
              <a:rPr lang="zh-CN" altLang="en-US" dirty="0"/>
              <a:t>保证引用计数的线程安全</a:t>
            </a:r>
            <a:r>
              <a:rPr lang="en-US" altLang="zh-CN" dirty="0"/>
              <a:t>   </a:t>
            </a:r>
          </a:p>
          <a:p>
            <a:r>
              <a:rPr lang="zh-CN" altLang="en-US" dirty="0"/>
              <a:t>引用计数是一个指针，所有的对象都要共享这个引用计数</a:t>
            </a:r>
            <a:endParaRPr lang="en-US" altLang="zh-CN" dirty="0"/>
          </a:p>
          <a:p>
            <a:r>
              <a:rPr lang="zh-CN" altLang="en-US" dirty="0"/>
              <a:t>对象构造</a:t>
            </a:r>
            <a:r>
              <a:rPr lang="en-US" altLang="zh-CN" dirty="0"/>
              <a:t>+1</a:t>
            </a:r>
            <a:r>
              <a:rPr lang="zh-CN" altLang="en-US" dirty="0"/>
              <a:t>， 对象析构</a:t>
            </a:r>
            <a:r>
              <a:rPr lang="en-US" altLang="zh-CN" dirty="0"/>
              <a:t>-1</a:t>
            </a:r>
            <a:r>
              <a:rPr lang="zh-CN" altLang="en-US" dirty="0"/>
              <a:t>，引用计数为</a:t>
            </a:r>
            <a:r>
              <a:rPr lang="en-US" altLang="zh-CN" dirty="0"/>
              <a:t>0</a:t>
            </a:r>
            <a:r>
              <a:rPr lang="zh-CN" altLang="en-US" dirty="0"/>
              <a:t>，大部分情况调用</a:t>
            </a:r>
            <a:r>
              <a:rPr lang="en-US" altLang="zh-CN" dirty="0"/>
              <a:t>delete this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DC6A4CD-7374-4CAA-BF6C-DD97AB5EC3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5398" y="3684757"/>
            <a:ext cx="5172075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4419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0C5F98-56E8-446A-8111-6D0868D8E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shared_ptr</a:t>
            </a:r>
            <a:r>
              <a:rPr lang="en-US" altLang="zh-CN" dirty="0"/>
              <a:t> </a:t>
            </a:r>
            <a:r>
              <a:rPr lang="zh-CN" altLang="en-US" dirty="0"/>
              <a:t>初始化差异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F7B1534-5DC0-4B18-BA81-052C90591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872" y="1579935"/>
            <a:ext cx="4162425" cy="47625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8F0CF21-77CD-4172-918E-5F3EF49497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8056" y="1789485"/>
            <a:ext cx="4619625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980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7E0FE6-2CBA-4B20-8CB5-3C6352515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shared_ptr</a:t>
            </a:r>
            <a:r>
              <a:rPr lang="en-US" altLang="zh-CN" dirty="0"/>
              <a:t> </a:t>
            </a:r>
            <a:r>
              <a:rPr lang="zh-CN" altLang="en-US" dirty="0"/>
              <a:t>线程安全问题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742DDF5F-DFE3-480E-83DA-04521CC51313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shared_ptr</a:t>
            </a:r>
            <a:r>
              <a:rPr lang="en-US" altLang="zh-CN" dirty="0"/>
              <a:t> </a:t>
            </a:r>
            <a:r>
              <a:rPr lang="zh-CN" altLang="en-US" dirty="0"/>
              <a:t>对象本身不是线程安全，这里有点难理解</a:t>
            </a:r>
            <a:endParaRPr lang="en-US" altLang="zh-CN" dirty="0"/>
          </a:p>
          <a:p>
            <a:r>
              <a:rPr lang="zh-CN" altLang="en-US" dirty="0"/>
              <a:t>如何解决 </a:t>
            </a:r>
            <a:r>
              <a:rPr lang="en-US" altLang="zh-CN" dirty="0" err="1"/>
              <a:t>shared_ptr</a:t>
            </a:r>
            <a:r>
              <a:rPr lang="en-US" altLang="zh-CN" dirty="0"/>
              <a:t> </a:t>
            </a:r>
            <a:r>
              <a:rPr lang="zh-CN" altLang="en-US" dirty="0"/>
              <a:t>的线程安全问题？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4496F72-E33C-45B4-B870-55433B0C0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530" y="3169785"/>
            <a:ext cx="7124700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513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48E43B-EF8F-45C6-B190-57EB31BFB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shared_ptr_s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E5A5D3C4-B866-4419-B87A-F51BEA6184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44662" y="496094"/>
            <a:ext cx="4657725" cy="3505200"/>
          </a:xfrm>
          <a:prstGeom prst="rect">
            <a:avLst/>
          </a:prstGeom>
        </p:spPr>
      </p:pic>
      <p:sp>
        <p:nvSpPr>
          <p:cNvPr id="5" name="内容占位符 2">
            <a:extLst>
              <a:ext uri="{FF2B5EF4-FFF2-40B4-BE49-F238E27FC236}">
                <a16:creationId xmlns:a16="http://schemas.microsoft.com/office/drawing/2014/main" id="{A70DB8E6-5A37-4727-9BF1-568CFA7897D0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内部持有一个</a:t>
            </a:r>
            <a:r>
              <a:rPr lang="en-US" altLang="zh-CN" dirty="0" err="1"/>
              <a:t>shared_ptr</a:t>
            </a:r>
            <a:r>
              <a:rPr lang="zh-CN" altLang="en-US" dirty="0"/>
              <a:t>对象</a:t>
            </a:r>
            <a:endParaRPr lang="en-US" altLang="zh-CN" dirty="0"/>
          </a:p>
          <a:p>
            <a:r>
              <a:rPr lang="en-US" altLang="zh-CN" dirty="0" err="1"/>
              <a:t>Spin_mutex</a:t>
            </a:r>
            <a:endParaRPr lang="en-US" altLang="zh-CN" dirty="0"/>
          </a:p>
          <a:p>
            <a:r>
              <a:rPr lang="zh-CN" altLang="en-US" dirty="0"/>
              <a:t>提供一个</a:t>
            </a:r>
            <a:r>
              <a:rPr lang="en-US" altLang="zh-CN" dirty="0"/>
              <a:t>lock </a:t>
            </a:r>
            <a:r>
              <a:rPr lang="zh-CN" altLang="en-US" dirty="0"/>
              <a:t>方法获取</a:t>
            </a:r>
            <a:r>
              <a:rPr lang="en-US" altLang="zh-CN" dirty="0" err="1"/>
              <a:t>shared_ptr</a:t>
            </a:r>
            <a:r>
              <a:rPr lang="zh-CN" altLang="en-US" dirty="0"/>
              <a:t>对象</a:t>
            </a:r>
            <a:endParaRPr lang="en-US" altLang="zh-CN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dirty="0"/>
          </a:p>
          <a:p>
            <a:pPr marL="0" indent="0">
              <a:buFont typeface="Arial" panose="020B0604020202020204" pitchFamily="34" charset="0"/>
              <a:buNone/>
            </a:pP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A53C3DA-3989-4095-BE6F-EFDDC2688C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907" y="3702050"/>
            <a:ext cx="689610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6711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8C85BE-0D75-498B-863A-B0F4D0717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unique_ptr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93DE5C-C9FD-4FE8-9AFE-2D7864A04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000" dirty="0" err="1"/>
              <a:t>shared_ptr</a:t>
            </a:r>
            <a:r>
              <a:rPr lang="en-US" altLang="zh-CN" sz="2000" dirty="0"/>
              <a:t> </a:t>
            </a:r>
            <a:r>
              <a:rPr lang="zh-CN" altLang="en-US" sz="2000" dirty="0"/>
              <a:t>可以共享对象，所以你无法知道他什么时候被释放。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 err="1"/>
              <a:t>unique_ptr</a:t>
            </a:r>
            <a:r>
              <a:rPr lang="zh-CN" altLang="en-US" sz="2000" dirty="0"/>
              <a:t>可以保证只有单个持有，并且还能解决内存泄漏问题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unique_ptr</a:t>
            </a:r>
            <a:r>
              <a:rPr lang="en-US" altLang="zh-CN" sz="2000" dirty="0"/>
              <a:t> </a:t>
            </a:r>
            <a:r>
              <a:rPr lang="zh-CN" altLang="en-US" sz="2000" dirty="0"/>
              <a:t>可以转移，但是不能共享</a:t>
            </a:r>
            <a:endParaRPr lang="en-US" altLang="zh-CN" sz="2000" dirty="0"/>
          </a:p>
          <a:p>
            <a:r>
              <a:rPr lang="zh-CN" altLang="en-US" dirty="0"/>
              <a:t>去掉拷贝构造和赋值函数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zh-CN" altLang="en-US" dirty="0"/>
              <a:t>解决多个对象赋值问题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AFFE5AE-8E51-45C1-AAD0-97C87DAB8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616" y="4481104"/>
            <a:ext cx="4791075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3937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5638A1-5C1B-486B-8ADF-D3DE0AF88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10214"/>
            <a:ext cx="10515600" cy="5466749"/>
          </a:xfrm>
        </p:spPr>
        <p:txBody>
          <a:bodyPr/>
          <a:lstStyle/>
          <a:p>
            <a:r>
              <a:rPr lang="zh-CN" altLang="en-US" dirty="0"/>
              <a:t>支持</a:t>
            </a:r>
            <a:r>
              <a:rPr lang="en-US" altLang="zh-CN" dirty="0" err="1"/>
              <a:t>std</a:t>
            </a:r>
            <a:r>
              <a:rPr lang="en-US" altLang="zh-CN" dirty="0"/>
              <a:t>::move </a:t>
            </a:r>
            <a:r>
              <a:rPr lang="zh-CN" altLang="en-US" dirty="0"/>
              <a:t>语义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dirty="0" err="1"/>
              <a:t>unique_ptr</a:t>
            </a:r>
            <a:r>
              <a:rPr lang="en-US" altLang="zh-CN" dirty="0"/>
              <a:t> </a:t>
            </a:r>
            <a:r>
              <a:rPr lang="zh-CN" altLang="en-US" dirty="0"/>
              <a:t>虽然不能共享，但是可以转移，为了支持转移，新增了转移构造和转移赋值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4B37F96-0804-4826-92B8-777917F9D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084" y="2555868"/>
            <a:ext cx="3838575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5001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BC3A1D-9A9B-4461-9F7C-C460DDC11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有个小需求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9F2FD9-7792-4841-806B-CF231AB93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当想用的时候可以持有这个对象</a:t>
            </a:r>
            <a:endParaRPr lang="en-US" altLang="zh-CN" dirty="0"/>
          </a:p>
          <a:p>
            <a:r>
              <a:rPr lang="zh-CN" altLang="en-US" dirty="0"/>
              <a:t>当对象不可用的时候，能明确知道</a:t>
            </a:r>
            <a:endParaRPr lang="en-US" altLang="zh-CN" dirty="0"/>
          </a:p>
          <a:p>
            <a:r>
              <a:rPr lang="zh-CN" altLang="en-US" dirty="0"/>
              <a:t>在使用之前不会影响到这个对象的声明周期</a:t>
            </a:r>
          </a:p>
        </p:txBody>
      </p:sp>
    </p:spTree>
    <p:extLst>
      <p:ext uri="{BB962C8B-B14F-4D97-AF65-F5344CB8AC3E}">
        <p14:creationId xmlns:p14="http://schemas.microsoft.com/office/powerpoint/2010/main" val="19432612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95D44D-611A-4E3B-AC5D-08E4A03CB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weak_ptr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BD3A3F-6449-45FC-96B1-A03E2D0A6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不会影响对象的强引用计数</a:t>
            </a:r>
            <a:endParaRPr lang="en-US" altLang="zh-CN" dirty="0"/>
          </a:p>
          <a:p>
            <a:r>
              <a:rPr lang="zh-CN" altLang="en-US" dirty="0"/>
              <a:t>影响对象的弱引用</a:t>
            </a:r>
            <a:endParaRPr lang="en-US" altLang="zh-CN" dirty="0"/>
          </a:p>
          <a:p>
            <a:r>
              <a:rPr lang="zh-CN" altLang="en-US" dirty="0"/>
              <a:t>当需要使用的时候 调用</a:t>
            </a:r>
            <a:r>
              <a:rPr lang="en-US" altLang="zh-CN" dirty="0"/>
              <a:t>lock</a:t>
            </a:r>
          </a:p>
          <a:p>
            <a:pPr marL="0" indent="0">
              <a:buNone/>
            </a:pPr>
            <a:r>
              <a:rPr lang="en-US" altLang="zh-CN" dirty="0"/>
              <a:t>   lock </a:t>
            </a:r>
            <a:r>
              <a:rPr lang="zh-CN" altLang="en-US" dirty="0"/>
              <a:t>出来的是一个</a:t>
            </a:r>
            <a:r>
              <a:rPr lang="en-US" altLang="zh-CN" dirty="0" err="1"/>
              <a:t>shared_ptr</a:t>
            </a:r>
            <a:r>
              <a:rPr lang="en-US" altLang="zh-CN" dirty="0"/>
              <a:t>,</a:t>
            </a:r>
            <a:r>
              <a:rPr lang="zh-CN" altLang="en-US" dirty="0"/>
              <a:t>会增加强引用计数，影响对象的生命周期。如果对象已经被释放了，</a:t>
            </a:r>
            <a:r>
              <a:rPr lang="en-US" altLang="zh-CN" dirty="0"/>
              <a:t>lock</a:t>
            </a:r>
            <a:r>
              <a:rPr lang="zh-CN" altLang="en-US" dirty="0"/>
              <a:t>返回一个</a:t>
            </a:r>
            <a:r>
              <a:rPr lang="en-US" altLang="zh-CN" dirty="0"/>
              <a:t>empty </a:t>
            </a:r>
            <a:r>
              <a:rPr lang="zh-CN" altLang="en-US" dirty="0"/>
              <a:t>对象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0801503-EA7A-4024-8CC9-F406D7D06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2388" y="4397375"/>
            <a:ext cx="462915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3002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671DF5-BF66-4352-A07E-937D865FD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shared_ptr</a:t>
            </a:r>
            <a:r>
              <a:rPr lang="en-US" altLang="zh-CN" dirty="0"/>
              <a:t> </a:t>
            </a:r>
            <a:r>
              <a:rPr lang="zh-CN" altLang="en-US" dirty="0"/>
              <a:t>隐形副作用</a:t>
            </a:r>
            <a:r>
              <a:rPr lang="en-US" altLang="zh-CN" dirty="0"/>
              <a:t>(</a:t>
            </a:r>
            <a:r>
              <a:rPr lang="zh-CN" altLang="en-US" dirty="0"/>
              <a:t>循环引用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E36AE0-7669-4FDA-B66E-3E54795D2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 A</a:t>
            </a:r>
            <a:r>
              <a:rPr lang="zh-CN" altLang="en-US" dirty="0"/>
              <a:t>，</a:t>
            </a:r>
            <a:r>
              <a:rPr lang="en-US" altLang="zh-CN" dirty="0"/>
              <a:t>B </a:t>
            </a:r>
            <a:r>
              <a:rPr lang="zh-CN" altLang="en-US" dirty="0"/>
              <a:t>两个对象互相持有对方</a:t>
            </a:r>
            <a:r>
              <a:rPr lang="en-US" altLang="zh-CN" dirty="0" err="1"/>
              <a:t>shared_ptr</a:t>
            </a:r>
            <a:r>
              <a:rPr lang="en-US" altLang="zh-CN" dirty="0"/>
              <a:t> </a:t>
            </a:r>
            <a:r>
              <a:rPr lang="zh-CN" altLang="en-US" dirty="0"/>
              <a:t>的时候，循环引用就发生了，处理的时候需要非常小心，否则内存泄漏就发生了。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 lambda </a:t>
            </a:r>
            <a:r>
              <a:rPr lang="zh-CN" altLang="en-US" dirty="0"/>
              <a:t>捕获才是真正的隐形杀手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循环引用的根本原因是我们依赖对象的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析构函数，只有在析构函数里面才会释放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成员。对象无法进入析构函数，所以导致死循环了。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7B49E68-71C9-4C50-B54E-920C847F3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5607" y="2770155"/>
            <a:ext cx="4939782" cy="4429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0628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B5F32D-2CC0-4ECB-87BA-4E0C3F257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shared_ptr</a:t>
            </a:r>
            <a:r>
              <a:rPr lang="en-US" altLang="zh-CN" dirty="0"/>
              <a:t> </a:t>
            </a:r>
            <a:r>
              <a:rPr lang="zh-CN" altLang="en-US" dirty="0"/>
              <a:t>隐形副作用</a:t>
            </a:r>
            <a:r>
              <a:rPr lang="en-US" altLang="zh-CN" dirty="0"/>
              <a:t>(</a:t>
            </a:r>
            <a:r>
              <a:rPr lang="zh-CN" altLang="en-US" dirty="0"/>
              <a:t>解决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40BD2E-CD89-4205-B3BE-C96EE87FD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提供一个明确的释放函数给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zh-CN" altLang="en-US" dirty="0"/>
              <a:t>外部调用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zh-CN" altLang="en-US" sz="2000" dirty="0"/>
              <a:t>使用者需要手动调用</a:t>
            </a:r>
            <a:r>
              <a:rPr lang="en-US" altLang="zh-CN" sz="2000" dirty="0"/>
              <a:t>Cancel</a:t>
            </a:r>
            <a:r>
              <a:rPr lang="zh-CN" altLang="en-US" sz="2000" dirty="0"/>
              <a:t>函数来释放 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b_</a:t>
            </a:r>
            <a:r>
              <a:rPr lang="zh-CN" altLang="en-US" sz="2000" dirty="0"/>
              <a:t>对象</a:t>
            </a:r>
            <a:endParaRPr lang="en-US" altLang="zh-CN" sz="2000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sz="2000" dirty="0"/>
              <a:t>强制要求使用者调用</a:t>
            </a:r>
            <a:r>
              <a:rPr lang="en-US" altLang="zh-CN" sz="2000" dirty="0"/>
              <a:t>Cancel,</a:t>
            </a:r>
            <a:r>
              <a:rPr lang="zh-CN" altLang="en-US" sz="2000" dirty="0"/>
              <a:t>那使用者一定会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忘记。</a:t>
            </a:r>
            <a:r>
              <a:rPr lang="en-US" altLang="zh-CN" sz="2000" dirty="0"/>
              <a:t>base </a:t>
            </a:r>
            <a:r>
              <a:rPr lang="zh-CN" altLang="en-US" sz="2000" dirty="0"/>
              <a:t>库使用了</a:t>
            </a:r>
            <a:r>
              <a:rPr lang="en-US" altLang="zh-CN" sz="2000" dirty="0"/>
              <a:t>Wrapper </a:t>
            </a:r>
            <a:r>
              <a:rPr lang="zh-CN" altLang="en-US" sz="2000" dirty="0"/>
              <a:t>类解决这个问题</a:t>
            </a:r>
            <a:endParaRPr lang="en-US" altLang="zh-CN" sz="2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6BF2689-617D-4D59-9BE3-03046896E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0"/>
            <a:ext cx="6096000" cy="674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489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6CF258-CB90-4E3F-AA5C-1C59A8AF5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10214"/>
            <a:ext cx="10515600" cy="5466749"/>
          </a:xfrm>
        </p:spPr>
        <p:txBody>
          <a:bodyPr/>
          <a:lstStyle/>
          <a:p>
            <a:r>
              <a:rPr lang="en-US" altLang="zh-CN" dirty="0"/>
              <a:t>java </a:t>
            </a:r>
            <a:r>
              <a:rPr lang="zh-CN" altLang="en-US" dirty="0"/>
              <a:t>的复杂类型没有堆栈的概念，所有的对象都是</a:t>
            </a:r>
            <a:r>
              <a:rPr lang="en-US" altLang="zh-CN" dirty="0"/>
              <a:t>new</a:t>
            </a:r>
            <a:r>
              <a:rPr lang="zh-CN" altLang="en-US" dirty="0"/>
              <a:t>，</a:t>
            </a:r>
            <a:r>
              <a:rPr lang="en-US" altLang="zh-CN" dirty="0"/>
              <a:t>new </a:t>
            </a:r>
            <a:r>
              <a:rPr lang="zh-CN" altLang="en-US" dirty="0"/>
              <a:t>完之后可以不管。</a:t>
            </a:r>
            <a:endParaRPr lang="en-US" altLang="zh-CN" dirty="0"/>
          </a:p>
          <a:p>
            <a:r>
              <a:rPr lang="en-US" altLang="zh-CN" dirty="0"/>
              <a:t>C++ </a:t>
            </a:r>
            <a:r>
              <a:rPr lang="zh-CN" altLang="en-US" dirty="0"/>
              <a:t>对象内幕才能尽量用栈内存，不但效率高，而且很安全。</a:t>
            </a:r>
            <a:endParaRPr lang="en-US" altLang="zh-CN" dirty="0"/>
          </a:p>
          <a:p>
            <a:r>
              <a:rPr lang="zh-CN" altLang="en-US" dirty="0"/>
              <a:t>内存分配释放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C++</a:t>
            </a:r>
            <a:r>
              <a:rPr lang="zh-CN" altLang="en-US" dirty="0"/>
              <a:t> 对象 </a:t>
            </a:r>
            <a:r>
              <a:rPr lang="en-US" altLang="zh-CN" dirty="0"/>
              <a:t>new delete ;</a:t>
            </a:r>
            <a:r>
              <a:rPr lang="zh-CN" altLang="en-US" dirty="0"/>
              <a:t> 缓存</a:t>
            </a:r>
            <a:r>
              <a:rPr lang="en-US" altLang="zh-CN" dirty="0"/>
              <a:t> malloc free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880A7FD-E6E8-462A-B517-966979A91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719" y="3512975"/>
            <a:ext cx="387667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5519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1F974E-3D2F-4A23-9186-E2460F713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Wrapper </a:t>
            </a:r>
            <a:r>
              <a:rPr lang="zh-CN" altLang="en-US" dirty="0"/>
              <a:t>封装的意义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D1A80E-A443-4870-8877-5D2C16145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当我们程序要求一定要这么做的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时候，那一定会忘记这么做，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所以只能从机制上来保证不忘记。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6753916-AA78-4E9E-98F7-3FE19DBA2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319" y="3422651"/>
            <a:ext cx="5286375" cy="20193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522ADDF-D64F-436B-AA9E-E2FEC2FE97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540" y="5576888"/>
            <a:ext cx="3619500" cy="12001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100D7B4-77F1-42B2-B935-822E3EDA41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9308" y="681037"/>
            <a:ext cx="5867400" cy="587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412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501831-A735-4223-B395-3367F13EB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释放为什么不能放在析构里面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BE9D79-CBED-40D6-BF87-1723059BE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err="1"/>
              <a:t>c++</a:t>
            </a:r>
            <a:r>
              <a:rPr lang="en-US" altLang="zh-CN" dirty="0"/>
              <a:t> </a:t>
            </a:r>
            <a:r>
              <a:rPr lang="zh-CN" altLang="en-US" dirty="0"/>
              <a:t>的析构函数为我们提供了一个最后释放资源的地方，我们大部分扫尾工作都可以依赖析构函数，当然也有例外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 </a:t>
            </a:r>
            <a:r>
              <a:rPr lang="zh-CN" altLang="en-US" dirty="0"/>
              <a:t>析构函数不会调用</a:t>
            </a:r>
            <a:r>
              <a:rPr lang="en-US" altLang="zh-CN" dirty="0"/>
              <a:t>(</a:t>
            </a:r>
            <a:r>
              <a:rPr lang="zh-CN" altLang="en-US" dirty="0"/>
              <a:t>循环引用</a:t>
            </a:r>
            <a:r>
              <a:rPr lang="en-US" altLang="zh-CN" dirty="0"/>
              <a:t>)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/>
              <a:t>  </a:t>
            </a:r>
            <a:r>
              <a:rPr lang="zh-CN" altLang="en-US" dirty="0"/>
              <a:t>析构函数不能做清理工作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</a:t>
            </a:r>
            <a:r>
              <a:rPr lang="zh-CN" altLang="en-US" sz="2000" dirty="0"/>
              <a:t>我们的异步请求都是基于</a:t>
            </a:r>
            <a:r>
              <a:rPr lang="en-US" altLang="zh-CN" sz="2000" dirty="0" err="1"/>
              <a:t>libuv</a:t>
            </a:r>
            <a:r>
              <a:rPr lang="zh-CN" altLang="en-US" sz="2000" dirty="0"/>
              <a:t>， </a:t>
            </a:r>
            <a:r>
              <a:rPr lang="en-US" altLang="zh-CN" sz="2000" dirty="0" err="1"/>
              <a:t>libuv</a:t>
            </a:r>
            <a:r>
              <a:rPr lang="en-US" altLang="zh-CN" sz="2000" dirty="0"/>
              <a:t> </a:t>
            </a:r>
            <a:r>
              <a:rPr lang="zh-CN" altLang="en-US" sz="2000" dirty="0"/>
              <a:t>的异步请求都是依赖</a:t>
            </a:r>
            <a:r>
              <a:rPr lang="en-US" altLang="zh-CN" sz="2000" dirty="0"/>
              <a:t>looper</a:t>
            </a:r>
            <a:r>
              <a:rPr lang="zh-CN" altLang="en-US" sz="2000" dirty="0"/>
              <a:t>， 在我们的项目中，比如</a:t>
            </a:r>
            <a:r>
              <a:rPr lang="en-US" altLang="zh-CN" sz="2000" dirty="0"/>
              <a:t>IO </a:t>
            </a:r>
            <a:r>
              <a:rPr lang="zh-CN" altLang="en-US" sz="2000" dirty="0"/>
              <a:t>请求，无论是连接，收发数据，断开等等操作都是需要抛到相应的</a:t>
            </a:r>
            <a:r>
              <a:rPr lang="en-US" altLang="zh-CN" sz="2000" dirty="0"/>
              <a:t>looper </a:t>
            </a:r>
            <a:r>
              <a:rPr lang="zh-CN" altLang="en-US" sz="2000" dirty="0"/>
              <a:t>去执行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6AEF4E7-73B6-4459-8845-E3A639465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1694" y="4624388"/>
            <a:ext cx="4019550" cy="15525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528D4D2-762A-4B24-914F-3BC838C132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636" y="4766483"/>
            <a:ext cx="3181350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1930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6CABA7-ED72-4647-8B0D-7B23BBD9B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shared_from_this</a:t>
            </a:r>
            <a:r>
              <a:rPr lang="en-US" altLang="zh-CN" dirty="0"/>
              <a:t> </a:t>
            </a:r>
            <a:r>
              <a:rPr lang="zh-CN" altLang="en-US" dirty="0"/>
              <a:t>引发的异常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2A9FA8-FA53-4891-B9CC-FB8CB1856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enable_shared_from_this</a:t>
            </a:r>
            <a:r>
              <a:rPr lang="zh-CN" altLang="en-US" dirty="0"/>
              <a:t> 成员函数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dirty="0" err="1"/>
              <a:t>stl</a:t>
            </a:r>
            <a:r>
              <a:rPr lang="en-US" altLang="zh-CN" dirty="0"/>
              <a:t> </a:t>
            </a:r>
            <a:r>
              <a:rPr lang="zh-CN" altLang="en-US" dirty="0"/>
              <a:t>提供了 </a:t>
            </a:r>
            <a:r>
              <a:rPr lang="en-US" altLang="zh-CN" dirty="0" err="1"/>
              <a:t>enable_shared_from_this</a:t>
            </a:r>
            <a:r>
              <a:rPr lang="zh-CN" altLang="en-US" dirty="0"/>
              <a:t>类，使得我们可以在成员函数中获取自身的</a:t>
            </a:r>
            <a:r>
              <a:rPr lang="en-US" altLang="zh-CN" dirty="0" err="1"/>
              <a:t>shared_ptr</a:t>
            </a:r>
            <a:r>
              <a:rPr lang="en-US" altLang="zh-CN" dirty="0"/>
              <a:t> </a:t>
            </a:r>
            <a:r>
              <a:rPr lang="zh-CN" altLang="en-US" dirty="0"/>
              <a:t>对象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7C3697-0C70-419F-B05D-B182C6056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044" y="3309646"/>
            <a:ext cx="8058150" cy="42481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D091C90-FB3B-47BE-A899-DA00F82898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9498" y="3429000"/>
            <a:ext cx="401955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4868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480576-AE33-4A78-99BA-9A68A7745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4085"/>
            <a:ext cx="10515600" cy="5892878"/>
          </a:xfrm>
        </p:spPr>
        <p:txBody>
          <a:bodyPr/>
          <a:lstStyle/>
          <a:p>
            <a:r>
              <a:rPr lang="zh-CN" altLang="en-US" dirty="0"/>
              <a:t>不要在构造和析构里面调用 </a:t>
            </a:r>
            <a:r>
              <a:rPr lang="en-US" altLang="zh-CN" dirty="0" err="1"/>
              <a:t>shared_from_this</a:t>
            </a:r>
            <a:r>
              <a:rPr lang="en-US" altLang="zh-CN" dirty="0"/>
              <a:t> 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3EA9A04-876C-4097-8870-85213F4CF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75" y="1416011"/>
            <a:ext cx="5610225" cy="36290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5665385-1F66-4A9F-8370-2175CBFF28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6301" y="4541766"/>
            <a:ext cx="6096000" cy="22574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D5DEA26-979B-4530-9FCC-34D2E50861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5851" y="1606032"/>
            <a:ext cx="567690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7684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E76F02-5E9B-4D77-A364-4A0211562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std</a:t>
            </a:r>
            <a:r>
              <a:rPr lang="en-US" altLang="zh-CN" dirty="0"/>
              <a:t>::move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E1D6C7-3B75-4489-B159-F57517088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左值和右值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sz="1800" dirty="0"/>
              <a:t>左值（</a:t>
            </a:r>
            <a:r>
              <a:rPr lang="en-US" altLang="zh-CN" sz="1800" dirty="0" err="1"/>
              <a:t>lvalue</a:t>
            </a:r>
            <a:r>
              <a:rPr lang="zh-CN" altLang="en-US" sz="1800" dirty="0"/>
              <a:t>）是一个表达式，它表示一个可被标识的（变量或对象的）内存位置，并且允许使用</a:t>
            </a:r>
            <a:r>
              <a:rPr lang="en-US" altLang="zh-CN" sz="1800" dirty="0"/>
              <a:t>&amp;</a:t>
            </a:r>
            <a:r>
              <a:rPr lang="zh-CN" altLang="en-US" sz="1800" dirty="0"/>
              <a:t>操作符来获取这块内存的地址。如果一个表达式不是左值，那它就被定义为右值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左值引用和右值引用</a:t>
            </a:r>
            <a:endParaRPr lang="en-US" altLang="zh-CN" dirty="0"/>
          </a:p>
          <a:p>
            <a:r>
              <a:rPr lang="en-US" altLang="zh-CN" dirty="0" err="1"/>
              <a:t>std</a:t>
            </a:r>
            <a:r>
              <a:rPr lang="en-US" altLang="zh-CN" dirty="0"/>
              <a:t>::move </a:t>
            </a:r>
            <a:r>
              <a:rPr lang="zh-CN" altLang="en-US" dirty="0"/>
              <a:t>字面意义是移动，实际并没有做任何和转移相关的事情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AFFDC1B-02F8-44C1-AE46-DF35C9566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6058" y="4259910"/>
            <a:ext cx="5600700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0643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B124B8-4C96-4624-83C6-17F870421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转移的动作由对象自己完成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486B53B-25BD-4CA1-A900-A0E567E174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15175" y="1344042"/>
            <a:ext cx="4152900" cy="1809750"/>
          </a:xfrm>
          <a:prstGeom prst="rect">
            <a:avLst/>
          </a:prstGeom>
        </p:spPr>
      </p:pic>
      <p:sp>
        <p:nvSpPr>
          <p:cNvPr id="5" name="内容占位符 2">
            <a:extLst>
              <a:ext uri="{FF2B5EF4-FFF2-40B4-BE49-F238E27FC236}">
                <a16:creationId xmlns:a16="http://schemas.microsoft.com/office/drawing/2014/main" id="{D0EC88F1-1024-42F1-BB5C-107C3595697F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实现转移构造函数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variant a;</a:t>
            </a:r>
          </a:p>
          <a:p>
            <a:pPr marL="0" indent="0">
              <a:buNone/>
            </a:pPr>
            <a:r>
              <a:rPr lang="en-US" altLang="zh-CN" dirty="0"/>
              <a:t>  variant b = </a:t>
            </a:r>
            <a:r>
              <a:rPr lang="en-US" altLang="zh-CN" dirty="0" err="1"/>
              <a:t>std</a:t>
            </a:r>
            <a:r>
              <a:rPr lang="en-US" altLang="zh-CN" dirty="0"/>
              <a:t>::move(a);</a:t>
            </a:r>
          </a:p>
          <a:p>
            <a:r>
              <a:rPr lang="zh-CN" altLang="en-US" dirty="0"/>
              <a:t>实现转移赋值函数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variant a;</a:t>
            </a:r>
          </a:p>
          <a:p>
            <a:pPr marL="0" indent="0">
              <a:buNone/>
            </a:pPr>
            <a:r>
              <a:rPr lang="en-US" altLang="zh-CN" dirty="0"/>
              <a:t>  variant b;</a:t>
            </a:r>
          </a:p>
          <a:p>
            <a:pPr marL="0" indent="0">
              <a:buNone/>
            </a:pPr>
            <a:r>
              <a:rPr lang="en-US" altLang="zh-CN" dirty="0"/>
              <a:t>  b = </a:t>
            </a:r>
            <a:r>
              <a:rPr lang="en-US" altLang="zh-CN" dirty="0" err="1"/>
              <a:t>std</a:t>
            </a:r>
            <a:r>
              <a:rPr lang="en-US" altLang="zh-CN" dirty="0"/>
              <a:t>::move(a);</a:t>
            </a:r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C509941-86BE-4B12-9B57-B55FE8E83B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5175" y="3422365"/>
            <a:ext cx="4238625" cy="248602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4CFEF4E-FC25-4AD7-A11A-5CF75E11EE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9500" y="5493494"/>
            <a:ext cx="3524250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7067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9D5DA7-C9A0-4366-B46D-63248261B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自定义结构体如何实现</a:t>
            </a:r>
            <a:r>
              <a:rPr lang="en-US" altLang="zh-CN" dirty="0" err="1"/>
              <a:t>std</a:t>
            </a:r>
            <a:r>
              <a:rPr lang="en-US" altLang="zh-CN" dirty="0"/>
              <a:t>::move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FFDE72-3605-4BFE-B695-77B4BD93A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编译器自动实现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sz="1800" dirty="0" err="1"/>
              <a:t>c++</a:t>
            </a:r>
            <a:r>
              <a:rPr lang="zh-CN" altLang="en-US" sz="1800" dirty="0"/>
              <a:t>的构造函数和析构函数如果没有实现，编译器会默默的搞一个，同理 如果没有实现拷贝构造，编译器也会默默搞一个转移构造，如果没有实现赋值函数，编译器也会默默搞一个转移赋值。所以大部分情况下我们并不需要自己实现转移函数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028BDBB-A11F-4946-ABB5-27ACA491C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725149"/>
            <a:ext cx="3714750" cy="160972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BCB7804-F8F1-4C47-98B9-E3CE7D2DC1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3850" y="3931784"/>
            <a:ext cx="3524250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1060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65DA7B-C68A-40B9-894D-E2D439937E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2761"/>
            <a:ext cx="10515600" cy="5724202"/>
          </a:xfrm>
        </p:spPr>
        <p:txBody>
          <a:bodyPr/>
          <a:lstStyle/>
          <a:p>
            <a:r>
              <a:rPr lang="zh-CN" altLang="en-US" dirty="0"/>
              <a:t>如果有下面的情形就需要自己实现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结构体中有裸指针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1800" dirty="0"/>
              <a:t>    值拷贝</a:t>
            </a:r>
            <a:r>
              <a:rPr lang="en-US" altLang="zh-CN" sz="1800" dirty="0"/>
              <a:t>,</a:t>
            </a:r>
            <a:r>
              <a:rPr lang="zh-CN" altLang="en-US" sz="1800" dirty="0"/>
              <a:t>所以会有释放问题</a:t>
            </a:r>
            <a:endParaRPr lang="en-US" altLang="zh-CN" sz="1800" dirty="0"/>
          </a:p>
          <a:p>
            <a:r>
              <a:rPr lang="zh-CN" altLang="en-US" dirty="0">
                <a:solidFill>
                  <a:srgbClr val="FF0000"/>
                </a:solidFill>
              </a:rPr>
              <a:t>有自定义的拷贝构造函数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有自定义的析构函数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pPr marL="0" indent="0">
              <a:buNone/>
            </a:pPr>
            <a:endParaRPr lang="zh-CN" altLang="en-US" sz="1800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E78041C-4B6F-4564-9FF1-7E6FFBE63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7154" y="1022636"/>
            <a:ext cx="2495550" cy="1371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E006729-146B-4C31-8FB5-65037599E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1565" y="2515568"/>
            <a:ext cx="3771900" cy="22574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9B35676-A4B2-4EF6-BB92-B8DB6D3A47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0723" y="4959870"/>
            <a:ext cx="4238625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9548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4B0574-851B-425C-BAC6-B81E0BAF4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特别需要注意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654E7446-3DD1-4C9D-B081-801E0D7A0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en-US" dirty="0"/>
              <a:t>函数参数非引用类型</a:t>
            </a:r>
            <a:endParaRPr lang="zh-CN" altLang="en-US" sz="18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0DE1413-1895-4D92-A8E7-0A1F9329F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20169"/>
            <a:ext cx="6800850" cy="13811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09D37C2-19FD-440B-B05C-308C947FD6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641079"/>
            <a:ext cx="8353425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2069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73888C-E9CD-47DD-B1C7-6E9CDD17B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auto </a:t>
            </a:r>
            <a:r>
              <a:rPr lang="zh-CN" altLang="en-US" dirty="0"/>
              <a:t>使用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CA0024-6D36-4E31-9BDB-FD0CEDBCA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自动推倒变量的类型，编译期间决定</a:t>
            </a:r>
            <a:endParaRPr lang="en-US" altLang="zh-CN" dirty="0"/>
          </a:p>
          <a:p>
            <a:r>
              <a:rPr lang="en-US" altLang="zh-CN" dirty="0"/>
              <a:t>auto </a:t>
            </a:r>
            <a:r>
              <a:rPr lang="zh-CN" altLang="en-US" dirty="0"/>
              <a:t>不能推到出 </a:t>
            </a:r>
            <a:r>
              <a:rPr lang="en-US" altLang="zh-CN" dirty="0"/>
              <a:t>&amp;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C1DBBD4-0895-44C2-820C-A73F5EE2B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141" y="3164210"/>
            <a:ext cx="4743450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205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BAE115-F5BF-4CEC-8F04-0C6AAA986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变量作用域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395C9D-9EFC-4975-9C7D-C7C14A269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000" dirty="0"/>
              <a:t>   局部变量，全局变量，静态变量，静态全局变量以及作用域</a:t>
            </a:r>
            <a:endParaRPr lang="en-US" altLang="zh-CN" sz="2000" dirty="0"/>
          </a:p>
          <a:p>
            <a:r>
              <a:rPr lang="zh-CN" altLang="en-US" dirty="0"/>
              <a:t>相同点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zh-CN" altLang="en-US" sz="1600" dirty="0"/>
              <a:t>只会构造一次，也只会析构一次。</a:t>
            </a:r>
            <a:endParaRPr lang="en-US" altLang="zh-CN" sz="1600" dirty="0"/>
          </a:p>
          <a:p>
            <a:pPr marL="0" indent="0">
              <a:buNone/>
            </a:pPr>
            <a:endParaRPr lang="en-US" altLang="zh-CN" sz="1600" dirty="0"/>
          </a:p>
          <a:p>
            <a:r>
              <a:rPr lang="zh-CN" altLang="en-US" dirty="0"/>
              <a:t>不同点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zh-CN" altLang="en-US" sz="1600" dirty="0"/>
              <a:t>构造和析构的时机。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6A01686-175E-4EB8-A5CD-6522DCCD7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8672" y="2666108"/>
            <a:ext cx="5972175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3565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12D556-F855-4141-B847-9865B216E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1538"/>
            <a:ext cx="10515600" cy="5635425"/>
          </a:xfrm>
        </p:spPr>
        <p:txBody>
          <a:bodyPr/>
          <a:lstStyle/>
          <a:p>
            <a:r>
              <a:rPr lang="en-US" altLang="zh-CN" dirty="0"/>
              <a:t>auto&amp; </a:t>
            </a:r>
            <a:r>
              <a:rPr lang="zh-CN" altLang="en-US" dirty="0"/>
              <a:t>不会去掉 函数返回值的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zh-CN" altLang="en-US" dirty="0"/>
              <a:t>属性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31B6904-8FD5-4042-96C4-97CF10AAE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279" y="1308984"/>
            <a:ext cx="4762500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1266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097615-8004-4AA2-B815-A754E4ADB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auto </a:t>
            </a:r>
            <a:r>
              <a:rPr lang="zh-CN" altLang="en-US" dirty="0"/>
              <a:t>可能遇到的问题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0259EDA-7FFD-4546-94F7-6249C8EFAA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4168" y="1610227"/>
            <a:ext cx="4629150" cy="16097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13B93D0-E956-4E99-8403-0A5752068E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9717" y="4465054"/>
            <a:ext cx="4610100" cy="204787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5E8D1F2-DD34-43E2-A5A8-C9D7E6F6C5CB}"/>
              </a:ext>
            </a:extLst>
          </p:cNvPr>
          <p:cNvSpPr txBox="1"/>
          <p:nvPr/>
        </p:nvSpPr>
        <p:spPr>
          <a:xfrm>
            <a:off x="1159717" y="3457852"/>
            <a:ext cx="6540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函数返回</a:t>
            </a:r>
            <a:r>
              <a:rPr lang="en-US" altLang="zh-CN" dirty="0"/>
              <a:t>char* </a:t>
            </a:r>
            <a:r>
              <a:rPr lang="zh-CN" altLang="en-US" dirty="0"/>
              <a:t>不会因为使用了</a:t>
            </a:r>
            <a:r>
              <a:rPr lang="en-US" altLang="zh-CN" dirty="0"/>
              <a:t>auto</a:t>
            </a:r>
            <a:r>
              <a:rPr lang="zh-CN" altLang="en-US" dirty="0"/>
              <a:t>就变成 </a:t>
            </a:r>
            <a:r>
              <a:rPr lang="en-US" altLang="zh-CN" dirty="0" err="1"/>
              <a:t>std</a:t>
            </a:r>
            <a:r>
              <a:rPr lang="en-US" altLang="zh-CN" dirty="0"/>
              <a:t>::string,</a:t>
            </a:r>
            <a:r>
              <a:rPr lang="zh-CN" altLang="en-US" dirty="0"/>
              <a:t>所以</a:t>
            </a:r>
            <a:r>
              <a:rPr lang="en-US" altLang="zh-CN" dirty="0"/>
              <a:t>lambda </a:t>
            </a:r>
            <a:r>
              <a:rPr lang="zh-CN" altLang="en-US" dirty="0"/>
              <a:t>捕获时会出问题的。</a:t>
            </a:r>
          </a:p>
        </p:txBody>
      </p:sp>
    </p:spTree>
    <p:extLst>
      <p:ext uri="{BB962C8B-B14F-4D97-AF65-F5344CB8AC3E}">
        <p14:creationId xmlns:p14="http://schemas.microsoft.com/office/powerpoint/2010/main" val="16693775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EEFA3E-18A1-449B-AC78-27C870D12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auto </a:t>
            </a:r>
            <a:r>
              <a:rPr lang="zh-CN" altLang="en-US" dirty="0"/>
              <a:t>正常用法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610FF18-7B2D-464C-BF0E-4636F04CF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86157"/>
            <a:ext cx="7286625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5538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5D5DCA-23F0-40C7-8025-16B85D577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lambda</a:t>
            </a:r>
            <a:r>
              <a:rPr lang="zh-CN" altLang="en-US" dirty="0"/>
              <a:t>表达式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B8542C-043A-489C-B7DA-335F8CA07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匿名函数</a:t>
            </a:r>
            <a:endParaRPr lang="en-US" altLang="zh-CN" dirty="0"/>
          </a:p>
          <a:p>
            <a:r>
              <a:rPr lang="zh-CN" altLang="en-US" dirty="0"/>
              <a:t>参数无限可扩展。</a:t>
            </a:r>
            <a:endParaRPr lang="en-US" altLang="zh-CN" sz="2400" dirty="0"/>
          </a:p>
          <a:p>
            <a:r>
              <a:rPr lang="zh-CN" altLang="en-US" dirty="0"/>
              <a:t>本质上是一个对象，函数对象。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2BFE761-BEF7-45A8-8DF7-94E8EF48CE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010" y="3895920"/>
            <a:ext cx="78486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2268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7FE8D8-27CD-4198-B990-8FABF0B61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lambda </a:t>
            </a:r>
            <a:r>
              <a:rPr lang="zh-CN" altLang="en-US" dirty="0"/>
              <a:t>展开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89DC11C-595E-4B81-8CD4-6E18FCE8C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37692"/>
            <a:ext cx="6848475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891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8BD13B-CAA4-4C65-A5AF-C64E5DA14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lambda </a:t>
            </a:r>
            <a:r>
              <a:rPr lang="zh-CN" altLang="en-US" dirty="0"/>
              <a:t>捕获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2E6EF1-97E5-4086-8EB8-0586B5931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=</a:t>
            </a:r>
          </a:p>
          <a:p>
            <a:pPr marL="0" indent="0">
              <a:buNone/>
            </a:pPr>
            <a:r>
              <a:rPr lang="zh-CN" altLang="en-US" dirty="0"/>
              <a:t>捕获当前作用域内的所有变量，如果是类也包括</a:t>
            </a:r>
            <a:r>
              <a:rPr lang="en-US" altLang="zh-CN" dirty="0"/>
              <a:t>this</a:t>
            </a:r>
            <a:r>
              <a:rPr lang="zh-CN" altLang="en-US" dirty="0"/>
              <a:t>。值拷贝</a:t>
            </a:r>
            <a:endParaRPr lang="en-US" altLang="zh-CN" dirty="0"/>
          </a:p>
          <a:p>
            <a:r>
              <a:rPr lang="en-US" altLang="zh-CN" dirty="0"/>
              <a:t>this</a:t>
            </a:r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zh-CN" altLang="en-US" dirty="0"/>
              <a:t>可以使用类的成员</a:t>
            </a:r>
            <a:endParaRPr lang="en-US" altLang="zh-CN" dirty="0"/>
          </a:p>
          <a:p>
            <a:r>
              <a:rPr lang="en-US" altLang="zh-CN" dirty="0"/>
              <a:t>&amp;</a:t>
            </a:r>
          </a:p>
          <a:p>
            <a:pPr marL="0" indent="0">
              <a:buNone/>
            </a:pPr>
            <a:r>
              <a:rPr lang="zh-CN" altLang="en-US" dirty="0"/>
              <a:t>引用捕获，</a:t>
            </a:r>
            <a:r>
              <a:rPr lang="en-US" altLang="zh-CN" dirty="0"/>
              <a:t>lambda</a:t>
            </a:r>
            <a:r>
              <a:rPr lang="zh-CN" altLang="en-US" dirty="0"/>
              <a:t>里面可以修改捕获的值</a:t>
            </a:r>
            <a:endParaRPr lang="en-US" altLang="zh-CN" dirty="0"/>
          </a:p>
          <a:p>
            <a:r>
              <a:rPr lang="zh-CN" altLang="en-US" dirty="0"/>
              <a:t>捕获具体变量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31646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734B8B7-8DF9-4F86-8868-B8F0339AC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472" y="1869962"/>
            <a:ext cx="6496050" cy="4391025"/>
          </a:xfrm>
          <a:prstGeom prst="rect">
            <a:avLst/>
          </a:prstGeom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8F00A35F-D259-4218-BF82-613573D46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lambda </a:t>
            </a:r>
            <a:r>
              <a:rPr lang="zh-CN" altLang="en-US" dirty="0"/>
              <a:t>捕获</a:t>
            </a:r>
          </a:p>
        </p:txBody>
      </p:sp>
    </p:spTree>
    <p:extLst>
      <p:ext uri="{BB962C8B-B14F-4D97-AF65-F5344CB8AC3E}">
        <p14:creationId xmlns:p14="http://schemas.microsoft.com/office/powerpoint/2010/main" val="6197836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FF72F7-04D1-418A-B2D6-37EA469CB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捕获的对象一定要注意生命周期</a:t>
            </a:r>
            <a:endParaRPr lang="en-US" altLang="zh-CN" dirty="0"/>
          </a:p>
          <a:p>
            <a:r>
              <a:rPr lang="zh-CN" altLang="en-US" dirty="0"/>
              <a:t>捕获</a:t>
            </a:r>
            <a:r>
              <a:rPr lang="en-US" altLang="zh-CN" dirty="0"/>
              <a:t>this</a:t>
            </a:r>
            <a:r>
              <a:rPr lang="zh-CN" altLang="en-US" dirty="0"/>
              <a:t>的时候，很可能</a:t>
            </a:r>
            <a:r>
              <a:rPr lang="en-US" altLang="zh-CN" dirty="0"/>
              <a:t>this </a:t>
            </a:r>
            <a:r>
              <a:rPr lang="zh-CN" altLang="en-US" dirty="0"/>
              <a:t>已经销毁了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3270DD5-1244-4203-A6A3-42CB6502E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lambda </a:t>
            </a:r>
            <a:r>
              <a:rPr lang="zh-CN" altLang="en-US" dirty="0"/>
              <a:t>捕获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0AEEF24-AE8D-46F5-8316-63D5C4B1CD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806" y="3079976"/>
            <a:ext cx="6629400" cy="8286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9487B17-C6BE-4DCE-8E9C-7A21EE35A0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493" y="4953777"/>
            <a:ext cx="5534025" cy="1447800"/>
          </a:xfrm>
          <a:prstGeom prst="rect">
            <a:avLst/>
          </a:prstGeom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C577BA6-81DB-40C8-B3FE-0F6AB57DCD2D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4360506" y="3908651"/>
            <a:ext cx="0" cy="1045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44784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EC7409-EE72-4131-9561-0A712F952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9495"/>
            <a:ext cx="10515600" cy="5777468"/>
          </a:xfr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捕获指针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捕获指针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42ACF28-E5B0-469B-BD47-972F72D21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103" y="1102179"/>
            <a:ext cx="7286625" cy="12573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C54CB35-67F8-4425-AE98-548BE46ADC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563" y="3207058"/>
            <a:ext cx="6810375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425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E4C03B-524E-460D-85E1-38A0DE02E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复杂对象内存布局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E57720-E91D-4D23-9EEF-546CB0F90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Struct </a:t>
            </a:r>
            <a:r>
              <a:rPr lang="zh-CN" altLang="en-US" dirty="0"/>
              <a:t>内存布局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Struct </a:t>
            </a:r>
            <a:r>
              <a:rPr lang="en-US" altLang="zh-CN" dirty="0" err="1"/>
              <a:t>SimpleStr</a:t>
            </a:r>
            <a:r>
              <a:rPr lang="en-US" altLang="zh-CN" dirty="0"/>
              <a:t> {</a:t>
            </a:r>
          </a:p>
          <a:p>
            <a:pPr marL="0" indent="0">
              <a:buNone/>
            </a:pPr>
            <a:r>
              <a:rPr lang="en-US" altLang="zh-CN" dirty="0"/>
              <a:t>     </a:t>
            </a:r>
            <a:r>
              <a:rPr lang="en-US" altLang="zh-CN" dirty="0" err="1"/>
              <a:t>int</a:t>
            </a:r>
            <a:r>
              <a:rPr lang="en-US" altLang="zh-CN" dirty="0"/>
              <a:t> a_;</a:t>
            </a:r>
          </a:p>
          <a:p>
            <a:pPr marL="0" indent="0">
              <a:buNone/>
            </a:pPr>
            <a:r>
              <a:rPr lang="en-US" altLang="zh-CN" dirty="0"/>
              <a:t>     bool b_;</a:t>
            </a:r>
          </a:p>
          <a:p>
            <a:pPr marL="0" indent="0">
              <a:buNone/>
            </a:pPr>
            <a:r>
              <a:rPr lang="en-US" altLang="zh-CN" dirty="0"/>
              <a:t>     char c_;</a:t>
            </a:r>
          </a:p>
          <a:p>
            <a:pPr marL="0" indent="0">
              <a:buNone/>
            </a:pPr>
            <a:r>
              <a:rPr lang="en-US" altLang="zh-CN" dirty="0"/>
              <a:t>     int64 d_;</a:t>
            </a:r>
          </a:p>
          <a:p>
            <a:pPr marL="0" indent="0">
              <a:buNone/>
            </a:pPr>
            <a:r>
              <a:rPr lang="en-US" altLang="zh-CN" dirty="0"/>
              <a:t>     </a:t>
            </a:r>
            <a:r>
              <a:rPr lang="en-US" altLang="zh-CN" dirty="0" err="1"/>
              <a:t>int</a:t>
            </a:r>
            <a:r>
              <a:rPr lang="en-US" altLang="zh-CN" dirty="0"/>
              <a:t>    e_;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2262F37-EF65-4D1F-8C48-4D7807E48A8B}"/>
              </a:ext>
            </a:extLst>
          </p:cNvPr>
          <p:cNvSpPr/>
          <p:nvPr/>
        </p:nvSpPr>
        <p:spPr>
          <a:xfrm>
            <a:off x="5205275" y="2127233"/>
            <a:ext cx="2254928" cy="2965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SimpleStr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117DDE7-3372-4CC7-B23F-B74573411166}"/>
              </a:ext>
            </a:extLst>
          </p:cNvPr>
          <p:cNvSpPr/>
          <p:nvPr/>
        </p:nvSpPr>
        <p:spPr>
          <a:xfrm>
            <a:off x="5436095" y="2337616"/>
            <a:ext cx="1811044" cy="4744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a_(4)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9B2CDF8-06CA-4BF6-AB70-23F53B60F35E}"/>
              </a:ext>
            </a:extLst>
          </p:cNvPr>
          <p:cNvSpPr/>
          <p:nvPr/>
        </p:nvSpPr>
        <p:spPr>
          <a:xfrm>
            <a:off x="5436095" y="2812063"/>
            <a:ext cx="1811044" cy="4744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b_(1)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BFCA866-A7D4-41ED-83B6-B785344BCD5E}"/>
              </a:ext>
            </a:extLst>
          </p:cNvPr>
          <p:cNvSpPr/>
          <p:nvPr/>
        </p:nvSpPr>
        <p:spPr>
          <a:xfrm>
            <a:off x="5436095" y="3250607"/>
            <a:ext cx="1811044" cy="4744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c_(1)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1EE2F34-1DF3-494A-AACE-A4E83E41016E}"/>
              </a:ext>
            </a:extLst>
          </p:cNvPr>
          <p:cNvSpPr/>
          <p:nvPr/>
        </p:nvSpPr>
        <p:spPr>
          <a:xfrm>
            <a:off x="5436095" y="3713612"/>
            <a:ext cx="1811044" cy="4744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d_(8)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E549E80-C195-4296-8A98-FA80B32C9738}"/>
              </a:ext>
            </a:extLst>
          </p:cNvPr>
          <p:cNvSpPr/>
          <p:nvPr/>
        </p:nvSpPr>
        <p:spPr>
          <a:xfrm>
            <a:off x="5436095" y="4194018"/>
            <a:ext cx="1811044" cy="4744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e_(4)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B5ADBE9-E9E7-4181-A6AA-A849E54D207B}"/>
              </a:ext>
            </a:extLst>
          </p:cNvPr>
          <p:cNvSpPr txBox="1"/>
          <p:nvPr/>
        </p:nvSpPr>
        <p:spPr>
          <a:xfrm>
            <a:off x="5436095" y="5302758"/>
            <a:ext cx="1651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SimpleStr</a:t>
            </a:r>
            <a:r>
              <a:rPr lang="en-US" altLang="zh-CN" dirty="0"/>
              <a:t>(18)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4AC7325-55B8-4935-B815-2366E29BE465}"/>
              </a:ext>
            </a:extLst>
          </p:cNvPr>
          <p:cNvSpPr/>
          <p:nvPr/>
        </p:nvSpPr>
        <p:spPr>
          <a:xfrm>
            <a:off x="8077940" y="885839"/>
            <a:ext cx="2254928" cy="4662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9B9BC78-F7C9-4AC1-B0D1-F9DB0849A6B6}"/>
              </a:ext>
            </a:extLst>
          </p:cNvPr>
          <p:cNvSpPr/>
          <p:nvPr/>
        </p:nvSpPr>
        <p:spPr>
          <a:xfrm>
            <a:off x="8308760" y="1096222"/>
            <a:ext cx="1811044" cy="4744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a_(4)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5A788F5-86B0-408C-9D26-66CAAD5F1FA1}"/>
              </a:ext>
            </a:extLst>
          </p:cNvPr>
          <p:cNvSpPr/>
          <p:nvPr/>
        </p:nvSpPr>
        <p:spPr>
          <a:xfrm>
            <a:off x="8308760" y="1570669"/>
            <a:ext cx="1811044" cy="4744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b_(1)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894EFCE-82B7-4C01-9F1B-4B450D3E9F83}"/>
              </a:ext>
            </a:extLst>
          </p:cNvPr>
          <p:cNvSpPr/>
          <p:nvPr/>
        </p:nvSpPr>
        <p:spPr>
          <a:xfrm>
            <a:off x="8308760" y="2009213"/>
            <a:ext cx="1811044" cy="4744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c_(1)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1DF2A5E-1334-49EA-A354-2A6CE8B31A0C}"/>
              </a:ext>
            </a:extLst>
          </p:cNvPr>
          <p:cNvSpPr/>
          <p:nvPr/>
        </p:nvSpPr>
        <p:spPr>
          <a:xfrm>
            <a:off x="8308760" y="2803553"/>
            <a:ext cx="1811044" cy="4744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d_(8)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E5AB024-DF2C-421A-9C68-3E196068BA02}"/>
              </a:ext>
            </a:extLst>
          </p:cNvPr>
          <p:cNvSpPr/>
          <p:nvPr/>
        </p:nvSpPr>
        <p:spPr>
          <a:xfrm>
            <a:off x="8308760" y="3266203"/>
            <a:ext cx="1811044" cy="47444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e_(4)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FC10972-E5FF-4142-A310-76FCBCBAB934}"/>
              </a:ext>
            </a:extLst>
          </p:cNvPr>
          <p:cNvSpPr/>
          <p:nvPr/>
        </p:nvSpPr>
        <p:spPr>
          <a:xfrm>
            <a:off x="8308760" y="2486450"/>
            <a:ext cx="1811044" cy="3256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(2)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C642D0A-FC4B-4444-860F-5D2E18892455}"/>
              </a:ext>
            </a:extLst>
          </p:cNvPr>
          <p:cNvSpPr/>
          <p:nvPr/>
        </p:nvSpPr>
        <p:spPr>
          <a:xfrm>
            <a:off x="8299882" y="3732138"/>
            <a:ext cx="1811044" cy="5292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(4)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30D7CF6-E750-4614-AD01-A5808BE7BC0C}"/>
              </a:ext>
            </a:extLst>
          </p:cNvPr>
          <p:cNvSpPr txBox="1"/>
          <p:nvPr/>
        </p:nvSpPr>
        <p:spPr>
          <a:xfrm>
            <a:off x="8149701" y="5832629"/>
            <a:ext cx="2183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SimpleStr</a:t>
            </a:r>
            <a:r>
              <a:rPr lang="en-US" altLang="zh-CN" dirty="0"/>
              <a:t>(24)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4954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FBD68E-CB95-41EE-8A26-4247022BC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成员变量初始化方式和顺序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A9789A9B-7F64-4292-9D2A-9490DF81C106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常用的初始化方式</a:t>
            </a:r>
            <a:endParaRPr lang="en-US" altLang="zh-CN" dirty="0"/>
          </a:p>
          <a:p>
            <a:r>
              <a:rPr lang="zh-CN" altLang="en-US" dirty="0"/>
              <a:t>成员的初始化顺序和声明的顺序一致</a:t>
            </a:r>
            <a:endParaRPr lang="en-US" altLang="zh-CN" dirty="0"/>
          </a:p>
          <a:p>
            <a:r>
              <a:rPr lang="zh-CN" altLang="en-US" dirty="0"/>
              <a:t>建议代码中使用方式</a:t>
            </a:r>
            <a:r>
              <a:rPr lang="en-US" altLang="zh-CN" dirty="0"/>
              <a:t>1 </a:t>
            </a:r>
            <a:r>
              <a:rPr lang="zh-CN" altLang="en-US" dirty="0"/>
              <a:t>初始化，否则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在初始化列表中就需要关注成员的顺序</a:t>
            </a:r>
            <a:endParaRPr lang="en-US" altLang="zh-CN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82A9B28-A5B8-40B5-AC9F-144B39B42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7856" y="954087"/>
            <a:ext cx="2686050" cy="174307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F50E598-9B5B-4E66-A9E7-96E6F4299C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5993" y="3046412"/>
            <a:ext cx="2009775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705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矩形 104">
            <a:extLst>
              <a:ext uri="{FF2B5EF4-FFF2-40B4-BE49-F238E27FC236}">
                <a16:creationId xmlns:a16="http://schemas.microsoft.com/office/drawing/2014/main" id="{AF671502-4FDF-4D55-9685-914708B58061}"/>
              </a:ext>
            </a:extLst>
          </p:cNvPr>
          <p:cNvSpPr/>
          <p:nvPr/>
        </p:nvSpPr>
        <p:spPr>
          <a:xfrm>
            <a:off x="0" y="3165606"/>
            <a:ext cx="5940395" cy="344825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FBDD50C-8A71-46BD-AB94-8637B6D31E46}"/>
              </a:ext>
            </a:extLst>
          </p:cNvPr>
          <p:cNvSpPr/>
          <p:nvPr/>
        </p:nvSpPr>
        <p:spPr>
          <a:xfrm>
            <a:off x="6096000" y="589417"/>
            <a:ext cx="5940395" cy="366647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632A42A-5056-4304-A713-59F58DAA8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复杂类型成员初始化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CB8BD6B-14AD-4CED-88B1-92F4AB03B9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7758" y="1398123"/>
            <a:ext cx="2733675" cy="14859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16EDAB8E-7922-4DA4-82DE-AF4C5A979C9A}"/>
              </a:ext>
            </a:extLst>
          </p:cNvPr>
          <p:cNvSpPr/>
          <p:nvPr/>
        </p:nvSpPr>
        <p:spPr>
          <a:xfrm>
            <a:off x="6276142" y="1087732"/>
            <a:ext cx="1371600" cy="354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name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EAD6063-4B76-4836-B95B-0E97D58986AF}"/>
              </a:ext>
            </a:extLst>
          </p:cNvPr>
          <p:cNvSpPr/>
          <p:nvPr/>
        </p:nvSpPr>
        <p:spPr>
          <a:xfrm>
            <a:off x="6276142" y="2298084"/>
            <a:ext cx="1371600" cy="354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list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259C541-F458-4E7B-A06E-5120F2DE84BC}"/>
              </a:ext>
            </a:extLst>
          </p:cNvPr>
          <p:cNvSpPr/>
          <p:nvPr/>
        </p:nvSpPr>
        <p:spPr>
          <a:xfrm>
            <a:off x="6276142" y="3350768"/>
            <a:ext cx="1371600" cy="354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age</a:t>
            </a:r>
            <a:endParaRPr lang="zh-CN" altLang="en-US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9E905220-A568-4C4D-A5B9-C883A237C511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6961942" y="1442296"/>
            <a:ext cx="0" cy="855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028859BF-4A5B-4752-8716-7E061618EF20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6961942" y="2652648"/>
            <a:ext cx="0" cy="698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BCB0CCBC-9F04-4E03-A04D-05E1F1482571}"/>
              </a:ext>
            </a:extLst>
          </p:cNvPr>
          <p:cNvSpPr/>
          <p:nvPr/>
        </p:nvSpPr>
        <p:spPr>
          <a:xfrm>
            <a:off x="8307708" y="1580690"/>
            <a:ext cx="2044823" cy="354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std</a:t>
            </a:r>
            <a:r>
              <a:rPr lang="en-US" altLang="zh-CN" dirty="0"/>
              <a:t>::string </a:t>
            </a:r>
            <a:r>
              <a:rPr lang="zh-CN" altLang="en-US" dirty="0"/>
              <a:t>构造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532EF8C5-DAAA-4198-B658-23B5BC9EF9AA}"/>
              </a:ext>
            </a:extLst>
          </p:cNvPr>
          <p:cNvCxnSpPr>
            <a:stCxn id="5" idx="3"/>
            <a:endCxn id="12" idx="1"/>
          </p:cNvCxnSpPr>
          <p:nvPr/>
        </p:nvCxnSpPr>
        <p:spPr>
          <a:xfrm>
            <a:off x="7647742" y="1265014"/>
            <a:ext cx="659966" cy="492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FDFECAAB-21CB-4CB7-BA69-F607F86113CD}"/>
              </a:ext>
            </a:extLst>
          </p:cNvPr>
          <p:cNvSpPr/>
          <p:nvPr/>
        </p:nvSpPr>
        <p:spPr>
          <a:xfrm>
            <a:off x="10632333" y="630314"/>
            <a:ext cx="1074198" cy="284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67A2930-0647-48CA-B915-B4C9DBAF6F7D}"/>
              </a:ext>
            </a:extLst>
          </p:cNvPr>
          <p:cNvSpPr/>
          <p:nvPr/>
        </p:nvSpPr>
        <p:spPr>
          <a:xfrm>
            <a:off x="10785832" y="1319187"/>
            <a:ext cx="1074198" cy="284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55F726C0-50D8-4CDD-996F-5AF3F8905BED}"/>
              </a:ext>
            </a:extLst>
          </p:cNvPr>
          <p:cNvCxnSpPr>
            <a:stCxn id="12" idx="3"/>
            <a:endCxn id="15" idx="1"/>
          </p:cNvCxnSpPr>
          <p:nvPr/>
        </p:nvCxnSpPr>
        <p:spPr>
          <a:xfrm flipV="1">
            <a:off x="10352531" y="772357"/>
            <a:ext cx="279802" cy="985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28CB2FC7-A1EB-41CB-994F-CAC862829C4E}"/>
              </a:ext>
            </a:extLst>
          </p:cNvPr>
          <p:cNvCxnSpPr>
            <a:stCxn id="12" idx="3"/>
            <a:endCxn id="16" idx="1"/>
          </p:cNvCxnSpPr>
          <p:nvPr/>
        </p:nvCxnSpPr>
        <p:spPr>
          <a:xfrm flipV="1">
            <a:off x="10352531" y="1461230"/>
            <a:ext cx="433301" cy="296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E085E2E6-AC57-46F5-9905-5F67E4F72BBA}"/>
              </a:ext>
            </a:extLst>
          </p:cNvPr>
          <p:cNvSpPr/>
          <p:nvPr/>
        </p:nvSpPr>
        <p:spPr>
          <a:xfrm>
            <a:off x="8342050" y="2706741"/>
            <a:ext cx="2044823" cy="354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std</a:t>
            </a:r>
            <a:r>
              <a:rPr lang="en-US" altLang="zh-CN" dirty="0"/>
              <a:t>::list </a:t>
            </a:r>
            <a:r>
              <a:rPr lang="zh-CN" altLang="en-US" dirty="0"/>
              <a:t>构造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A8C1E09-0F2D-477A-A9AA-84D6E0078F62}"/>
              </a:ext>
            </a:extLst>
          </p:cNvPr>
          <p:cNvSpPr/>
          <p:nvPr/>
        </p:nvSpPr>
        <p:spPr>
          <a:xfrm>
            <a:off x="10877794" y="2487020"/>
            <a:ext cx="1074198" cy="284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5A18AB27-3B9B-4612-9219-9D57ED0518C8}"/>
              </a:ext>
            </a:extLst>
          </p:cNvPr>
          <p:cNvSpPr/>
          <p:nvPr/>
        </p:nvSpPr>
        <p:spPr>
          <a:xfrm>
            <a:off x="10877794" y="2993279"/>
            <a:ext cx="1074198" cy="284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6519B21F-6D43-44A7-BA90-1FB4C34C5B8C}"/>
              </a:ext>
            </a:extLst>
          </p:cNvPr>
          <p:cNvCxnSpPr>
            <a:stCxn id="21" idx="3"/>
            <a:endCxn id="22" idx="1"/>
          </p:cNvCxnSpPr>
          <p:nvPr/>
        </p:nvCxnSpPr>
        <p:spPr>
          <a:xfrm flipV="1">
            <a:off x="10386873" y="2629063"/>
            <a:ext cx="490921" cy="254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5F00C48F-1AE6-44BF-B44D-C040833E1207}"/>
              </a:ext>
            </a:extLst>
          </p:cNvPr>
          <p:cNvCxnSpPr>
            <a:stCxn id="21" idx="3"/>
            <a:endCxn id="23" idx="1"/>
          </p:cNvCxnSpPr>
          <p:nvPr/>
        </p:nvCxnSpPr>
        <p:spPr>
          <a:xfrm>
            <a:off x="10386873" y="2884023"/>
            <a:ext cx="490921" cy="251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10A4A0B5-0231-44F2-93FA-32E0A56D455F}"/>
              </a:ext>
            </a:extLst>
          </p:cNvPr>
          <p:cNvCxnSpPr>
            <a:stCxn id="6" idx="3"/>
            <a:endCxn id="21" idx="1"/>
          </p:cNvCxnSpPr>
          <p:nvPr/>
        </p:nvCxnSpPr>
        <p:spPr>
          <a:xfrm>
            <a:off x="7647742" y="2475366"/>
            <a:ext cx="694308" cy="408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409545F2-183B-4801-8ADC-88AE02C0327D}"/>
              </a:ext>
            </a:extLst>
          </p:cNvPr>
          <p:cNvSpPr txBox="1"/>
          <p:nvPr/>
        </p:nvSpPr>
        <p:spPr>
          <a:xfrm>
            <a:off x="8176334" y="3528050"/>
            <a:ext cx="1953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Variant </a:t>
            </a:r>
            <a:r>
              <a:rPr lang="zh-CN" altLang="en-US" dirty="0"/>
              <a:t>构造</a:t>
            </a:r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A4090994-12E5-4861-991F-46CC8959230A}"/>
              </a:ext>
            </a:extLst>
          </p:cNvPr>
          <p:cNvCxnSpPr/>
          <p:nvPr/>
        </p:nvCxnSpPr>
        <p:spPr>
          <a:xfrm>
            <a:off x="694833" y="3653271"/>
            <a:ext cx="0" cy="855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D4B90BE6-D1DD-4937-B699-A147EF137D15}"/>
              </a:ext>
            </a:extLst>
          </p:cNvPr>
          <p:cNvCxnSpPr/>
          <p:nvPr/>
        </p:nvCxnSpPr>
        <p:spPr>
          <a:xfrm>
            <a:off x="694833" y="4863623"/>
            <a:ext cx="0" cy="698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>
            <a:extLst>
              <a:ext uri="{FF2B5EF4-FFF2-40B4-BE49-F238E27FC236}">
                <a16:creationId xmlns:a16="http://schemas.microsoft.com/office/drawing/2014/main" id="{46FBB12B-C02C-4BEB-A818-58A4581DF534}"/>
              </a:ext>
            </a:extLst>
          </p:cNvPr>
          <p:cNvSpPr/>
          <p:nvPr/>
        </p:nvSpPr>
        <p:spPr>
          <a:xfrm>
            <a:off x="2025850" y="5025205"/>
            <a:ext cx="2044823" cy="354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std</a:t>
            </a:r>
            <a:r>
              <a:rPr lang="en-US" altLang="zh-CN" dirty="0"/>
              <a:t>::string </a:t>
            </a:r>
            <a:r>
              <a:rPr lang="zh-CN" altLang="en-US" dirty="0"/>
              <a:t>析构</a:t>
            </a:r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3FF61115-A29F-4AF8-96B5-B5720389652B}"/>
              </a:ext>
            </a:extLst>
          </p:cNvPr>
          <p:cNvCxnSpPr>
            <a:cxnSpLocks/>
            <a:stCxn id="74" idx="3"/>
            <a:endCxn id="59" idx="1"/>
          </p:cNvCxnSpPr>
          <p:nvPr/>
        </p:nvCxnSpPr>
        <p:spPr>
          <a:xfrm flipV="1">
            <a:off x="1464277" y="5202487"/>
            <a:ext cx="561573" cy="536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>
            <a:extLst>
              <a:ext uri="{FF2B5EF4-FFF2-40B4-BE49-F238E27FC236}">
                <a16:creationId xmlns:a16="http://schemas.microsoft.com/office/drawing/2014/main" id="{B8E6B5D8-87DE-4864-A1CE-62D3EAD0294D}"/>
              </a:ext>
            </a:extLst>
          </p:cNvPr>
          <p:cNvSpPr/>
          <p:nvPr/>
        </p:nvSpPr>
        <p:spPr>
          <a:xfrm>
            <a:off x="4499970" y="5605327"/>
            <a:ext cx="1074198" cy="284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6945CB51-0F84-4297-9FA8-B86A9ED90677}"/>
              </a:ext>
            </a:extLst>
          </p:cNvPr>
          <p:cNvSpPr/>
          <p:nvPr/>
        </p:nvSpPr>
        <p:spPr>
          <a:xfrm>
            <a:off x="4499970" y="4878673"/>
            <a:ext cx="1074198" cy="284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F0D82696-44BE-4E89-94DE-238EBF993B67}"/>
              </a:ext>
            </a:extLst>
          </p:cNvPr>
          <p:cNvCxnSpPr>
            <a:stCxn id="59" idx="3"/>
            <a:endCxn id="61" idx="1"/>
          </p:cNvCxnSpPr>
          <p:nvPr/>
        </p:nvCxnSpPr>
        <p:spPr>
          <a:xfrm>
            <a:off x="4070673" y="5202487"/>
            <a:ext cx="429297" cy="544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E80E2C72-CF3E-43A7-A8FC-D10907A4DC91}"/>
              </a:ext>
            </a:extLst>
          </p:cNvPr>
          <p:cNvCxnSpPr>
            <a:stCxn id="59" idx="3"/>
            <a:endCxn id="62" idx="1"/>
          </p:cNvCxnSpPr>
          <p:nvPr/>
        </p:nvCxnSpPr>
        <p:spPr>
          <a:xfrm flipV="1">
            <a:off x="4070673" y="5020716"/>
            <a:ext cx="429297" cy="181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>
            <a:extLst>
              <a:ext uri="{FF2B5EF4-FFF2-40B4-BE49-F238E27FC236}">
                <a16:creationId xmlns:a16="http://schemas.microsoft.com/office/drawing/2014/main" id="{9203B0A9-CC21-4F16-96C0-A12CD458A602}"/>
              </a:ext>
            </a:extLst>
          </p:cNvPr>
          <p:cNvSpPr/>
          <p:nvPr/>
        </p:nvSpPr>
        <p:spPr>
          <a:xfrm>
            <a:off x="1962536" y="4090672"/>
            <a:ext cx="2044823" cy="354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std</a:t>
            </a:r>
            <a:r>
              <a:rPr lang="en-US" altLang="zh-CN" dirty="0"/>
              <a:t>::list </a:t>
            </a:r>
            <a:r>
              <a:rPr lang="zh-CN" altLang="en-US" dirty="0"/>
              <a:t>析构构</a:t>
            </a: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52AEC738-717C-4CE3-8DD7-B6D8993B8D44}"/>
              </a:ext>
            </a:extLst>
          </p:cNvPr>
          <p:cNvSpPr/>
          <p:nvPr/>
        </p:nvSpPr>
        <p:spPr>
          <a:xfrm>
            <a:off x="4501820" y="4216661"/>
            <a:ext cx="1074198" cy="284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AFBDBE45-C1F2-4B41-B873-1BEFDDBAB782}"/>
              </a:ext>
            </a:extLst>
          </p:cNvPr>
          <p:cNvSpPr/>
          <p:nvPr/>
        </p:nvSpPr>
        <p:spPr>
          <a:xfrm>
            <a:off x="4454740" y="3322164"/>
            <a:ext cx="1074198" cy="284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733D8CDE-075E-4F78-8F06-F580CCFC98FA}"/>
              </a:ext>
            </a:extLst>
          </p:cNvPr>
          <p:cNvCxnSpPr>
            <a:stCxn id="65" idx="3"/>
            <a:endCxn id="66" idx="1"/>
          </p:cNvCxnSpPr>
          <p:nvPr/>
        </p:nvCxnSpPr>
        <p:spPr>
          <a:xfrm>
            <a:off x="4007359" y="4267954"/>
            <a:ext cx="494461" cy="90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CC1E4BE2-EFE8-412F-9735-1279DE03D70C}"/>
              </a:ext>
            </a:extLst>
          </p:cNvPr>
          <p:cNvCxnSpPr>
            <a:stCxn id="65" idx="3"/>
            <a:endCxn id="67" idx="1"/>
          </p:cNvCxnSpPr>
          <p:nvPr/>
        </p:nvCxnSpPr>
        <p:spPr>
          <a:xfrm flipV="1">
            <a:off x="4007359" y="3464207"/>
            <a:ext cx="447381" cy="803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C662069B-EFEB-4E74-AF99-1D817013B085}"/>
              </a:ext>
            </a:extLst>
          </p:cNvPr>
          <p:cNvCxnSpPr>
            <a:cxnSpLocks/>
            <a:stCxn id="73" idx="3"/>
            <a:endCxn id="65" idx="1"/>
          </p:cNvCxnSpPr>
          <p:nvPr/>
        </p:nvCxnSpPr>
        <p:spPr>
          <a:xfrm flipV="1">
            <a:off x="1464277" y="4267954"/>
            <a:ext cx="498259" cy="418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121A2625-99E4-4F29-A83C-B37852650137}"/>
              </a:ext>
            </a:extLst>
          </p:cNvPr>
          <p:cNvSpPr txBox="1"/>
          <p:nvPr/>
        </p:nvSpPr>
        <p:spPr>
          <a:xfrm>
            <a:off x="1909225" y="5889413"/>
            <a:ext cx="1953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Variant </a:t>
            </a:r>
            <a:r>
              <a:rPr lang="zh-CN" altLang="en-US" dirty="0"/>
              <a:t>析构</a:t>
            </a: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242BBBB4-8580-4EB8-A612-5056469F7D72}"/>
              </a:ext>
            </a:extLst>
          </p:cNvPr>
          <p:cNvSpPr/>
          <p:nvPr/>
        </p:nvSpPr>
        <p:spPr>
          <a:xfrm>
            <a:off x="92677" y="3298707"/>
            <a:ext cx="1371600" cy="354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age</a:t>
            </a:r>
            <a:endParaRPr lang="zh-CN" altLang="en-US" dirty="0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0D61D473-D703-460E-88EF-2E06FD5AA0A0}"/>
              </a:ext>
            </a:extLst>
          </p:cNvPr>
          <p:cNvSpPr/>
          <p:nvPr/>
        </p:nvSpPr>
        <p:spPr>
          <a:xfrm>
            <a:off x="92677" y="4509059"/>
            <a:ext cx="1371600" cy="354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list</a:t>
            </a:r>
            <a:endParaRPr lang="zh-CN" altLang="en-US" dirty="0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11EC88E1-DB9C-4360-83F2-8914F063D725}"/>
              </a:ext>
            </a:extLst>
          </p:cNvPr>
          <p:cNvSpPr/>
          <p:nvPr/>
        </p:nvSpPr>
        <p:spPr>
          <a:xfrm>
            <a:off x="92677" y="5561743"/>
            <a:ext cx="1371600" cy="3545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name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7299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F7B13F-B1B0-4300-AC07-38B108E3E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成员函数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DCA478-65FD-4AB6-B7F4-2F95641DE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带 </a:t>
            </a:r>
            <a:r>
              <a:rPr lang="en-US" altLang="zh-CN" dirty="0"/>
              <a:t>virtual </a:t>
            </a:r>
            <a:r>
              <a:rPr lang="zh-CN" altLang="en-US" dirty="0"/>
              <a:t>关键字的成员函数</a:t>
            </a:r>
            <a:endParaRPr lang="en-US" altLang="zh-CN" dirty="0"/>
          </a:p>
          <a:p>
            <a:r>
              <a:rPr lang="en-US" altLang="zh-CN" dirty="0"/>
              <a:t>virtual </a:t>
            </a:r>
            <a:r>
              <a:rPr lang="zh-CN" altLang="en-US" dirty="0"/>
              <a:t>函数的传递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zh-CN" altLang="en-US" dirty="0"/>
              <a:t>父类似乎</a:t>
            </a:r>
            <a:r>
              <a:rPr lang="en-US" altLang="zh-CN" dirty="0"/>
              <a:t>virtual</a:t>
            </a:r>
            <a:r>
              <a:rPr lang="zh-CN" altLang="en-US" dirty="0"/>
              <a:t>，子类自动带有</a:t>
            </a:r>
            <a:r>
              <a:rPr lang="en-US" altLang="zh-CN" dirty="0"/>
              <a:t>virtual</a:t>
            </a:r>
            <a:r>
              <a:rPr lang="zh-CN" altLang="en-US" dirty="0"/>
              <a:t>属性，不需要使用</a:t>
            </a:r>
            <a:r>
              <a:rPr lang="en-US" altLang="zh-CN" dirty="0"/>
              <a:t>virtual </a:t>
            </a:r>
            <a:r>
              <a:rPr lang="zh-CN" altLang="en-US" dirty="0"/>
              <a:t>修饰</a:t>
            </a:r>
            <a:endParaRPr lang="en-US" altLang="zh-CN" dirty="0"/>
          </a:p>
          <a:p>
            <a:r>
              <a:rPr lang="zh-CN" altLang="en-US" dirty="0"/>
              <a:t>为什么析构函数常常都要带个</a:t>
            </a:r>
            <a:r>
              <a:rPr lang="en-US" altLang="zh-CN" dirty="0"/>
              <a:t>virtual </a:t>
            </a:r>
            <a:r>
              <a:rPr lang="zh-CN" altLang="en-US" dirty="0"/>
              <a:t>关键字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zh-CN" altLang="en-US" dirty="0"/>
              <a:t>为了正确释放子类</a:t>
            </a:r>
            <a:endParaRPr lang="en-US" altLang="zh-CN" dirty="0"/>
          </a:p>
          <a:p>
            <a:r>
              <a:rPr lang="en-US" altLang="zh-CN" dirty="0"/>
              <a:t>virtual void </a:t>
            </a:r>
            <a:r>
              <a:rPr lang="en-US" altLang="zh-CN" dirty="0" err="1"/>
              <a:t>ClearMeetingList</a:t>
            </a:r>
            <a:r>
              <a:rPr lang="en-US" altLang="zh-CN" dirty="0"/>
              <a:t>() = 0; </a:t>
            </a:r>
            <a:r>
              <a:rPr lang="zh-CN" altLang="en-US" dirty="0"/>
              <a:t>含义</a:t>
            </a:r>
            <a:endParaRPr lang="en-US" altLang="zh-CN" dirty="0"/>
          </a:p>
          <a:p>
            <a:r>
              <a:rPr lang="zh-CN" altLang="en-US" dirty="0"/>
              <a:t>如何正确调用 </a:t>
            </a:r>
            <a:r>
              <a:rPr lang="en-US" altLang="zh-CN" dirty="0"/>
              <a:t>virtual </a:t>
            </a:r>
            <a:r>
              <a:rPr lang="zh-CN" altLang="en-US" dirty="0"/>
              <a:t>函数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zh-CN" altLang="en-US" dirty="0"/>
              <a:t>父类指针，对象，引用？ 子类指针，对象，引用？</a:t>
            </a:r>
          </a:p>
        </p:txBody>
      </p:sp>
    </p:spTree>
    <p:extLst>
      <p:ext uri="{BB962C8B-B14F-4D97-AF65-F5344CB8AC3E}">
        <p14:creationId xmlns:p14="http://schemas.microsoft.com/office/powerpoint/2010/main" val="1531922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AE66CE-4088-4AA4-B935-F7EFA2EB5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C++ </a:t>
            </a:r>
            <a:r>
              <a:rPr lang="zh-CN" altLang="en-US" dirty="0"/>
              <a:t>析构函数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54C72F-3A2A-4D03-8D2A-C1C654673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析构函数是明确调用的，用来释放对象占用的资源，一个对象正常情况只能调用一次，当然还有不正常的情况。</a:t>
            </a:r>
            <a:endParaRPr lang="en-US" altLang="zh-CN" dirty="0"/>
          </a:p>
          <a:p>
            <a:r>
              <a:rPr lang="zh-CN" altLang="en-US" dirty="0"/>
              <a:t>栈变量退出作用域的时候，自动调用析构函数</a:t>
            </a:r>
            <a:endParaRPr lang="en-US" altLang="zh-CN" dirty="0"/>
          </a:p>
          <a:p>
            <a:r>
              <a:rPr lang="zh-CN" altLang="en-US" dirty="0"/>
              <a:t>堆变量需要使用</a:t>
            </a:r>
            <a:r>
              <a:rPr lang="en-US" altLang="zh-CN" dirty="0"/>
              <a:t>delete </a:t>
            </a:r>
            <a:r>
              <a:rPr lang="zh-CN" altLang="en-US" dirty="0"/>
              <a:t>函数，触发 析构函数调用</a:t>
            </a:r>
            <a:endParaRPr lang="en-US" altLang="zh-CN" dirty="0"/>
          </a:p>
          <a:p>
            <a:r>
              <a:rPr lang="zh-CN" altLang="en-US" dirty="0"/>
              <a:t>全局对象，静态对象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Mac </a:t>
            </a:r>
            <a:r>
              <a:rPr lang="zh-CN" altLang="en-US" dirty="0"/>
              <a:t>，</a:t>
            </a:r>
            <a:r>
              <a:rPr lang="en-US" altLang="zh-CN" dirty="0"/>
              <a:t>IOS </a:t>
            </a:r>
            <a:r>
              <a:rPr lang="zh-CN" altLang="en-US" dirty="0"/>
              <a:t>系统上的大坑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如果堆变量忘记了</a:t>
            </a:r>
            <a:r>
              <a:rPr lang="en-US" altLang="zh-CN" dirty="0"/>
              <a:t>delete</a:t>
            </a:r>
            <a:r>
              <a:rPr lang="zh-CN" altLang="en-US" dirty="0"/>
              <a:t>会怎么样？</a:t>
            </a:r>
          </a:p>
        </p:txBody>
      </p:sp>
    </p:spTree>
    <p:extLst>
      <p:ext uri="{BB962C8B-B14F-4D97-AF65-F5344CB8AC3E}">
        <p14:creationId xmlns:p14="http://schemas.microsoft.com/office/powerpoint/2010/main" val="3669258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8935BB-B83C-4A21-B4D7-CE43B10AA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智能指针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6A64E4-44E3-4380-89EC-91E369042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解决内存忘记释放问题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en-US" altLang="zh-CN" dirty="0" err="1"/>
              <a:t>shared_ptr</a:t>
            </a:r>
            <a:r>
              <a:rPr lang="en-US" altLang="zh-CN" dirty="0"/>
              <a:t> </a:t>
            </a:r>
          </a:p>
          <a:p>
            <a:r>
              <a:rPr lang="zh-CN" altLang="en-US" dirty="0"/>
              <a:t>解决对象所有权不清晰导致内存使用错误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en-US" altLang="zh-CN" dirty="0" err="1"/>
              <a:t>unique_ptr</a:t>
            </a:r>
            <a:endParaRPr lang="en-US" altLang="zh-CN" dirty="0"/>
          </a:p>
          <a:p>
            <a:r>
              <a:rPr lang="zh-CN" altLang="en-US" dirty="0"/>
              <a:t>解决多个对象指向同一块内存，释放时机问题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en-US" altLang="zh-CN" dirty="0" err="1"/>
              <a:t>shared_ptr</a:t>
            </a:r>
            <a:r>
              <a:rPr lang="en-US" altLang="zh-CN" dirty="0"/>
              <a:t> </a:t>
            </a:r>
          </a:p>
          <a:p>
            <a:r>
              <a:rPr lang="zh-CN" altLang="en-US" dirty="0"/>
              <a:t>解决访问已释放内存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en-US" altLang="zh-CN" dirty="0" err="1"/>
              <a:t>weak_ptr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0414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</TotalTime>
  <Words>1523</Words>
  <Application>Microsoft Office PowerPoint</Application>
  <PresentationFormat>宽屏</PresentationFormat>
  <Paragraphs>209</Paragraphs>
  <Slides>38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3" baseType="lpstr">
      <vt:lpstr>等线</vt:lpstr>
      <vt:lpstr>等线 Light</vt:lpstr>
      <vt:lpstr>Arial</vt:lpstr>
      <vt:lpstr>Wingdings</vt:lpstr>
      <vt:lpstr>Office 主题​​</vt:lpstr>
      <vt:lpstr>C++入门从内存管理开始</vt:lpstr>
      <vt:lpstr>PowerPoint 演示文稿</vt:lpstr>
      <vt:lpstr>变量作用域</vt:lpstr>
      <vt:lpstr>复杂对象内存布局</vt:lpstr>
      <vt:lpstr>成员变量初始化方式和顺序</vt:lpstr>
      <vt:lpstr>复杂类型成员初始化</vt:lpstr>
      <vt:lpstr>成员函数</vt:lpstr>
      <vt:lpstr>C++ 析构函数</vt:lpstr>
      <vt:lpstr>C++智能指针</vt:lpstr>
      <vt:lpstr>shared_ptr</vt:lpstr>
      <vt:lpstr>shared_ptr 初始化差异</vt:lpstr>
      <vt:lpstr>shared_ptr 线程安全问题</vt:lpstr>
      <vt:lpstr>shared_ptr_s</vt:lpstr>
      <vt:lpstr>unique_ptr</vt:lpstr>
      <vt:lpstr>PowerPoint 演示文稿</vt:lpstr>
      <vt:lpstr>有个小需求</vt:lpstr>
      <vt:lpstr>weak_ptr</vt:lpstr>
      <vt:lpstr>shared_ptr 隐形副作用(循环引用)</vt:lpstr>
      <vt:lpstr>shared_ptr 隐形副作用(解决)</vt:lpstr>
      <vt:lpstr>Wrapper 封装的意义</vt:lpstr>
      <vt:lpstr>释放为什么不能放在析构里面</vt:lpstr>
      <vt:lpstr>shared_from_this 引发的异常</vt:lpstr>
      <vt:lpstr>PowerPoint 演示文稿</vt:lpstr>
      <vt:lpstr>std::move</vt:lpstr>
      <vt:lpstr>转移的动作由对象自己完成</vt:lpstr>
      <vt:lpstr>自定义结构体如何实现std::move</vt:lpstr>
      <vt:lpstr>PowerPoint 演示文稿</vt:lpstr>
      <vt:lpstr>特别需要注意</vt:lpstr>
      <vt:lpstr>auto 使用</vt:lpstr>
      <vt:lpstr>PowerPoint 演示文稿</vt:lpstr>
      <vt:lpstr>auto 可能遇到的问题</vt:lpstr>
      <vt:lpstr>auto 正常用法</vt:lpstr>
      <vt:lpstr>lambda表达式</vt:lpstr>
      <vt:lpstr>lambda 展开</vt:lpstr>
      <vt:lpstr>lambda 捕获</vt:lpstr>
      <vt:lpstr>lambda 捕获</vt:lpstr>
      <vt:lpstr>lambda 捕获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弃坑</dc:title>
  <dc:creator>joexie(谢智璋)</dc:creator>
  <cp:lastModifiedBy>joexie(谢智璋)</cp:lastModifiedBy>
  <cp:revision>80</cp:revision>
  <dcterms:created xsi:type="dcterms:W3CDTF">2020-05-28T12:44:16Z</dcterms:created>
  <dcterms:modified xsi:type="dcterms:W3CDTF">2020-05-29T11:35:51Z</dcterms:modified>
</cp:coreProperties>
</file>