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9F90-FE98-401D-AA25-CE4920E72DF0}" type="datetimeFigureOut">
              <a:rPr lang="zh-CN" altLang="en-US" smtClean="0"/>
              <a:pPr/>
              <a:t>2017/1/4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4A62-8468-4BD8-B5BB-E834F1C779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0xcc0xcd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Chromium</a:t>
            </a:r>
            <a:r>
              <a:rPr lang="zh-CN" altLang="en-US" dirty="0" smtClean="0"/>
              <a:t>网页渲染技术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罗升阳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GPU P</a:t>
            </a:r>
            <a:r>
              <a:rPr lang="en-US" dirty="0" smtClean="0"/>
              <a:t>rocess Architecture Benefits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 smtClean="0"/>
              <a:t>Security</a:t>
            </a:r>
            <a:r>
              <a:rPr lang="en-US" dirty="0"/>
              <a:t>: The bulk of the rendering logic remains in the sandboxed Renderer process, and access to platform 3D APIs is limited to only the GPU process.</a:t>
            </a:r>
          </a:p>
          <a:p>
            <a:pPr fontAlgn="base"/>
            <a:r>
              <a:rPr lang="en-US" dirty="0"/>
              <a:t>Robustness: A GPU process crash (e.g. due to faulty drivers) doesn't bring down the browser.</a:t>
            </a:r>
          </a:p>
          <a:p>
            <a:pPr fontAlgn="base"/>
            <a:r>
              <a:rPr lang="en-US" dirty="0"/>
              <a:t>Uniformity: Standardizing on OpenGL ES 2.0 as the rendering API for the browser regardless of the platform allows for a single, easier to maintain codebase across all OS ports of Chrome.</a:t>
            </a:r>
          </a:p>
          <a:p>
            <a:pPr fontAlgn="base"/>
            <a:r>
              <a:rPr lang="en-US" dirty="0"/>
              <a:t>Parallelism: The Renderer can quickly issue commands into the command buffer and go back to CPU-intensive rendering activities, leaving the GPU process to process them. We can make good use of both processes on multi-core machines as well as the GPU and CPU simultaneously thanks to this pipeline.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GPU</a:t>
            </a:r>
            <a:r>
              <a:rPr lang="zh-CN" altLang="en-US" dirty="0" smtClean="0"/>
              <a:t>多线程模型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501122" cy="4786346"/>
          </a:xfrm>
        </p:spPr>
        <p:txBody>
          <a:bodyPr/>
          <a:lstStyle/>
          <a:p>
            <a:r>
              <a:rPr lang="en-US" altLang="zh-CN" dirty="0" smtClean="0"/>
              <a:t>P</a:t>
            </a:r>
            <a:r>
              <a:rPr lang="en-US" dirty="0" smtClean="0"/>
              <a:t>ass </a:t>
            </a:r>
            <a:r>
              <a:rPr lang="en-US" dirty="0" err="1" smtClean="0"/>
              <a:t>msgs</a:t>
            </a:r>
            <a:r>
              <a:rPr lang="en-US" dirty="0" smtClean="0"/>
              <a:t> </a:t>
            </a:r>
            <a:r>
              <a:rPr lang="en-US" dirty="0"/>
              <a:t>between threads for communication </a:t>
            </a:r>
            <a:endParaRPr lang="en-US" dirty="0" smtClean="0"/>
          </a:p>
          <a:p>
            <a:r>
              <a:rPr lang="en-US" altLang="zh-CN" dirty="0" smtClean="0"/>
              <a:t>D</a:t>
            </a:r>
            <a:r>
              <a:rPr lang="en-US" dirty="0" smtClean="0"/>
              <a:t>iscourage </a:t>
            </a:r>
            <a:r>
              <a:rPr lang="en-US" dirty="0"/>
              <a:t>locking and </a:t>
            </a:r>
            <a:r>
              <a:rPr lang="en-US" dirty="0" smtClean="0"/>
              <a:t>thread</a:t>
            </a:r>
            <a:r>
              <a:rPr lang="en-US" altLang="zh-CN" dirty="0" smtClean="0"/>
              <a:t>-</a:t>
            </a:r>
            <a:r>
              <a:rPr lang="en-US" dirty="0" smtClean="0"/>
              <a:t>safe objects</a:t>
            </a:r>
          </a:p>
          <a:p>
            <a:r>
              <a:rPr lang="en-US" altLang="zh-CN" dirty="0" smtClean="0"/>
              <a:t>O</a:t>
            </a:r>
            <a:r>
              <a:rPr lang="en-US" dirty="0" smtClean="0"/>
              <a:t>bjects </a:t>
            </a:r>
            <a:r>
              <a:rPr lang="en-US" dirty="0"/>
              <a:t>live on only one thread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14818"/>
            <a:ext cx="512355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网页分层技术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2276475"/>
            <a:ext cx="62865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From DOM Tree to Render Object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r>
              <a:rPr lang="en-US" dirty="0"/>
              <a:t> != </a:t>
            </a:r>
            <a:r>
              <a:rPr lang="en-US" dirty="0" smtClean="0"/>
              <a:t>”none”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From Render Object Tree to Render Layer Tree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It's the root object for the page</a:t>
            </a:r>
          </a:p>
          <a:p>
            <a:pPr fontAlgn="base"/>
            <a:r>
              <a:rPr lang="en-US" dirty="0"/>
              <a:t>It has explicit CSS position properties (relative, absolute or a transform)</a:t>
            </a:r>
          </a:p>
          <a:p>
            <a:pPr fontAlgn="base"/>
            <a:r>
              <a:rPr lang="en-US" dirty="0"/>
              <a:t>It is transparent</a:t>
            </a:r>
          </a:p>
          <a:p>
            <a:pPr fontAlgn="base"/>
            <a:r>
              <a:rPr lang="en-US" dirty="0"/>
              <a:t>Has overflow, an alpha mask or reflection</a:t>
            </a:r>
          </a:p>
          <a:p>
            <a:pPr fontAlgn="base"/>
            <a:r>
              <a:rPr lang="en-US" dirty="0"/>
              <a:t>Has a CSS filter</a:t>
            </a:r>
          </a:p>
          <a:p>
            <a:pPr fontAlgn="base"/>
            <a:r>
              <a:rPr lang="en-US" dirty="0"/>
              <a:t>Corresponds to &lt;canvas&gt; element that has a 3D (</a:t>
            </a:r>
            <a:r>
              <a:rPr lang="en-US" dirty="0" err="1"/>
              <a:t>WebGL</a:t>
            </a:r>
            <a:r>
              <a:rPr lang="en-US" dirty="0"/>
              <a:t>) context or an accelerated 2D context</a:t>
            </a:r>
          </a:p>
          <a:p>
            <a:pPr fontAlgn="base"/>
            <a:r>
              <a:rPr lang="en-US" dirty="0"/>
              <a:t>Corresponds to a &lt;video&gt; element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From Render Layer Tree to Graphics Layer Tree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Layer has 3D or perspective transform CSS properties </a:t>
            </a:r>
          </a:p>
          <a:p>
            <a:pPr fontAlgn="base"/>
            <a:r>
              <a:rPr lang="en-US" dirty="0"/>
              <a:t>Layer is used by &lt;video&gt; element using accelerated video decoding </a:t>
            </a:r>
          </a:p>
          <a:p>
            <a:pPr fontAlgn="base"/>
            <a:r>
              <a:rPr lang="en-US" dirty="0"/>
              <a:t>Layer is used by a &lt;canvas&gt; element with a 3D context or accelerated 2D context</a:t>
            </a:r>
          </a:p>
          <a:p>
            <a:pPr fontAlgn="base"/>
            <a:r>
              <a:rPr lang="en-US" dirty="0"/>
              <a:t>Layer is used for a composited </a:t>
            </a:r>
            <a:r>
              <a:rPr lang="en-US" dirty="0" err="1"/>
              <a:t>plugin</a:t>
            </a:r>
            <a:endParaRPr lang="en-US" dirty="0"/>
          </a:p>
          <a:p>
            <a:pPr fontAlgn="base"/>
            <a:r>
              <a:rPr lang="en-US" dirty="0"/>
              <a:t>Layer uses a CSS animation for its opacity or uses an animated </a:t>
            </a:r>
            <a:r>
              <a:rPr lang="en-US" dirty="0" err="1"/>
              <a:t>webkit</a:t>
            </a:r>
            <a:r>
              <a:rPr lang="en-US" dirty="0"/>
              <a:t> transform</a:t>
            </a:r>
          </a:p>
          <a:p>
            <a:pPr fontAlgn="base"/>
            <a:r>
              <a:rPr lang="en-US" dirty="0"/>
              <a:t>Layer uses accelerated CSS filters </a:t>
            </a:r>
          </a:p>
          <a:p>
            <a:pPr fontAlgn="base"/>
            <a:r>
              <a:rPr lang="en-US" dirty="0"/>
              <a:t>Layer has a descendant that is a compositing layer </a:t>
            </a:r>
          </a:p>
          <a:p>
            <a:pPr fontAlgn="base"/>
            <a:r>
              <a:rPr lang="en-US" dirty="0"/>
              <a:t>Layer has a sibling with a lower z-index which has a compositing layer (in other words the layer overlaps a composited layer and should be rendered on top of it)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网页分</a:t>
            </a:r>
            <a:r>
              <a:rPr lang="zh-CN" altLang="en-US" dirty="0"/>
              <a:t>块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47434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Tiling Set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0676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Pinch Zoom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60007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Tile Priority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128838"/>
            <a:ext cx="54864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《Android</a:t>
            </a:r>
            <a:r>
              <a:rPr lang="zh-CN" altLang="en-US" dirty="0" smtClean="0"/>
              <a:t>系统源代码情景分析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一书作者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专栏作者</a:t>
            </a:r>
            <a:endParaRPr lang="en-US" altLang="zh-CN" dirty="0" smtClean="0"/>
          </a:p>
          <a:p>
            <a:r>
              <a:rPr lang="zh-CN" altLang="en-US" dirty="0" smtClean="0"/>
              <a:t>个人站点：</a:t>
            </a:r>
            <a:r>
              <a:rPr lang="en-US" altLang="zh-CN" dirty="0" smtClean="0">
                <a:hlinkClick r:id="rId2"/>
              </a:rPr>
              <a:t>http://0xcc0xcd.com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Chromium</a:t>
            </a:r>
            <a:r>
              <a:rPr lang="zh-CN" altLang="en-US" dirty="0" smtClean="0"/>
              <a:t>网页合成技术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Paint</a:t>
            </a:r>
          </a:p>
          <a:p>
            <a:r>
              <a:rPr lang="en-US" altLang="zh-CN" dirty="0"/>
              <a:t>Draw</a:t>
            </a:r>
            <a:endParaRPr lang="zh-CN" altLang="en-US" dirty="0"/>
          </a:p>
        </p:txBody>
      </p:sp>
      <p:pic>
        <p:nvPicPr>
          <p:cNvPr id="4" name="图片 3" descr="sync_tre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143116"/>
            <a:ext cx="4267796" cy="350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From Graphics Layer Tree to CC Layer Tree</a:t>
            </a:r>
            <a:endParaRPr lang="zh-CN" altLang="en-US" sz="3200" dirty="0"/>
          </a:p>
        </p:txBody>
      </p:sp>
      <p:pic>
        <p:nvPicPr>
          <p:cNvPr id="4" name="图片 3" descr="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2190577"/>
            <a:ext cx="6878010" cy="2476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Synchronize and </a:t>
            </a:r>
            <a:r>
              <a:rPr lang="en-US" altLang="zh-CN" dirty="0" err="1" smtClean="0"/>
              <a:t>Rasterize</a:t>
            </a:r>
            <a:endParaRPr lang="zh-CN" altLang="en-US" dirty="0"/>
          </a:p>
        </p:txBody>
      </p:sp>
      <p:pic>
        <p:nvPicPr>
          <p:cNvPr id="4" name="图片 3" descr="tre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430"/>
            <a:ext cx="9144000" cy="2307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Draw Active Layer Tree</a:t>
            </a:r>
            <a:endParaRPr lang="zh-CN" altLang="en-US" dirty="0"/>
          </a:p>
        </p:txBody>
      </p:sp>
      <p:pic>
        <p:nvPicPr>
          <p:cNvPr id="4" name="图片 3" descr="delegated_render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488"/>
            <a:ext cx="9144000" cy="2354951"/>
          </a:xfrm>
          <a:prstGeom prst="rect">
            <a:avLst/>
          </a:prstGeom>
        </p:spPr>
      </p:pic>
      <p:pic>
        <p:nvPicPr>
          <p:cNvPr id="5" name="图片 4" descr="gl_render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6"/>
            <a:ext cx="9144000" cy="2354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Scheduler</a:t>
            </a:r>
            <a:endParaRPr lang="zh-CN" altLang="en-US" dirty="0"/>
          </a:p>
        </p:txBody>
      </p:sp>
      <p:pic>
        <p:nvPicPr>
          <p:cNvPr id="4" name="图片 3" descr="Schedul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357298"/>
            <a:ext cx="67056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VSync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86487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</a:t>
            </a:r>
            <a:r>
              <a:rPr lang="en-US" altLang="zh-CN" dirty="0" err="1" smtClean="0"/>
              <a:t>VSync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4" name="图片 3" descr="ui-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500174"/>
            <a:ext cx="6592220" cy="2495899"/>
          </a:xfrm>
          <a:prstGeom prst="rect">
            <a:avLst/>
          </a:prstGeom>
        </p:spPr>
      </p:pic>
      <p:pic>
        <p:nvPicPr>
          <p:cNvPr id="5" name="图片 4" descr="ui-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4429132"/>
            <a:ext cx="6458852" cy="1838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Rasterizing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5058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804" y="285749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92893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Chromium</a:t>
            </a:r>
            <a:r>
              <a:rPr lang="zh-CN" altLang="en-US" dirty="0" smtClean="0"/>
              <a:t>多进程架构</a:t>
            </a:r>
            <a:endParaRPr lang="en-US" altLang="zh-CN" dirty="0" smtClean="0"/>
          </a:p>
          <a:p>
            <a:r>
              <a:rPr lang="en-US" altLang="zh-CN" dirty="0" smtClean="0"/>
              <a:t>Chromium</a:t>
            </a:r>
            <a:r>
              <a:rPr lang="zh-CN" altLang="en-US" dirty="0" smtClean="0"/>
              <a:t>多线程模型</a:t>
            </a:r>
            <a:endParaRPr lang="en-US" altLang="zh-CN" dirty="0" smtClean="0"/>
          </a:p>
          <a:p>
            <a:r>
              <a:rPr lang="en-US" altLang="zh-CN" dirty="0" smtClean="0"/>
              <a:t>Chromium</a:t>
            </a:r>
            <a:r>
              <a:rPr lang="zh-CN" altLang="en-US" dirty="0" smtClean="0"/>
              <a:t>网页分层技术</a:t>
            </a:r>
            <a:endParaRPr lang="en-US" altLang="zh-CN" dirty="0" smtClean="0"/>
          </a:p>
          <a:p>
            <a:r>
              <a:rPr lang="en-US" altLang="zh-CN" dirty="0" smtClean="0"/>
              <a:t>Chromium</a:t>
            </a:r>
            <a:r>
              <a:rPr lang="zh-CN" altLang="en-US" dirty="0" smtClean="0"/>
              <a:t>网页分块技术</a:t>
            </a:r>
            <a:endParaRPr lang="en-US" altLang="zh-CN" dirty="0" smtClean="0"/>
          </a:p>
          <a:p>
            <a:r>
              <a:rPr lang="en-US" altLang="zh-CN" dirty="0" smtClean="0"/>
              <a:t>Chromium</a:t>
            </a:r>
            <a:r>
              <a:rPr lang="zh-CN" altLang="en-US" dirty="0" smtClean="0"/>
              <a:t>网页合成技术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Chromium</a:t>
            </a:r>
            <a:r>
              <a:rPr lang="zh-CN" altLang="en-US" dirty="0" smtClean="0"/>
              <a:t>多进程架构</a:t>
            </a:r>
            <a:endParaRPr lang="zh-CN" altLang="en-US" dirty="0"/>
          </a:p>
        </p:txBody>
      </p:sp>
      <p:pic>
        <p:nvPicPr>
          <p:cNvPr id="4" name="内容占位符 3" descr="chromium_multi_proce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357298"/>
            <a:ext cx="4572032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IPC Message</a:t>
            </a:r>
            <a:endParaRPr lang="zh-CN" altLang="en-US" dirty="0"/>
          </a:p>
        </p:txBody>
      </p:sp>
      <p:pic>
        <p:nvPicPr>
          <p:cNvPr id="4" name="内容占位符 3" descr="ipc_ms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443" y="2753364"/>
            <a:ext cx="5287113" cy="221963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Send and Receive IPC </a:t>
            </a:r>
            <a:r>
              <a:rPr lang="en-US" altLang="zh-CN" dirty="0" err="1" smtClean="0"/>
              <a:t>Msg</a:t>
            </a:r>
            <a:endParaRPr lang="zh-CN" altLang="en-US" dirty="0"/>
          </a:p>
        </p:txBody>
      </p:sp>
      <p:pic>
        <p:nvPicPr>
          <p:cNvPr id="4" name="内容占位符 3" descr="ipc_mess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67868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GPU</a:t>
            </a:r>
            <a:r>
              <a:rPr lang="zh-CN" altLang="en-US" dirty="0" smtClean="0"/>
              <a:t>进程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6143668" cy="519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资源同步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Mailbox</a:t>
            </a:r>
          </a:p>
          <a:p>
            <a:pPr lvl="1"/>
            <a:r>
              <a:rPr lang="en-US" altLang="zh-CN" sz="1600" dirty="0" smtClean="0"/>
              <a:t>Name</a:t>
            </a:r>
          </a:p>
          <a:p>
            <a:pPr lvl="1"/>
            <a:r>
              <a:rPr lang="en-US" altLang="zh-CN" sz="1600" dirty="0" smtClean="0"/>
              <a:t>Texture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ID</a:t>
            </a:r>
          </a:p>
          <a:p>
            <a:r>
              <a:rPr lang="en-US" altLang="zh-CN" sz="2400" dirty="0" smtClean="0"/>
              <a:t>Sync Point</a:t>
            </a:r>
            <a:endParaRPr lang="zh-CN" alt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643050"/>
            <a:ext cx="6215106" cy="449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异步纹理上传</a:t>
            </a:r>
            <a:endParaRPr lang="zh-CN" altLang="en-US" dirty="0"/>
          </a:p>
        </p:txBody>
      </p:sp>
      <p:pic>
        <p:nvPicPr>
          <p:cNvPr id="4" name="图片 3" descr="glTexImage2D_Asy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357298"/>
            <a:ext cx="6115904" cy="5220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467</Words>
  <Application>Microsoft Office PowerPoint</Application>
  <PresentationFormat>全屏显示(4:3)</PresentationFormat>
  <Paragraphs>67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Chromium网页渲染技术</vt:lpstr>
      <vt:lpstr>About Me</vt:lpstr>
      <vt:lpstr>Agenda</vt:lpstr>
      <vt:lpstr>Chromium多进程架构</vt:lpstr>
      <vt:lpstr>IPC Message</vt:lpstr>
      <vt:lpstr>Send and Receive IPC Msg</vt:lpstr>
      <vt:lpstr>GPU进程</vt:lpstr>
      <vt:lpstr>资源同步</vt:lpstr>
      <vt:lpstr>异步纹理上传</vt:lpstr>
      <vt:lpstr>GPU Process Architecture Benefits </vt:lpstr>
      <vt:lpstr>GPU多线程模型</vt:lpstr>
      <vt:lpstr>网页分层技术</vt:lpstr>
      <vt:lpstr>From DOM Tree to Render Object Tree</vt:lpstr>
      <vt:lpstr>From Render Object Tree to Render Layer Tree</vt:lpstr>
      <vt:lpstr>From Render Layer Tree to Graphics Layer Tree</vt:lpstr>
      <vt:lpstr>网页分块技术</vt:lpstr>
      <vt:lpstr>Tiling Set</vt:lpstr>
      <vt:lpstr>Pinch Zoom</vt:lpstr>
      <vt:lpstr>Tile Priority</vt:lpstr>
      <vt:lpstr>Chromium网页合成技术</vt:lpstr>
      <vt:lpstr>From Graphics Layer Tree to CC Layer Tree</vt:lpstr>
      <vt:lpstr>Synchronize and Rasterize</vt:lpstr>
      <vt:lpstr>Draw Active Layer Tree</vt:lpstr>
      <vt:lpstr>Scheduler</vt:lpstr>
      <vt:lpstr>VSync</vt:lpstr>
      <vt:lpstr>Why VSync?</vt:lpstr>
      <vt:lpstr>Rasterizing</vt:lpstr>
      <vt:lpstr>Q&amp;A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Chromium网页渲染技术</dc:title>
  <dc:creator>Windows 用户</dc:creator>
  <cp:lastModifiedBy>Windows 用户</cp:lastModifiedBy>
  <cp:revision>26</cp:revision>
  <dcterms:created xsi:type="dcterms:W3CDTF">2016-04-20T10:05:54Z</dcterms:created>
  <dcterms:modified xsi:type="dcterms:W3CDTF">2017-01-04T10:06:04Z</dcterms:modified>
</cp:coreProperties>
</file>