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62" r:id="rId4"/>
    <p:sldId id="263" r:id="rId5"/>
    <p:sldId id="261" r:id="rId6"/>
    <p:sldId id="258" r:id="rId7"/>
    <p:sldId id="268" r:id="rId8"/>
    <p:sldId id="264" r:id="rId9"/>
    <p:sldId id="259" r:id="rId10"/>
    <p:sldId id="265" r:id="rId11"/>
    <p:sldId id="266" r:id="rId12"/>
    <p:sldId id="260"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D91B805F-FF0F-4BAA-A3A3-E4F945D687F8}" type="datetimeFigureOut">
              <a:rPr lang="en-US" smtClean="0"/>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955037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smtClean="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6573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smtClean="0"/>
              <a:t>3/25/2019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8001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261F3A6-CC5D-4649-8527-DB0C21FDDFD9}" type="datetimeFigureOut">
              <a:rPr lang="en-US" smtClean="0"/>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8747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5B6F927C-B73E-4F9D-ADFE-F6E23BD7CEE8}" type="datetimeFigureOut">
              <a:rPr lang="en-US" smtClean="0"/>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9823681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65B1FFFF-984A-4EE5-9BF2-EC9310C878F1}" type="datetimeFigureOut">
              <a:rPr lang="en-US" smtClean="0"/>
              <a:t>3/25/2019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06528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C4A3462A-2D5B-48AF-A3D4-EF8A90A50A80}" type="datetimeFigureOut">
              <a:rPr lang="en-US" smtClean="0"/>
              <a:t>3/25/2019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8054581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smtClean="0"/>
              <a:t>3/25/2019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243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smtClean="0"/>
              <a:t>3/25/2019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0628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E16A73BC-5D11-4675-B334-102E1E8C9B50}" type="datetimeFigureOut">
              <a:rPr lang="en-US" smtClean="0"/>
              <a:t>3/25/2019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8323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7B8E45F-652B-4E89-8925-000B0AB8FD98}" type="datetimeFigureOut">
              <a:rPr lang="en-US" smtClean="0"/>
              <a:t>3/25/2019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16493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4A3462A-2D5B-48AF-A3D4-EF8A90A50A80}" type="datetimeFigureOut">
              <a:rPr lang="en-US" smtClean="0"/>
              <a:t>3/25/2019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9059561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iumhub.com/es/tech-blog-barcelona/metodologia-agi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600200" y="3513475"/>
            <a:ext cx="8991600" cy="1645759"/>
          </a:xfrm>
        </p:spPr>
        <p:txBody>
          <a:bodyPr>
            <a:normAutofit/>
          </a:bodyPr>
          <a:lstStyle/>
          <a:p>
            <a:r>
              <a:rPr lang="es-PE"/>
              <a:t>TÉCNICAS DE DISEÑO Y DESARROLLO</a:t>
            </a:r>
            <a:endParaRPr lang="es-PE" dirty="0"/>
          </a:p>
        </p:txBody>
      </p:sp>
      <p:sp>
        <p:nvSpPr>
          <p:cNvPr id="3" name="Subtítulo 2"/>
          <p:cNvSpPr>
            <a:spLocks noGrp="1"/>
          </p:cNvSpPr>
          <p:nvPr>
            <p:ph type="subTitle" idx="1"/>
          </p:nvPr>
        </p:nvSpPr>
        <p:spPr>
          <a:xfrm>
            <a:off x="2695194" y="5464677"/>
            <a:ext cx="6801612" cy="680951"/>
          </a:xfrm>
        </p:spPr>
        <p:txBody>
          <a:bodyPr>
            <a:normAutofit fontScale="85000" lnSpcReduction="20000"/>
          </a:bodyPr>
          <a:lstStyle/>
          <a:p>
            <a:r>
              <a:rPr lang="es-PE" dirty="0">
                <a:solidFill>
                  <a:srgbClr val="002060"/>
                </a:solidFill>
              </a:rPr>
              <a:t>CURSO: </a:t>
            </a:r>
            <a:r>
              <a:rPr lang="es-PE" dirty="0"/>
              <a:t>BASE DE DATOS II</a:t>
            </a:r>
          </a:p>
          <a:p>
            <a:r>
              <a:rPr lang="es-PE" dirty="0">
                <a:solidFill>
                  <a:srgbClr val="002060"/>
                </a:solidFill>
              </a:rPr>
              <a:t>ESTUDIANTE : </a:t>
            </a:r>
            <a:r>
              <a:rPr lang="es-PE" dirty="0"/>
              <a:t>ORESTES RAMIREZ TICONA</a:t>
            </a:r>
          </a:p>
        </p:txBody>
      </p:sp>
      <p:pic>
        <p:nvPicPr>
          <p:cNvPr id="10" name="Imagen 9">
            <a:extLst>
              <a:ext uri="{FF2B5EF4-FFF2-40B4-BE49-F238E27FC236}">
                <a16:creationId xmlns:a16="http://schemas.microsoft.com/office/drawing/2014/main" id="{7B3AA6F0-3D3E-4231-B5A2-1F4B7AEB7BA9}"/>
              </a:ext>
            </a:extLst>
          </p:cNvPr>
          <p:cNvPicPr>
            <a:picLocks noChangeAspect="1"/>
          </p:cNvPicPr>
          <p:nvPr/>
        </p:nvPicPr>
        <p:blipFill rotWithShape="1">
          <a:blip r:embed="rId2"/>
          <a:srcRect r="3" b="1203"/>
          <a:stretch/>
        </p:blipFill>
        <p:spPr>
          <a:xfrm>
            <a:off x="1259622" y="827802"/>
            <a:ext cx="2286000" cy="2258568"/>
          </a:xfrm>
          <a:prstGeom prst="rect">
            <a:avLst/>
          </a:prstGeom>
          <a:ln w="38100" cap="sq">
            <a:solidFill>
              <a:srgbClr val="FFFFFF"/>
            </a:solidFill>
            <a:miter lim="800000"/>
          </a:ln>
        </p:spPr>
      </p:pic>
      <p:pic>
        <p:nvPicPr>
          <p:cNvPr id="5" name="Picture 2" descr="Resultado de imagen para base de datos">
            <a:extLst>
              <a:ext uri="{FF2B5EF4-FFF2-40B4-BE49-F238E27FC236}">
                <a16:creationId xmlns:a16="http://schemas.microsoft.com/office/drawing/2014/main" id="{ED27702A-E55A-4FCE-92A7-2FE4D3CE3E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561" b="-5"/>
          <a:stretch/>
        </p:blipFill>
        <p:spPr bwMode="auto">
          <a:xfrm>
            <a:off x="3721874" y="826479"/>
            <a:ext cx="2286000" cy="2261215"/>
          </a:xfrm>
          <a:prstGeom prst="rect">
            <a:avLst/>
          </a:prstGeom>
          <a:noFill/>
          <a:ln w="3810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6" name="Picture 4" descr="Imagen relacionada">
            <a:extLst>
              <a:ext uri="{FF2B5EF4-FFF2-40B4-BE49-F238E27FC236}">
                <a16:creationId xmlns:a16="http://schemas.microsoft.com/office/drawing/2014/main" id="{99D8ECBD-A5FC-482F-82C4-1E37C9DAD0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84" r="3" b="3"/>
          <a:stretch/>
        </p:blipFill>
        <p:spPr bwMode="auto">
          <a:xfrm>
            <a:off x="6184126" y="826479"/>
            <a:ext cx="2286000" cy="2261215"/>
          </a:xfrm>
          <a:prstGeom prst="rect">
            <a:avLst/>
          </a:prstGeom>
          <a:noFill/>
          <a:ln w="3810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7" name="Picture 10" descr="Imagen relacionada">
            <a:extLst>
              <a:ext uri="{FF2B5EF4-FFF2-40B4-BE49-F238E27FC236}">
                <a16:creationId xmlns:a16="http://schemas.microsoft.com/office/drawing/2014/main" id="{94625485-A87C-4106-90AD-9FB7418930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63" r="19916" b="2"/>
          <a:stretch/>
        </p:blipFill>
        <p:spPr bwMode="auto">
          <a:xfrm>
            <a:off x="8646379" y="826479"/>
            <a:ext cx="2286000" cy="2261215"/>
          </a:xfrm>
          <a:prstGeom prst="rect">
            <a:avLst/>
          </a:prstGeom>
          <a:noFill/>
          <a:ln w="38100" cap="sq">
            <a:solidFill>
              <a:srgbClr val="FFFFFF"/>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19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A8C800-171E-4A1F-997B-40E9FDB9C621}"/>
              </a:ext>
            </a:extLst>
          </p:cNvPr>
          <p:cNvSpPr>
            <a:spLocks noGrp="1"/>
          </p:cNvSpPr>
          <p:nvPr>
            <p:ph idx="1"/>
          </p:nvPr>
        </p:nvSpPr>
        <p:spPr>
          <a:xfrm>
            <a:off x="702294" y="647071"/>
            <a:ext cx="3224247" cy="5354800"/>
          </a:xfrm>
        </p:spPr>
        <p:txBody>
          <a:bodyPr>
            <a:normAutofit/>
          </a:bodyPr>
          <a:lstStyle/>
          <a:p>
            <a:pPr marL="0" indent="0" algn="ctr">
              <a:lnSpc>
                <a:spcPct val="120000"/>
              </a:lnSpc>
              <a:buNone/>
            </a:pPr>
            <a:r>
              <a:rPr lang="es-PE" sz="2300" b="1" dirty="0"/>
              <a:t>¿Cómo desarrollar un proyecto con MDD?</a:t>
            </a:r>
          </a:p>
          <a:p>
            <a:pPr>
              <a:lnSpc>
                <a:spcPct val="120000"/>
              </a:lnSpc>
            </a:pPr>
            <a:r>
              <a:rPr lang="es-PE" sz="1700" dirty="0"/>
              <a:t>El diagrama mostrado en la figura siguiente muestra el flujo de tareas que se realiza en un proyecto MDD. </a:t>
            </a:r>
          </a:p>
          <a:p>
            <a:pPr>
              <a:lnSpc>
                <a:spcPct val="120000"/>
              </a:lnSpc>
            </a:pPr>
            <a:r>
              <a:rPr lang="es-PE" sz="1700" dirty="0"/>
              <a:t>Las tareas sombreadas serían realizadas en un proyecto tradicional. Las tareas en blanco son las adicionales que construyen las herramientas MDD para un proyecto específico.</a:t>
            </a:r>
            <a:endParaRPr lang="es-ES" sz="1700" dirty="0"/>
          </a:p>
        </p:txBody>
      </p:sp>
      <p:pic>
        <p:nvPicPr>
          <p:cNvPr id="1030" name="Picture 6" descr="http://www.sg.com.mx/images/stories/200702/estrategias_figura1.gif">
            <a:extLst>
              <a:ext uri="{FF2B5EF4-FFF2-40B4-BE49-F238E27FC236}">
                <a16:creationId xmlns:a16="http://schemas.microsoft.com/office/drawing/2014/main" id="{AC678AA6-F4B6-45AE-9F71-13604A4C5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2537" y="856129"/>
            <a:ext cx="6016166" cy="5145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26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3549B52B-FF85-4BAE-8369-D61CF3FAC57D}"/>
              </a:ext>
            </a:extLst>
          </p:cNvPr>
          <p:cNvSpPr txBox="1">
            <a:spLocks/>
          </p:cNvSpPr>
          <p:nvPr/>
        </p:nvSpPr>
        <p:spPr>
          <a:xfrm>
            <a:off x="7234519" y="708210"/>
            <a:ext cx="4114799" cy="5773271"/>
          </a:xfrm>
          <a:prstGeom prst="rect">
            <a:avLst/>
          </a:prstGeom>
        </p:spPr>
        <p:txBody>
          <a:bodyPr vert="horz" lIns="91440" tIns="45720" rIns="91440" bIns="45720" rtlCol="0">
            <a:normAutofit fontScale="62500" lnSpcReduction="20000"/>
          </a:bodyPr>
          <a:lst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a:lstStyle>
          <a:p>
            <a:pPr marL="0" indent="0" algn="ctr">
              <a:lnSpc>
                <a:spcPct val="140000"/>
              </a:lnSpc>
              <a:buNone/>
            </a:pPr>
            <a:r>
              <a:rPr lang="es-PE" sz="3700" b="1" dirty="0"/>
              <a:t>CADENA DE HERRAMIENTAS</a:t>
            </a:r>
          </a:p>
          <a:p>
            <a:pPr marL="0" indent="0" algn="ctr">
              <a:lnSpc>
                <a:spcPct val="140000"/>
              </a:lnSpc>
              <a:buNone/>
            </a:pPr>
            <a:endParaRPr lang="es-PE" b="1" dirty="0"/>
          </a:p>
          <a:p>
            <a:pPr algn="just">
              <a:lnSpc>
                <a:spcPct val="160000"/>
              </a:lnSpc>
            </a:pPr>
            <a:r>
              <a:rPr lang="es-PE" sz="1800" dirty="0"/>
              <a:t>En esta figura se muestra el flujo de cómo un desarrollador puede utilizar las herramientas MDD para desarrollar parte de una aplicación de negocio. </a:t>
            </a:r>
            <a:endParaRPr lang="es-ES" sz="1800" dirty="0"/>
          </a:p>
          <a:p>
            <a:pPr algn="just">
              <a:lnSpc>
                <a:spcPct val="160000"/>
              </a:lnSpc>
            </a:pPr>
            <a:r>
              <a:rPr lang="es-PE" sz="1800" dirty="0"/>
              <a:t>En este ejemplo, el desarrollador revisa el problema de negocio y selecciona un patrón de diseño. Esto aloja un modelo de diseño, y el desarrollador llena en detalle las funciones específicas del negocio que está construyendo. Posteriormente, el proceso de desarrollo es completamente automatizado. </a:t>
            </a:r>
          </a:p>
          <a:p>
            <a:pPr algn="just">
              <a:lnSpc>
                <a:spcPct val="160000"/>
              </a:lnSpc>
            </a:pPr>
            <a:r>
              <a:rPr lang="es-PE" sz="1800" dirty="0"/>
              <a:t>El desarrollador selecciona una opción para generar los artefactos, los cuales son empaquetados y colocados en el área de construcción. Entonces, el desarrollador puede seleccionar opciones, posteriormente para generar los artefactos adicionales para una plataforma de ejecución particular.</a:t>
            </a:r>
            <a:endParaRPr lang="es-ES" sz="1800" dirty="0"/>
          </a:p>
        </p:txBody>
      </p:sp>
      <p:pic>
        <p:nvPicPr>
          <p:cNvPr id="2050" name="Picture 2" descr="http://www.sg.com.mx/images/stories/200702/estrategias_figura2.gif">
            <a:extLst>
              <a:ext uri="{FF2B5EF4-FFF2-40B4-BE49-F238E27FC236}">
                <a16:creationId xmlns:a16="http://schemas.microsoft.com/office/drawing/2014/main" id="{752BEE68-6B0E-45CD-A225-67292D09E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757" y="623988"/>
            <a:ext cx="4886325" cy="559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68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72880" y="2089339"/>
            <a:ext cx="1325622" cy="970681"/>
          </a:xfrm>
        </p:spPr>
        <p:txBody>
          <a:bodyPr/>
          <a:lstStyle/>
          <a:p>
            <a:r>
              <a:rPr lang="es-PE" dirty="0"/>
              <a:t>TDD</a:t>
            </a:r>
          </a:p>
        </p:txBody>
      </p:sp>
      <p:sp>
        <p:nvSpPr>
          <p:cNvPr id="4" name="Título 1"/>
          <p:cNvSpPr txBox="1">
            <a:spLocks/>
          </p:cNvSpPr>
          <p:nvPr/>
        </p:nvSpPr>
        <p:spPr>
          <a:xfrm>
            <a:off x="1172880" y="3429000"/>
            <a:ext cx="3864906" cy="2170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PE" sz="4400" dirty="0"/>
              <a:t>Test </a:t>
            </a:r>
          </a:p>
          <a:p>
            <a:r>
              <a:rPr lang="es-PE" sz="4400" dirty="0" err="1"/>
              <a:t>Driven</a:t>
            </a:r>
            <a:r>
              <a:rPr lang="es-PE" sz="4400" dirty="0"/>
              <a:t> </a:t>
            </a:r>
            <a:r>
              <a:rPr lang="es-PE" sz="4400" dirty="0" err="1"/>
              <a:t>Development</a:t>
            </a:r>
            <a:endParaRPr lang="es-PE" sz="4400" dirty="0"/>
          </a:p>
        </p:txBody>
      </p:sp>
      <p:sp>
        <p:nvSpPr>
          <p:cNvPr id="3" name="CuadroTexto 2">
            <a:extLst>
              <a:ext uri="{FF2B5EF4-FFF2-40B4-BE49-F238E27FC236}">
                <a16:creationId xmlns:a16="http://schemas.microsoft.com/office/drawing/2014/main" id="{11B877B8-0236-41B6-B127-4E56060BFAE7}"/>
              </a:ext>
            </a:extLst>
          </p:cNvPr>
          <p:cNvSpPr txBox="1"/>
          <p:nvPr/>
        </p:nvSpPr>
        <p:spPr>
          <a:xfrm>
            <a:off x="5486400" y="2089339"/>
            <a:ext cx="6035040" cy="3369256"/>
          </a:xfrm>
          <a:prstGeom prst="rect">
            <a:avLst/>
          </a:prstGeom>
          <a:noFill/>
        </p:spPr>
        <p:txBody>
          <a:bodyPr wrap="square" rtlCol="0">
            <a:spAutoFit/>
          </a:bodyPr>
          <a:lstStyle/>
          <a:p>
            <a:pPr algn="just">
              <a:lnSpc>
                <a:spcPct val="150000"/>
              </a:lnSpc>
            </a:pPr>
            <a:r>
              <a:rPr lang="es-PE" dirty="0"/>
              <a:t>Es un procedimiento muy habitual entre los seguidores de </a:t>
            </a:r>
            <a:r>
              <a:rPr lang="es-PE" dirty="0">
                <a:hlinkClick r:id="rId3">
                  <a:extLst>
                    <a:ext uri="{A12FA001-AC4F-418D-AE19-62706E023703}">
                      <ahyp:hlinkClr xmlns:ahyp="http://schemas.microsoft.com/office/drawing/2018/hyperlinkcolor" val="tx"/>
                    </a:ext>
                  </a:extLst>
                </a:hlinkClick>
              </a:rPr>
              <a:t>metodologías ágiles</a:t>
            </a:r>
            <a:r>
              <a:rPr lang="es-PE" dirty="0"/>
              <a:t>. </a:t>
            </a:r>
          </a:p>
          <a:p>
            <a:pPr algn="just">
              <a:lnSpc>
                <a:spcPct val="150000"/>
              </a:lnSpc>
            </a:pPr>
            <a:r>
              <a:rPr lang="es-PE" dirty="0"/>
              <a:t>Se basa en un desarrollo de pruebas a través de las cuales debe pasar el código, si está bien implementado, se continúa creando código enfocado hacia la siguiente prueba, sino, se configura hasta que pase la prueba y podamos ir a la siguiente fase. </a:t>
            </a:r>
          </a:p>
        </p:txBody>
      </p:sp>
      <p:pic>
        <p:nvPicPr>
          <p:cNvPr id="5" name="Imagen 4">
            <a:extLst>
              <a:ext uri="{FF2B5EF4-FFF2-40B4-BE49-F238E27FC236}">
                <a16:creationId xmlns:a16="http://schemas.microsoft.com/office/drawing/2014/main" id="{ADF3122E-FF56-44F8-AB7D-AA61C7C6CED5}"/>
              </a:ext>
            </a:extLst>
          </p:cNvPr>
          <p:cNvPicPr>
            <a:picLocks noChangeAspect="1"/>
          </p:cNvPicPr>
          <p:nvPr/>
        </p:nvPicPr>
        <p:blipFill>
          <a:blip r:embed="rId4"/>
          <a:stretch>
            <a:fillRect/>
          </a:stretch>
        </p:blipFill>
        <p:spPr>
          <a:xfrm>
            <a:off x="9610061" y="5380074"/>
            <a:ext cx="1031358" cy="1031358"/>
          </a:xfrm>
          <a:prstGeom prst="rect">
            <a:avLst/>
          </a:prstGeom>
        </p:spPr>
      </p:pic>
    </p:spTree>
    <p:extLst>
      <p:ext uri="{BB962C8B-B14F-4D97-AF65-F5344CB8AC3E}">
        <p14:creationId xmlns:p14="http://schemas.microsoft.com/office/powerpoint/2010/main" val="146017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55FDB-F4FF-4833-9D5D-B1959164B94D}"/>
              </a:ext>
            </a:extLst>
          </p:cNvPr>
          <p:cNvSpPr>
            <a:spLocks noGrp="1"/>
          </p:cNvSpPr>
          <p:nvPr>
            <p:ph type="title"/>
          </p:nvPr>
        </p:nvSpPr>
        <p:spPr/>
        <p:txBody>
          <a:bodyPr/>
          <a:lstStyle/>
          <a:p>
            <a:r>
              <a:rPr lang="es-PE" dirty="0"/>
              <a:t>Procesos…</a:t>
            </a:r>
            <a:endParaRPr lang="es-ES" dirty="0"/>
          </a:p>
        </p:txBody>
      </p:sp>
      <p:sp>
        <p:nvSpPr>
          <p:cNvPr id="3" name="Marcador de contenido 2">
            <a:extLst>
              <a:ext uri="{FF2B5EF4-FFF2-40B4-BE49-F238E27FC236}">
                <a16:creationId xmlns:a16="http://schemas.microsoft.com/office/drawing/2014/main" id="{91E79A0F-699E-4CD6-B467-805FAB7B0A08}"/>
              </a:ext>
            </a:extLst>
          </p:cNvPr>
          <p:cNvSpPr>
            <a:spLocks noGrp="1"/>
          </p:cNvSpPr>
          <p:nvPr>
            <p:ph idx="1"/>
          </p:nvPr>
        </p:nvSpPr>
        <p:spPr>
          <a:xfrm>
            <a:off x="1066800" y="2175196"/>
            <a:ext cx="10058400" cy="4050792"/>
          </a:xfrm>
        </p:spPr>
        <p:txBody>
          <a:bodyPr/>
          <a:lstStyle/>
          <a:p>
            <a:r>
              <a:rPr lang="es-PE" dirty="0"/>
              <a:t>El TDD esta formada por dos procesos principales :</a:t>
            </a:r>
          </a:p>
        </p:txBody>
      </p:sp>
      <p:sp>
        <p:nvSpPr>
          <p:cNvPr id="4" name="Flecha: pentágono 3">
            <a:extLst>
              <a:ext uri="{FF2B5EF4-FFF2-40B4-BE49-F238E27FC236}">
                <a16:creationId xmlns:a16="http://schemas.microsoft.com/office/drawing/2014/main" id="{B14C6F51-F514-4499-A477-86EE957F36A2}"/>
              </a:ext>
            </a:extLst>
          </p:cNvPr>
          <p:cNvSpPr/>
          <p:nvPr/>
        </p:nvSpPr>
        <p:spPr>
          <a:xfrm>
            <a:off x="1398494" y="3173505"/>
            <a:ext cx="5898777" cy="806824"/>
          </a:xfrm>
          <a:prstGeom prst="homePlate">
            <a:avLst>
              <a:gd name="adj" fmla="val 3659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Escribir primero las pruebas   </a:t>
            </a:r>
          </a:p>
          <a:p>
            <a:pPr algn="ctr"/>
            <a:r>
              <a:rPr lang="es-PE" dirty="0"/>
              <a:t>(</a:t>
            </a:r>
            <a:r>
              <a:rPr lang="es-PE" sz="1600" i="1" dirty="0"/>
              <a:t>Test </a:t>
            </a:r>
            <a:r>
              <a:rPr lang="es-PE" sz="1600" i="1" dirty="0" err="1"/>
              <a:t>First</a:t>
            </a:r>
            <a:r>
              <a:rPr lang="es-PE" sz="1600" i="1" dirty="0"/>
              <a:t> </a:t>
            </a:r>
            <a:r>
              <a:rPr lang="es-PE" sz="1600" i="1" dirty="0" err="1"/>
              <a:t>Development</a:t>
            </a:r>
            <a:r>
              <a:rPr lang="es-PE" dirty="0"/>
              <a:t>)</a:t>
            </a:r>
          </a:p>
          <a:p>
            <a:pPr algn="ctr"/>
            <a:endParaRPr lang="es-ES" dirty="0"/>
          </a:p>
        </p:txBody>
      </p:sp>
      <p:sp>
        <p:nvSpPr>
          <p:cNvPr id="5" name="Flecha: pentágono 4">
            <a:extLst>
              <a:ext uri="{FF2B5EF4-FFF2-40B4-BE49-F238E27FC236}">
                <a16:creationId xmlns:a16="http://schemas.microsoft.com/office/drawing/2014/main" id="{1AA564B6-4A35-4C07-B611-6F007B068F5D}"/>
              </a:ext>
            </a:extLst>
          </p:cNvPr>
          <p:cNvSpPr/>
          <p:nvPr/>
        </p:nvSpPr>
        <p:spPr>
          <a:xfrm>
            <a:off x="4966448" y="4659405"/>
            <a:ext cx="6051176" cy="806824"/>
          </a:xfrm>
          <a:prstGeom prst="homePlat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Refactorización de código (</a:t>
            </a:r>
            <a:r>
              <a:rPr lang="es-ES" sz="1600" i="1" dirty="0" err="1"/>
              <a:t>Refactoring</a:t>
            </a:r>
            <a:r>
              <a:rPr lang="es-ES" dirty="0"/>
              <a:t>)</a:t>
            </a:r>
          </a:p>
          <a:p>
            <a:pPr algn="ctr"/>
            <a:endParaRPr lang="es-ES" dirty="0"/>
          </a:p>
        </p:txBody>
      </p:sp>
    </p:spTree>
    <p:extLst>
      <p:ext uri="{BB962C8B-B14F-4D97-AF65-F5344CB8AC3E}">
        <p14:creationId xmlns:p14="http://schemas.microsoft.com/office/powerpoint/2010/main" val="329735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05B2C-5645-4A1D-83AD-FD569702AA05}"/>
              </a:ext>
            </a:extLst>
          </p:cNvPr>
          <p:cNvSpPr>
            <a:spLocks noGrp="1"/>
          </p:cNvSpPr>
          <p:nvPr>
            <p:ph type="title"/>
          </p:nvPr>
        </p:nvSpPr>
        <p:spPr>
          <a:xfrm>
            <a:off x="3289011" y="171832"/>
            <a:ext cx="5363546" cy="828866"/>
          </a:xfrm>
        </p:spPr>
        <p:txBody>
          <a:bodyPr/>
          <a:lstStyle/>
          <a:p>
            <a:r>
              <a:rPr lang="es-ES" b="1" dirty="0">
                <a:ln w="28575">
                  <a:solidFill>
                    <a:schemeClr val="tx1"/>
                  </a:solidFill>
                  <a:prstDash val="solid"/>
                </a:ln>
                <a:solidFill>
                  <a:schemeClr val="accent2">
                    <a:lumMod val="40000"/>
                    <a:lumOff val="60000"/>
                  </a:schemeClr>
                </a:solidFill>
                <a:latin typeface="Arial Rounded MT Bold" panose="020F0704030504030204" pitchFamily="34" charset="0"/>
              </a:rPr>
              <a:t>TDD EJEMPLO</a:t>
            </a:r>
            <a:endParaRPr lang="es-ES" dirty="0"/>
          </a:p>
        </p:txBody>
      </p:sp>
      <p:sp>
        <p:nvSpPr>
          <p:cNvPr id="3" name="Marcador de contenido 2">
            <a:extLst>
              <a:ext uri="{FF2B5EF4-FFF2-40B4-BE49-F238E27FC236}">
                <a16:creationId xmlns:a16="http://schemas.microsoft.com/office/drawing/2014/main" id="{3BF47273-2E0A-47F4-B874-6C00D306C725}"/>
              </a:ext>
            </a:extLst>
          </p:cNvPr>
          <p:cNvSpPr>
            <a:spLocks noGrp="1"/>
          </p:cNvSpPr>
          <p:nvPr>
            <p:ph idx="1"/>
          </p:nvPr>
        </p:nvSpPr>
        <p:spPr/>
        <p:txBody>
          <a:bodyPr/>
          <a:lstStyle/>
          <a:p>
            <a:endParaRPr lang="es-ES" dirty="0"/>
          </a:p>
        </p:txBody>
      </p:sp>
      <p:sp>
        <p:nvSpPr>
          <p:cNvPr id="5" name="Rectángulo 4">
            <a:extLst>
              <a:ext uri="{FF2B5EF4-FFF2-40B4-BE49-F238E27FC236}">
                <a16:creationId xmlns:a16="http://schemas.microsoft.com/office/drawing/2014/main" id="{5953FBA8-1757-4FB1-BD6A-ED2C3FB1B1FE}"/>
              </a:ext>
            </a:extLst>
          </p:cNvPr>
          <p:cNvSpPr/>
          <p:nvPr/>
        </p:nvSpPr>
        <p:spPr>
          <a:xfrm>
            <a:off x="1018593" y="1036786"/>
            <a:ext cx="5363546" cy="1815882"/>
          </a:xfrm>
          <a:prstGeom prst="rect">
            <a:avLst/>
          </a:prstGeom>
        </p:spPr>
        <p:txBody>
          <a:bodyPr wrap="square">
            <a:spAutoFit/>
          </a:bodyPr>
          <a:lstStyle/>
          <a:p>
            <a:r>
              <a:rPr lang="es-ES" sz="1600" dirty="0">
                <a:latin typeface="Arial" panose="020B0604020202020204" pitchFamily="34" charset="0"/>
                <a:cs typeface="Arial" panose="020B0604020202020204" pitchFamily="34" charset="0"/>
              </a:rPr>
              <a:t>Aquí en este ejemplo, definiremos una contraseña de clase. Para esta clase, intentaremos satisfacer las siguientes condiciones.</a:t>
            </a:r>
          </a:p>
          <a:p>
            <a:pPr marL="285750" indent="-285750">
              <a:buFont typeface="Wingdings" panose="05000000000000000000" pitchFamily="2" charset="2"/>
              <a:buChar char="ü"/>
            </a:pPr>
            <a:r>
              <a:rPr lang="es-ES" sz="1600" dirty="0">
                <a:latin typeface="Arial" panose="020B0604020202020204" pitchFamily="34" charset="0"/>
                <a:cs typeface="Arial" panose="020B0604020202020204" pitchFamily="34" charset="0"/>
              </a:rPr>
              <a:t>Una condición para la aceptación de la contraseña:</a:t>
            </a:r>
          </a:p>
          <a:p>
            <a:pPr marL="285750" indent="-285750">
              <a:buFont typeface="Wingdings" panose="05000000000000000000" pitchFamily="2" charset="2"/>
              <a:buChar char="ü"/>
            </a:pPr>
            <a:r>
              <a:rPr lang="es-ES" sz="1600" dirty="0">
                <a:latin typeface="Arial" panose="020B0604020202020204" pitchFamily="34" charset="0"/>
                <a:cs typeface="Arial" panose="020B0604020202020204" pitchFamily="34" charset="0"/>
              </a:rPr>
              <a:t>La contraseña debe tener entre 5 y 10 caracteres.</a:t>
            </a:r>
          </a:p>
          <a:p>
            <a:r>
              <a:rPr lang="es-ES" sz="1600" dirty="0">
                <a:latin typeface="Arial" panose="020B0604020202020204" pitchFamily="34" charset="0"/>
                <a:cs typeface="Arial" panose="020B0604020202020204" pitchFamily="34" charset="0"/>
              </a:rPr>
              <a:t>Primero, escribimos el código que cumple con todos los requisitos anteriores.</a:t>
            </a:r>
            <a:endParaRPr lang="es-PE" sz="1600" dirty="0">
              <a:latin typeface="Arial" panose="020B0604020202020204" pitchFamily="34" charset="0"/>
              <a:cs typeface="Arial" panose="020B0604020202020204" pitchFamily="34" charset="0"/>
            </a:endParaRPr>
          </a:p>
        </p:txBody>
      </p:sp>
      <p:pic>
        <p:nvPicPr>
          <p:cNvPr id="6" name="Picture 2" descr="Desarrollo controlado por prueba (TDD): aprenda con el ejemplo">
            <a:extLst>
              <a:ext uri="{FF2B5EF4-FFF2-40B4-BE49-F238E27FC236}">
                <a16:creationId xmlns:a16="http://schemas.microsoft.com/office/drawing/2014/main" id="{B8CB7F30-8BC0-4CDB-97CC-CE0D22F4C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062" y="2967672"/>
            <a:ext cx="5274078" cy="3601079"/>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86980210-A3F2-424F-B713-89ADBC6DC2D6}"/>
              </a:ext>
            </a:extLst>
          </p:cNvPr>
          <p:cNvSpPr/>
          <p:nvPr/>
        </p:nvSpPr>
        <p:spPr>
          <a:xfrm>
            <a:off x="6382139" y="975230"/>
            <a:ext cx="5363546" cy="584775"/>
          </a:xfrm>
          <a:prstGeom prst="rect">
            <a:avLst/>
          </a:prstGeom>
        </p:spPr>
        <p:txBody>
          <a:bodyPr wrap="square">
            <a:spAutoFit/>
          </a:bodyPr>
          <a:lstStyle/>
          <a:p>
            <a:r>
              <a:rPr lang="es-ES" sz="1600" b="1" dirty="0">
                <a:solidFill>
                  <a:srgbClr val="343434"/>
                </a:solidFill>
                <a:latin typeface="Arial" panose="020B0604020202020204" pitchFamily="34" charset="0"/>
              </a:rPr>
              <a:t>Escenario 1</a:t>
            </a:r>
            <a:r>
              <a:rPr lang="es-ES" sz="1600" dirty="0">
                <a:solidFill>
                  <a:srgbClr val="343434"/>
                </a:solidFill>
                <a:latin typeface="Arial" panose="020B0604020202020204" pitchFamily="34" charset="0"/>
              </a:rPr>
              <a:t> : Para ejecutar la prueba, creamos la clase </a:t>
            </a:r>
            <a:r>
              <a:rPr lang="es-ES" sz="1600" dirty="0" err="1">
                <a:solidFill>
                  <a:srgbClr val="343434"/>
                </a:solidFill>
                <a:latin typeface="Arial" panose="020B0604020202020204" pitchFamily="34" charset="0"/>
              </a:rPr>
              <a:t>PasswordValidator</a:t>
            </a:r>
            <a:r>
              <a:rPr lang="es-ES" sz="1600" dirty="0">
                <a:solidFill>
                  <a:srgbClr val="343434"/>
                </a:solidFill>
                <a:latin typeface="Arial" panose="020B0604020202020204" pitchFamily="34" charset="0"/>
              </a:rPr>
              <a:t> ();</a:t>
            </a:r>
          </a:p>
        </p:txBody>
      </p:sp>
      <p:pic>
        <p:nvPicPr>
          <p:cNvPr id="8" name="Picture 4" descr="Desarrollo controlado por prueba (TDD): aprenda con el ejemplo">
            <a:extLst>
              <a:ext uri="{FF2B5EF4-FFF2-40B4-BE49-F238E27FC236}">
                <a16:creationId xmlns:a16="http://schemas.microsoft.com/office/drawing/2014/main" id="{4B759D7E-E928-4BEC-808B-3189C5CA7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587" y="1613453"/>
            <a:ext cx="5256098" cy="2485992"/>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E223089F-6708-4D24-AED8-1EDB374AB104}"/>
              </a:ext>
            </a:extLst>
          </p:cNvPr>
          <p:cNvSpPr/>
          <p:nvPr/>
        </p:nvSpPr>
        <p:spPr>
          <a:xfrm>
            <a:off x="6382139" y="4111258"/>
            <a:ext cx="5486400" cy="584775"/>
          </a:xfrm>
          <a:prstGeom prst="rect">
            <a:avLst/>
          </a:prstGeom>
        </p:spPr>
        <p:txBody>
          <a:bodyPr wrap="square">
            <a:spAutoFit/>
          </a:bodyPr>
          <a:lstStyle/>
          <a:p>
            <a:r>
              <a:rPr lang="es-ES" sz="1600" dirty="0">
                <a:solidFill>
                  <a:srgbClr val="343434"/>
                </a:solidFill>
                <a:latin typeface="Arial" panose="020B0604020202020204" pitchFamily="34" charset="0"/>
              </a:rPr>
              <a:t>Correremos sobre la clase </a:t>
            </a:r>
            <a:r>
              <a:rPr lang="es-ES" sz="1600" dirty="0" err="1">
                <a:solidFill>
                  <a:srgbClr val="343434"/>
                </a:solidFill>
                <a:latin typeface="Arial" panose="020B0604020202020204" pitchFamily="34" charset="0"/>
              </a:rPr>
              <a:t>TestPassword</a:t>
            </a:r>
            <a:r>
              <a:rPr lang="es-ES" sz="1600" dirty="0">
                <a:solidFill>
                  <a:srgbClr val="343434"/>
                </a:solidFill>
                <a:latin typeface="Arial" panose="020B0604020202020204" pitchFamily="34" charset="0"/>
              </a:rPr>
              <a:t> ();</a:t>
            </a:r>
          </a:p>
          <a:p>
            <a:r>
              <a:rPr lang="es-ES" sz="1600" dirty="0">
                <a:solidFill>
                  <a:srgbClr val="343434"/>
                </a:solidFill>
                <a:latin typeface="Arial" panose="020B0604020202020204" pitchFamily="34" charset="0"/>
              </a:rPr>
              <a:t>La salida se PASA como se muestra a continuación;</a:t>
            </a:r>
            <a:endParaRPr lang="es-ES" sz="1600" b="0" i="0" dirty="0">
              <a:solidFill>
                <a:srgbClr val="343434"/>
              </a:solidFill>
              <a:effectLst/>
              <a:latin typeface="Arial" panose="020B0604020202020204" pitchFamily="34" charset="0"/>
            </a:endParaRPr>
          </a:p>
        </p:txBody>
      </p:sp>
      <p:pic>
        <p:nvPicPr>
          <p:cNvPr id="10" name="Picture 6" descr="Desarrollo controlado por prueba (TDD): aprenda con el ejemplo">
            <a:extLst>
              <a:ext uri="{FF2B5EF4-FFF2-40B4-BE49-F238E27FC236}">
                <a16:creationId xmlns:a16="http://schemas.microsoft.com/office/drawing/2014/main" id="{CE59CE45-F8B1-4465-A1B3-42ECE0F64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0048" y="4670566"/>
            <a:ext cx="4253203" cy="209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82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1609" y="1283745"/>
            <a:ext cx="1467289" cy="738861"/>
          </a:xfrm>
        </p:spPr>
        <p:txBody>
          <a:bodyPr>
            <a:normAutofit fontScale="90000"/>
          </a:bodyPr>
          <a:lstStyle/>
          <a:p>
            <a:r>
              <a:rPr lang="es-PE" dirty="0"/>
              <a:t>DDD</a:t>
            </a:r>
          </a:p>
        </p:txBody>
      </p:sp>
      <p:sp>
        <p:nvSpPr>
          <p:cNvPr id="6" name="Título 1"/>
          <p:cNvSpPr txBox="1">
            <a:spLocks/>
          </p:cNvSpPr>
          <p:nvPr/>
        </p:nvSpPr>
        <p:spPr>
          <a:xfrm>
            <a:off x="609971" y="2322719"/>
            <a:ext cx="2350563" cy="17644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PE" sz="4400" dirty="0" err="1"/>
              <a:t>Domain</a:t>
            </a:r>
            <a:br>
              <a:rPr lang="es-PE" sz="4400" dirty="0"/>
            </a:br>
            <a:r>
              <a:rPr lang="es-PE" sz="4400" dirty="0"/>
              <a:t> </a:t>
            </a:r>
            <a:r>
              <a:rPr lang="es-PE" sz="4400" dirty="0" err="1"/>
              <a:t>Driven</a:t>
            </a:r>
            <a:br>
              <a:rPr lang="es-PE" sz="4400" dirty="0"/>
            </a:br>
            <a:r>
              <a:rPr lang="es-PE" sz="4400" dirty="0"/>
              <a:t> </a:t>
            </a:r>
            <a:r>
              <a:rPr lang="es-PE" sz="4400" dirty="0" err="1"/>
              <a:t>Design</a:t>
            </a:r>
            <a:endParaRPr lang="es-PE" sz="4400" dirty="0"/>
          </a:p>
        </p:txBody>
      </p:sp>
      <p:sp>
        <p:nvSpPr>
          <p:cNvPr id="5" name="CuadroTexto 4">
            <a:extLst>
              <a:ext uri="{FF2B5EF4-FFF2-40B4-BE49-F238E27FC236}">
                <a16:creationId xmlns:a16="http://schemas.microsoft.com/office/drawing/2014/main" id="{E03F73D0-FEC8-4B8C-ADFC-2CFB93993043}"/>
              </a:ext>
            </a:extLst>
          </p:cNvPr>
          <p:cNvSpPr txBox="1"/>
          <p:nvPr/>
        </p:nvSpPr>
        <p:spPr>
          <a:xfrm>
            <a:off x="3479567" y="1066405"/>
            <a:ext cx="7531331" cy="3784754"/>
          </a:xfrm>
          <a:prstGeom prst="rect">
            <a:avLst/>
          </a:prstGeom>
          <a:noFill/>
        </p:spPr>
        <p:txBody>
          <a:bodyPr wrap="square" rtlCol="0">
            <a:spAutoFit/>
          </a:bodyPr>
          <a:lstStyle/>
          <a:p>
            <a:pPr algn="just">
              <a:lnSpc>
                <a:spcPct val="150000"/>
              </a:lnSpc>
            </a:pPr>
            <a:r>
              <a:rPr lang="es-PE" dirty="0"/>
              <a:t>DDD es una metodología y una receta de proceso para el desarrollo de sistemas complejos cuyo enfoque es mapear actividades, tareas, eventos y datos dentro de un dominio de problemas en los artefactos de tecnología de un dominio de solución.</a:t>
            </a:r>
          </a:p>
          <a:p>
            <a:pPr algn="just">
              <a:lnSpc>
                <a:spcPct val="150000"/>
              </a:lnSpc>
            </a:pPr>
            <a:r>
              <a:rPr lang="es-PE" dirty="0"/>
              <a:t>El énfasis del Diseño Dirigido por Dominio es comprender el dominio del problema para crear un modelo abstracto del dominio del problema que luego se puede implementar en un conjunto particular de tecnologías. </a:t>
            </a:r>
          </a:p>
        </p:txBody>
      </p:sp>
      <p:pic>
        <p:nvPicPr>
          <p:cNvPr id="7" name="Imagen 6">
            <a:extLst>
              <a:ext uri="{FF2B5EF4-FFF2-40B4-BE49-F238E27FC236}">
                <a16:creationId xmlns:a16="http://schemas.microsoft.com/office/drawing/2014/main" id="{FFF03507-00A7-4869-919C-15FEA342D34A}"/>
              </a:ext>
            </a:extLst>
          </p:cNvPr>
          <p:cNvPicPr>
            <a:picLocks noChangeAspect="1"/>
          </p:cNvPicPr>
          <p:nvPr/>
        </p:nvPicPr>
        <p:blipFill>
          <a:blip r:embed="rId3"/>
          <a:stretch>
            <a:fillRect/>
          </a:stretch>
        </p:blipFill>
        <p:spPr>
          <a:xfrm>
            <a:off x="10741703" y="3584516"/>
            <a:ext cx="1031358" cy="1031358"/>
          </a:xfrm>
          <a:prstGeom prst="rect">
            <a:avLst/>
          </a:prstGeom>
        </p:spPr>
      </p:pic>
      <p:sp>
        <p:nvSpPr>
          <p:cNvPr id="8" name="Rectángulo 7">
            <a:extLst>
              <a:ext uri="{FF2B5EF4-FFF2-40B4-BE49-F238E27FC236}">
                <a16:creationId xmlns:a16="http://schemas.microsoft.com/office/drawing/2014/main" id="{807BDA96-41CA-4E55-9DF3-FD4F2FD9C39D}"/>
              </a:ext>
            </a:extLst>
          </p:cNvPr>
          <p:cNvSpPr/>
          <p:nvPr/>
        </p:nvSpPr>
        <p:spPr>
          <a:xfrm>
            <a:off x="3479567" y="4242650"/>
            <a:ext cx="3816220" cy="373224"/>
          </a:xfrm>
          <a:prstGeom prst="rect">
            <a:avLst/>
          </a:prstGeom>
          <a:solidFill>
            <a:schemeClr val="tx2">
              <a:lumMod val="10000"/>
              <a:lumOff val="9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tx1"/>
                </a:solidFill>
                <a:latin typeface="Arial Rounded MT Bold" panose="020F0704030504030204" pitchFamily="34" charset="0"/>
                <a:cs typeface="Arial" panose="020B0604020202020204" pitchFamily="34" charset="0"/>
              </a:rPr>
              <a:t>¿QUÉ PROBLEMA RESUELVE?</a:t>
            </a:r>
          </a:p>
        </p:txBody>
      </p:sp>
      <p:sp>
        <p:nvSpPr>
          <p:cNvPr id="9" name="Rectángulo 8">
            <a:extLst>
              <a:ext uri="{FF2B5EF4-FFF2-40B4-BE49-F238E27FC236}">
                <a16:creationId xmlns:a16="http://schemas.microsoft.com/office/drawing/2014/main" id="{39E8A10C-A532-4A78-AD2B-01438A1F0342}"/>
              </a:ext>
            </a:extLst>
          </p:cNvPr>
          <p:cNvSpPr/>
          <p:nvPr/>
        </p:nvSpPr>
        <p:spPr>
          <a:xfrm>
            <a:off x="3479567" y="4803084"/>
            <a:ext cx="8030898" cy="646331"/>
          </a:xfrm>
          <a:prstGeom prst="rect">
            <a:avLst/>
          </a:prstGeom>
          <a:solidFill>
            <a:schemeClr val="accent5">
              <a:lumMod val="20000"/>
              <a:lumOff val="80000"/>
            </a:schemeClr>
          </a:solidFill>
          <a:ln>
            <a:solidFill>
              <a:schemeClr val="tx1"/>
            </a:solidFill>
          </a:ln>
        </p:spPr>
        <p:txBody>
          <a:bodyPr wrap="square">
            <a:spAutoFit/>
          </a:bodyPr>
          <a:lstStyle/>
          <a:p>
            <a:r>
              <a:rPr lang="es-ES" dirty="0"/>
              <a:t>Al hacer DDD evitamos esta y otras malas prácticas, previniendo así que acabemos con una aplicación complicada al momento de mantenerla.</a:t>
            </a:r>
          </a:p>
        </p:txBody>
      </p:sp>
      <p:sp>
        <p:nvSpPr>
          <p:cNvPr id="10" name="Rectángulo 9">
            <a:extLst>
              <a:ext uri="{FF2B5EF4-FFF2-40B4-BE49-F238E27FC236}">
                <a16:creationId xmlns:a16="http://schemas.microsoft.com/office/drawing/2014/main" id="{1B7ADFF8-1D6D-46ED-AE07-37574BA867FF}"/>
              </a:ext>
            </a:extLst>
          </p:cNvPr>
          <p:cNvSpPr/>
          <p:nvPr/>
        </p:nvSpPr>
        <p:spPr>
          <a:xfrm>
            <a:off x="1129004" y="5636625"/>
            <a:ext cx="10128378" cy="646331"/>
          </a:xfrm>
          <a:prstGeom prst="rect">
            <a:avLst/>
          </a:prstGeom>
          <a:solidFill>
            <a:schemeClr val="accent3">
              <a:lumMod val="20000"/>
              <a:lumOff val="80000"/>
            </a:schemeClr>
          </a:solidFill>
        </p:spPr>
        <p:txBody>
          <a:bodyPr wrap="square">
            <a:spAutoFit/>
          </a:bodyPr>
          <a:lstStyle/>
          <a:p>
            <a:r>
              <a:rPr lang="es-ES" dirty="0"/>
              <a:t>Esta técnica fue ideada para el desarrollo de aplicaciones complejas y está orientada a proyectos que usen metodologías ágiles.</a:t>
            </a:r>
            <a:endParaRPr lang="es-PE" dirty="0"/>
          </a:p>
        </p:txBody>
      </p:sp>
    </p:spTree>
    <p:extLst>
      <p:ext uri="{BB962C8B-B14F-4D97-AF65-F5344CB8AC3E}">
        <p14:creationId xmlns:p14="http://schemas.microsoft.com/office/powerpoint/2010/main" val="366053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41DEF-ABAD-4AF8-A424-554C611C1E48}"/>
              </a:ext>
            </a:extLst>
          </p:cNvPr>
          <p:cNvSpPr>
            <a:spLocks noGrp="1"/>
          </p:cNvSpPr>
          <p:nvPr>
            <p:ph type="title"/>
          </p:nvPr>
        </p:nvSpPr>
        <p:spPr/>
        <p:txBody>
          <a:bodyPr/>
          <a:lstStyle/>
          <a:p>
            <a:r>
              <a:rPr lang="es-PE" dirty="0"/>
              <a:t>Este se centras en:</a:t>
            </a:r>
            <a:endParaRPr lang="es-ES" dirty="0"/>
          </a:p>
        </p:txBody>
      </p:sp>
      <p:sp>
        <p:nvSpPr>
          <p:cNvPr id="3" name="Marcador de contenido 2">
            <a:extLst>
              <a:ext uri="{FF2B5EF4-FFF2-40B4-BE49-F238E27FC236}">
                <a16:creationId xmlns:a16="http://schemas.microsoft.com/office/drawing/2014/main" id="{81D8F2C2-B764-468A-9317-523A2A97424A}"/>
              </a:ext>
            </a:extLst>
          </p:cNvPr>
          <p:cNvSpPr>
            <a:spLocks noGrp="1"/>
          </p:cNvSpPr>
          <p:nvPr>
            <p:ph idx="1"/>
          </p:nvPr>
        </p:nvSpPr>
        <p:spPr/>
        <p:txBody>
          <a:bodyPr/>
          <a:lstStyle/>
          <a:p>
            <a:r>
              <a:rPr lang="es-PE" dirty="0"/>
              <a:t>El </a:t>
            </a:r>
            <a:r>
              <a:rPr lang="es-PE" dirty="0" err="1"/>
              <a:t>domain</a:t>
            </a:r>
            <a:r>
              <a:rPr lang="es-PE" dirty="0"/>
              <a:t> central y su </a:t>
            </a:r>
            <a:r>
              <a:rPr lang="es-PE" dirty="0" err="1"/>
              <a:t>logica</a:t>
            </a:r>
            <a:endParaRPr lang="es-PE" dirty="0"/>
          </a:p>
          <a:p>
            <a:r>
              <a:rPr lang="es-PE" dirty="0"/>
              <a:t>Diseños complejos en modelos </a:t>
            </a:r>
            <a:r>
              <a:rPr lang="es-PE" dirty="0" err="1"/>
              <a:t>domain</a:t>
            </a:r>
            <a:endParaRPr lang="es-PE" dirty="0"/>
          </a:p>
          <a:p>
            <a:r>
              <a:rPr lang="es-PE" dirty="0"/>
              <a:t>Mejorando el modelo de la aplicación y resolviendo problemas emergentes relacionados con el </a:t>
            </a:r>
            <a:r>
              <a:rPr lang="es-PE" dirty="0" err="1"/>
              <a:t>domain</a:t>
            </a:r>
            <a:r>
              <a:rPr lang="es-PE" dirty="0"/>
              <a:t> colaborando con expertos.</a:t>
            </a:r>
            <a:endParaRPr lang="es-ES" dirty="0"/>
          </a:p>
        </p:txBody>
      </p:sp>
      <p:pic>
        <p:nvPicPr>
          <p:cNvPr id="4" name="Imagen 3">
            <a:extLst>
              <a:ext uri="{FF2B5EF4-FFF2-40B4-BE49-F238E27FC236}">
                <a16:creationId xmlns:a16="http://schemas.microsoft.com/office/drawing/2014/main" id="{2590365A-CE53-4072-8B7C-C1795136A839}"/>
              </a:ext>
            </a:extLst>
          </p:cNvPr>
          <p:cNvPicPr>
            <a:picLocks noChangeAspect="1"/>
          </p:cNvPicPr>
          <p:nvPr/>
        </p:nvPicPr>
        <p:blipFill>
          <a:blip r:embed="rId2"/>
          <a:stretch>
            <a:fillRect/>
          </a:stretch>
        </p:blipFill>
        <p:spPr>
          <a:xfrm>
            <a:off x="7054663" y="3994786"/>
            <a:ext cx="3044228" cy="2101214"/>
          </a:xfrm>
          <a:prstGeom prst="rect">
            <a:avLst/>
          </a:prstGeom>
        </p:spPr>
      </p:pic>
    </p:spTree>
    <p:extLst>
      <p:ext uri="{BB962C8B-B14F-4D97-AF65-F5344CB8AC3E}">
        <p14:creationId xmlns:p14="http://schemas.microsoft.com/office/powerpoint/2010/main" val="193126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E86B4-16B9-4EF8-BC44-3A65D7C38C89}"/>
              </a:ext>
            </a:extLst>
          </p:cNvPr>
          <p:cNvSpPr>
            <a:spLocks noGrp="1"/>
          </p:cNvSpPr>
          <p:nvPr>
            <p:ph type="title"/>
          </p:nvPr>
        </p:nvSpPr>
        <p:spPr/>
        <p:txBody>
          <a:bodyPr/>
          <a:lstStyle/>
          <a:p>
            <a:r>
              <a:rPr lang="es-PE" dirty="0"/>
              <a:t>Beneficios…</a:t>
            </a:r>
            <a:endParaRPr lang="es-ES" dirty="0"/>
          </a:p>
        </p:txBody>
      </p:sp>
      <p:sp>
        <p:nvSpPr>
          <p:cNvPr id="3" name="Marcador de contenido 2">
            <a:extLst>
              <a:ext uri="{FF2B5EF4-FFF2-40B4-BE49-F238E27FC236}">
                <a16:creationId xmlns:a16="http://schemas.microsoft.com/office/drawing/2014/main" id="{F34A521C-8F63-46CE-A4EF-A152734C123B}"/>
              </a:ext>
            </a:extLst>
          </p:cNvPr>
          <p:cNvSpPr>
            <a:spLocks noGrp="1"/>
          </p:cNvSpPr>
          <p:nvPr>
            <p:ph idx="1"/>
          </p:nvPr>
        </p:nvSpPr>
        <p:spPr/>
        <p:txBody>
          <a:bodyPr>
            <a:normAutofit lnSpcReduction="10000"/>
          </a:bodyPr>
          <a:lstStyle/>
          <a:p>
            <a:r>
              <a:rPr lang="es-PE" dirty="0"/>
              <a:t>Orientado a las necesidades de negocio</a:t>
            </a:r>
          </a:p>
          <a:p>
            <a:r>
              <a:rPr lang="es-PE" dirty="0"/>
              <a:t>Un grupo común de términos y definiciones usado por todo el equipo</a:t>
            </a:r>
          </a:p>
          <a:p>
            <a:r>
              <a:rPr lang="es-PE" dirty="0"/>
              <a:t>Hacer un seguimiento facilita las cosas </a:t>
            </a:r>
          </a:p>
          <a:p>
            <a:r>
              <a:rPr lang="es-ES" dirty="0"/>
              <a:t>Mejor código</a:t>
            </a:r>
          </a:p>
          <a:p>
            <a:r>
              <a:rPr lang="es-ES" dirty="0"/>
              <a:t>Agilidad como principio</a:t>
            </a:r>
          </a:p>
          <a:p>
            <a:r>
              <a:rPr lang="es-PE" dirty="0"/>
              <a:t>Consigue una buena arquitectura de software</a:t>
            </a:r>
          </a:p>
          <a:p>
            <a:r>
              <a:rPr lang="es-ES" dirty="0"/>
              <a:t>Puramente flexible</a:t>
            </a:r>
          </a:p>
          <a:p>
            <a:r>
              <a:rPr lang="es-ES" dirty="0"/>
              <a:t>Centrarse en la solución</a:t>
            </a:r>
          </a:p>
        </p:txBody>
      </p:sp>
      <p:pic>
        <p:nvPicPr>
          <p:cNvPr id="5" name="Imagen 4">
            <a:extLst>
              <a:ext uri="{FF2B5EF4-FFF2-40B4-BE49-F238E27FC236}">
                <a16:creationId xmlns:a16="http://schemas.microsoft.com/office/drawing/2014/main" id="{EEA72719-175B-4111-814C-A81D300B6EE6}"/>
              </a:ext>
            </a:extLst>
          </p:cNvPr>
          <p:cNvPicPr>
            <a:picLocks noChangeAspect="1"/>
          </p:cNvPicPr>
          <p:nvPr/>
        </p:nvPicPr>
        <p:blipFill>
          <a:blip r:embed="rId2"/>
          <a:stretch>
            <a:fillRect/>
          </a:stretch>
        </p:blipFill>
        <p:spPr>
          <a:xfrm>
            <a:off x="8589029" y="4050926"/>
            <a:ext cx="2347913" cy="1619250"/>
          </a:xfrm>
          <a:prstGeom prst="rect">
            <a:avLst/>
          </a:prstGeom>
        </p:spPr>
      </p:pic>
    </p:spTree>
    <p:extLst>
      <p:ext uri="{BB962C8B-B14F-4D97-AF65-F5344CB8AC3E}">
        <p14:creationId xmlns:p14="http://schemas.microsoft.com/office/powerpoint/2010/main" val="53522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www.codeproject.com/KB/architecture/1094772/picture2.jpg">
            <a:extLst>
              <a:ext uri="{FF2B5EF4-FFF2-40B4-BE49-F238E27FC236}">
                <a16:creationId xmlns:a16="http://schemas.microsoft.com/office/drawing/2014/main" id="{EAF4142C-A3ED-4AE7-8A31-3E9D356FA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8" y="709468"/>
            <a:ext cx="7429483" cy="5973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71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4546" y="1914188"/>
            <a:ext cx="1493048" cy="1112348"/>
          </a:xfrm>
        </p:spPr>
        <p:txBody>
          <a:bodyPr>
            <a:normAutofit fontScale="90000"/>
          </a:bodyPr>
          <a:lstStyle/>
          <a:p>
            <a:r>
              <a:rPr lang="es-PE" sz="4400" dirty="0"/>
              <a:t>BDD</a:t>
            </a:r>
          </a:p>
        </p:txBody>
      </p:sp>
      <p:sp>
        <p:nvSpPr>
          <p:cNvPr id="4" name="Título 1"/>
          <p:cNvSpPr txBox="1">
            <a:spLocks/>
          </p:cNvSpPr>
          <p:nvPr/>
        </p:nvSpPr>
        <p:spPr>
          <a:xfrm>
            <a:off x="849834" y="3405990"/>
            <a:ext cx="2628535" cy="157813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PE" dirty="0" err="1"/>
              <a:t>Behavior</a:t>
            </a:r>
            <a:r>
              <a:rPr lang="es-PE" dirty="0"/>
              <a:t> </a:t>
            </a:r>
          </a:p>
          <a:p>
            <a:pPr algn="ctr"/>
            <a:r>
              <a:rPr lang="es-PE" dirty="0" err="1"/>
              <a:t>Driven</a:t>
            </a:r>
            <a:r>
              <a:rPr lang="es-PE" dirty="0"/>
              <a:t> </a:t>
            </a:r>
          </a:p>
          <a:p>
            <a:pPr algn="ctr"/>
            <a:r>
              <a:rPr lang="es-PE" dirty="0" err="1"/>
              <a:t>Design</a:t>
            </a:r>
            <a:endParaRPr lang="es-PE" dirty="0"/>
          </a:p>
        </p:txBody>
      </p:sp>
      <p:sp>
        <p:nvSpPr>
          <p:cNvPr id="3" name="CuadroTexto 2">
            <a:extLst>
              <a:ext uri="{FF2B5EF4-FFF2-40B4-BE49-F238E27FC236}">
                <a16:creationId xmlns:a16="http://schemas.microsoft.com/office/drawing/2014/main" id="{ED4CC1D4-61A2-44C6-8F55-1349F17AA84E}"/>
              </a:ext>
            </a:extLst>
          </p:cNvPr>
          <p:cNvSpPr txBox="1"/>
          <p:nvPr/>
        </p:nvSpPr>
        <p:spPr>
          <a:xfrm>
            <a:off x="3973484" y="2030368"/>
            <a:ext cx="7368682" cy="2953757"/>
          </a:xfrm>
          <a:prstGeom prst="rect">
            <a:avLst/>
          </a:prstGeom>
          <a:noFill/>
        </p:spPr>
        <p:txBody>
          <a:bodyPr wrap="square" rtlCol="0">
            <a:spAutoFit/>
          </a:bodyPr>
          <a:lstStyle/>
          <a:p>
            <a:pPr algn="just">
              <a:lnSpc>
                <a:spcPct val="150000"/>
              </a:lnSpc>
            </a:pPr>
            <a:r>
              <a:rPr lang="es-PE" dirty="0"/>
              <a:t>BDD es un conjunto de prácticas que buscan mejorar la comunicación de los requerimientos y expresar mediante ejemplos el diseño de un software. Da soporte directo a los valores ágiles de </a:t>
            </a:r>
            <a:r>
              <a:rPr lang="es-PE" i="1" dirty="0"/>
              <a:t>colaboración con el cliente</a:t>
            </a:r>
            <a:r>
              <a:rPr lang="es-PE" dirty="0"/>
              <a:t> y </a:t>
            </a:r>
            <a:r>
              <a:rPr lang="es-PE" i="1" dirty="0"/>
              <a:t>respuesta al cambio</a:t>
            </a:r>
            <a:r>
              <a:rPr lang="es-PE" dirty="0"/>
              <a:t>, ya que ayuda a crear un lenguaje común entre el equipo que desarrolla y las personas que definen los requerimientos del negocio</a:t>
            </a:r>
          </a:p>
        </p:txBody>
      </p:sp>
      <p:pic>
        <p:nvPicPr>
          <p:cNvPr id="5" name="Imagen 4">
            <a:extLst>
              <a:ext uri="{FF2B5EF4-FFF2-40B4-BE49-F238E27FC236}">
                <a16:creationId xmlns:a16="http://schemas.microsoft.com/office/drawing/2014/main" id="{57CC1E15-1901-4591-9966-73694C5B0B47}"/>
              </a:ext>
            </a:extLst>
          </p:cNvPr>
          <p:cNvPicPr>
            <a:picLocks noChangeAspect="1"/>
          </p:cNvPicPr>
          <p:nvPr/>
        </p:nvPicPr>
        <p:blipFill>
          <a:blip r:embed="rId3"/>
          <a:stretch>
            <a:fillRect/>
          </a:stretch>
        </p:blipFill>
        <p:spPr>
          <a:xfrm>
            <a:off x="9588796" y="5263116"/>
            <a:ext cx="1031358" cy="1031358"/>
          </a:xfrm>
          <a:prstGeom prst="rect">
            <a:avLst/>
          </a:prstGeom>
        </p:spPr>
      </p:pic>
    </p:spTree>
    <p:extLst>
      <p:ext uri="{BB962C8B-B14F-4D97-AF65-F5344CB8AC3E}">
        <p14:creationId xmlns:p14="http://schemas.microsoft.com/office/powerpoint/2010/main" val="12193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Características principales</a:t>
            </a:r>
          </a:p>
        </p:txBody>
      </p:sp>
      <p:sp>
        <p:nvSpPr>
          <p:cNvPr id="3" name="Marcador de contenido 2"/>
          <p:cNvSpPr>
            <a:spLocks noGrp="1"/>
          </p:cNvSpPr>
          <p:nvPr>
            <p:ph idx="1"/>
          </p:nvPr>
        </p:nvSpPr>
        <p:spPr/>
        <p:txBody>
          <a:bodyPr>
            <a:normAutofit fontScale="92500" lnSpcReduction="10000"/>
          </a:bodyPr>
          <a:lstStyle/>
          <a:p>
            <a:pPr marL="0" indent="0">
              <a:buNone/>
            </a:pPr>
            <a:r>
              <a:rPr lang="es-PE" dirty="0"/>
              <a:t>El BDD se centra en:</a:t>
            </a:r>
          </a:p>
          <a:p>
            <a:pPr marL="0" defTabSz="457200">
              <a:lnSpc>
                <a:spcPct val="150000"/>
              </a:lnSpc>
            </a:pPr>
            <a:r>
              <a:rPr lang="es-PE" sz="1800" dirty="0"/>
              <a:t>Lo que debe hacer un sistema y no cómo debe ser implementado.</a:t>
            </a:r>
          </a:p>
          <a:p>
            <a:pPr marL="0" defTabSz="457200">
              <a:lnSpc>
                <a:spcPct val="150000"/>
              </a:lnSpc>
            </a:pPr>
            <a:r>
              <a:rPr lang="es-PE" sz="1800" dirty="0"/>
              <a:t>Proporcionar una mejor legibilidad y visibilidad en todo el proceso.</a:t>
            </a:r>
          </a:p>
          <a:p>
            <a:pPr marL="0" defTabSz="457200">
              <a:lnSpc>
                <a:spcPct val="150000"/>
              </a:lnSpc>
            </a:pPr>
            <a:r>
              <a:rPr lang="es-PE" sz="1800" dirty="0"/>
              <a:t>No validar sólo el funcionamiento del software, sino también que cumple con las expectativas del cliente.</a:t>
            </a:r>
          </a:p>
          <a:p>
            <a:pPr marL="0" defTabSz="457200">
              <a:lnSpc>
                <a:spcPct val="150000"/>
              </a:lnSpc>
            </a:pPr>
            <a:r>
              <a:rPr lang="es-PE" sz="1800" dirty="0"/>
              <a:t>Permitir que todas las partes implicadas: desarrolladores, analistas y </a:t>
            </a:r>
            <a:r>
              <a:rPr lang="es-PE" sz="1800" dirty="0" err="1"/>
              <a:t>stakeholders</a:t>
            </a:r>
            <a:r>
              <a:rPr lang="es-PE" sz="1800" dirty="0"/>
              <a:t>,                hablen el mismo lenguaje con el objetivo de entregar productos con alto valor.</a:t>
            </a:r>
          </a:p>
        </p:txBody>
      </p:sp>
    </p:spTree>
    <p:extLst>
      <p:ext uri="{BB962C8B-B14F-4D97-AF65-F5344CB8AC3E}">
        <p14:creationId xmlns:p14="http://schemas.microsoft.com/office/powerpoint/2010/main" val="413409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9886D-5E71-4177-8358-37D99AA73121}"/>
              </a:ext>
            </a:extLst>
          </p:cNvPr>
          <p:cNvSpPr>
            <a:spLocks noGrp="1"/>
          </p:cNvSpPr>
          <p:nvPr>
            <p:ph type="title"/>
          </p:nvPr>
        </p:nvSpPr>
        <p:spPr/>
        <p:txBody>
          <a:bodyPr/>
          <a:lstStyle/>
          <a:p>
            <a:r>
              <a:rPr lang="es-PE" dirty="0"/>
              <a:t>BENEFICIOS…</a:t>
            </a:r>
            <a:endParaRPr lang="es-ES" dirty="0"/>
          </a:p>
        </p:txBody>
      </p:sp>
      <p:sp>
        <p:nvSpPr>
          <p:cNvPr id="3" name="Marcador de contenido 2">
            <a:extLst>
              <a:ext uri="{FF2B5EF4-FFF2-40B4-BE49-F238E27FC236}">
                <a16:creationId xmlns:a16="http://schemas.microsoft.com/office/drawing/2014/main" id="{D9C03756-DE99-4B5F-8308-CB32712C4CE3}"/>
              </a:ext>
            </a:extLst>
          </p:cNvPr>
          <p:cNvSpPr>
            <a:spLocks noGrp="1"/>
          </p:cNvSpPr>
          <p:nvPr>
            <p:ph idx="1"/>
          </p:nvPr>
        </p:nvSpPr>
        <p:spPr/>
        <p:txBody>
          <a:bodyPr/>
          <a:lstStyle/>
          <a:p>
            <a:r>
              <a:rPr lang="es-ES" dirty="0"/>
              <a:t>Fuerte colaboración</a:t>
            </a:r>
          </a:p>
          <a:p>
            <a:r>
              <a:rPr lang="es-ES" dirty="0"/>
              <a:t>Alta visibilidad</a:t>
            </a:r>
          </a:p>
          <a:p>
            <a:r>
              <a:rPr lang="es-PE" dirty="0"/>
              <a:t>El diseño del software sigue el valor comercial</a:t>
            </a:r>
          </a:p>
          <a:p>
            <a:r>
              <a:rPr lang="es-ES" dirty="0"/>
              <a:t>El lenguaje omnipresente.</a:t>
            </a:r>
          </a:p>
          <a:p>
            <a:r>
              <a:rPr lang="es-PE" dirty="0"/>
              <a:t>Más confianza del lado del desarrollador</a:t>
            </a:r>
          </a:p>
          <a:p>
            <a:r>
              <a:rPr lang="es-ES" dirty="0"/>
              <a:t>Costes más bajos</a:t>
            </a:r>
          </a:p>
        </p:txBody>
      </p:sp>
      <p:pic>
        <p:nvPicPr>
          <p:cNvPr id="3074" name="Picture 2" descr="BDD test picture">
            <a:extLst>
              <a:ext uri="{FF2B5EF4-FFF2-40B4-BE49-F238E27FC236}">
                <a16:creationId xmlns:a16="http://schemas.microsoft.com/office/drawing/2014/main" id="{F96CA60A-600E-4DEB-98EF-DC20AD7C3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081" y="1545270"/>
            <a:ext cx="3760228" cy="3218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79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6042" y="1911612"/>
            <a:ext cx="1449044" cy="983560"/>
          </a:xfrm>
        </p:spPr>
        <p:txBody>
          <a:bodyPr>
            <a:normAutofit fontScale="90000"/>
          </a:bodyPr>
          <a:lstStyle/>
          <a:p>
            <a:r>
              <a:rPr lang="es-PE" sz="4300" dirty="0"/>
              <a:t>MDD</a:t>
            </a:r>
          </a:p>
        </p:txBody>
      </p:sp>
      <p:sp>
        <p:nvSpPr>
          <p:cNvPr id="4" name="Título 1"/>
          <p:cNvSpPr txBox="1">
            <a:spLocks/>
          </p:cNvSpPr>
          <p:nvPr/>
        </p:nvSpPr>
        <p:spPr>
          <a:xfrm>
            <a:off x="825919" y="3239709"/>
            <a:ext cx="2229290" cy="19773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PE" sz="4400" dirty="0" err="1"/>
              <a:t>Model</a:t>
            </a:r>
            <a:r>
              <a:rPr lang="es-PE" sz="4400" dirty="0"/>
              <a:t> </a:t>
            </a:r>
            <a:r>
              <a:rPr lang="es-PE" sz="4400" dirty="0" err="1"/>
              <a:t>Driven</a:t>
            </a:r>
            <a:r>
              <a:rPr lang="es-PE" sz="4400" dirty="0"/>
              <a:t> </a:t>
            </a:r>
            <a:r>
              <a:rPr lang="es-PE" sz="4400" dirty="0" err="1"/>
              <a:t>Design</a:t>
            </a:r>
            <a:endParaRPr lang="es-PE" sz="4400" dirty="0"/>
          </a:p>
        </p:txBody>
      </p:sp>
      <p:sp>
        <p:nvSpPr>
          <p:cNvPr id="3" name="CuadroTexto 2">
            <a:extLst>
              <a:ext uri="{FF2B5EF4-FFF2-40B4-BE49-F238E27FC236}">
                <a16:creationId xmlns:a16="http://schemas.microsoft.com/office/drawing/2014/main" id="{F782F7F6-C266-43EB-89CE-EEDFD03CBBBF}"/>
              </a:ext>
            </a:extLst>
          </p:cNvPr>
          <p:cNvSpPr txBox="1"/>
          <p:nvPr/>
        </p:nvSpPr>
        <p:spPr>
          <a:xfrm>
            <a:off x="3778437" y="1744821"/>
            <a:ext cx="7642075" cy="3368358"/>
          </a:xfrm>
          <a:prstGeom prst="rect">
            <a:avLst/>
          </a:prstGeom>
          <a:noFill/>
        </p:spPr>
        <p:txBody>
          <a:bodyPr wrap="square" rtlCol="0">
            <a:spAutoFit/>
          </a:bodyPr>
          <a:lstStyle/>
          <a:p>
            <a:pPr algn="just">
              <a:lnSpc>
                <a:spcPct val="150000"/>
              </a:lnSpc>
            </a:pPr>
            <a:r>
              <a:rPr lang="es-PE" dirty="0"/>
              <a:t>Es un nuevo paradigma para el desarrollo de software.</a:t>
            </a:r>
          </a:p>
          <a:p>
            <a:pPr algn="just">
              <a:lnSpc>
                <a:spcPct val="150000"/>
              </a:lnSpc>
            </a:pPr>
            <a:r>
              <a:rPr lang="es-PE" dirty="0"/>
              <a:t>Es una propuesta para el desarrollo de software en la que se le atribuye a los modelos el papel principal de todo el proceso, frente a las propuestas tradicionales basadas en lenguajes de programación y plataformas de objetos y componentes de software.</a:t>
            </a:r>
          </a:p>
          <a:p>
            <a:pPr algn="just">
              <a:lnSpc>
                <a:spcPct val="150000"/>
              </a:lnSpc>
            </a:pPr>
            <a:r>
              <a:rPr lang="es-PE" dirty="0"/>
              <a:t>Hay dos conceptos centrales asociados con el desarrollo impulsado por modelos: la abstracción y la automatización. </a:t>
            </a:r>
          </a:p>
        </p:txBody>
      </p:sp>
      <p:pic>
        <p:nvPicPr>
          <p:cNvPr id="5" name="Imagen 4">
            <a:extLst>
              <a:ext uri="{FF2B5EF4-FFF2-40B4-BE49-F238E27FC236}">
                <a16:creationId xmlns:a16="http://schemas.microsoft.com/office/drawing/2014/main" id="{5441DEB8-789C-412D-81B7-9D1CB7227D4C}"/>
              </a:ext>
            </a:extLst>
          </p:cNvPr>
          <p:cNvPicPr>
            <a:picLocks noChangeAspect="1"/>
          </p:cNvPicPr>
          <p:nvPr/>
        </p:nvPicPr>
        <p:blipFill>
          <a:blip r:embed="rId3"/>
          <a:stretch>
            <a:fillRect/>
          </a:stretch>
        </p:blipFill>
        <p:spPr>
          <a:xfrm>
            <a:off x="9514368" y="5486400"/>
            <a:ext cx="1031358" cy="1031358"/>
          </a:xfrm>
          <a:prstGeom prst="rect">
            <a:avLst/>
          </a:prstGeom>
        </p:spPr>
      </p:pic>
    </p:spTree>
    <p:extLst>
      <p:ext uri="{BB962C8B-B14F-4D97-AF65-F5344CB8AC3E}">
        <p14:creationId xmlns:p14="http://schemas.microsoft.com/office/powerpoint/2010/main" val="1493619996"/>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6</TotalTime>
  <Words>704</Words>
  <Application>Microsoft Office PowerPoint</Application>
  <PresentationFormat>Panorámica</PresentationFormat>
  <Paragraphs>72</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Rounded MT Bold</vt:lpstr>
      <vt:lpstr>Gill Sans MT</vt:lpstr>
      <vt:lpstr>Wingdings</vt:lpstr>
      <vt:lpstr>Paquete</vt:lpstr>
      <vt:lpstr>TÉCNICAS DE DISEÑO Y DESARROLLO</vt:lpstr>
      <vt:lpstr>DDD</vt:lpstr>
      <vt:lpstr>Este se centras en:</vt:lpstr>
      <vt:lpstr>Beneficios…</vt:lpstr>
      <vt:lpstr>Presentación de PowerPoint</vt:lpstr>
      <vt:lpstr>BDD</vt:lpstr>
      <vt:lpstr>Características principales</vt:lpstr>
      <vt:lpstr>BENEFICIOS…</vt:lpstr>
      <vt:lpstr>MDD</vt:lpstr>
      <vt:lpstr>Presentación de PowerPoint</vt:lpstr>
      <vt:lpstr>Presentación de PowerPoint</vt:lpstr>
      <vt:lpstr>TDD</vt:lpstr>
      <vt:lpstr>Procesos…</vt:lpstr>
      <vt:lpstr>TDD EJEMPLO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DISEÑO Y DESARROLLO</dc:title>
  <dc:creator>ORESTES RAMIREZ TICONA</dc:creator>
  <cp:lastModifiedBy>ORESTES RAMIREZ TICONA</cp:lastModifiedBy>
  <cp:revision>1</cp:revision>
  <dcterms:created xsi:type="dcterms:W3CDTF">2019-03-25T13:26:15Z</dcterms:created>
  <dcterms:modified xsi:type="dcterms:W3CDTF">2019-03-25T13:32:26Z</dcterms:modified>
</cp:coreProperties>
</file>