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4" r:id="rId5"/>
    <p:sldId id="261" r:id="rId6"/>
    <p:sldId id="266" r:id="rId7"/>
    <p:sldId id="270" r:id="rId8"/>
    <p:sldId id="265" r:id="rId9"/>
    <p:sldId id="267" r:id="rId10"/>
    <p:sldId id="268" r:id="rId11"/>
    <p:sldId id="269" r:id="rId12"/>
    <p:sldId id="271" r:id="rId13"/>
    <p:sldId id="272" r:id="rId14"/>
  </p:sldIdLst>
  <p:sldSz cx="9144000" cy="5143500" type="screen16x9"/>
  <p:notesSz cx="6858000" cy="9144000"/>
  <p:embeddedFontLst>
    <p:embeddedFont>
      <p:font typeface="Century Gothic" panose="020B0502020202020204" pitchFamily="34" charset="0"/>
      <p:regular r:id="rId16"/>
      <p:bold r:id="rId17"/>
      <p:italic r:id="rId18"/>
      <p:boldItalic r:id="rId19"/>
    </p:embeddedFont>
    <p:embeddedFont>
      <p:font typeface="Varela Round" panose="020B0604020202020204" charset="-79"/>
      <p:regular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D1D961F-8465-4159-A0B5-DA365F3DF5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01D315-6FF1-451F-891E-F5B41AB05573}">
      <dgm:prSet/>
      <dgm:spPr/>
      <dgm:t>
        <a:bodyPr/>
        <a:lstStyle/>
        <a:p>
          <a:r>
            <a:rPr lang="es-ES" b="0" i="0"/>
            <a:t>El mapeo objeto-relacional (ORM) es una técnica para mapear sistemas orientados a objetos a bases de datos relacionales.</a:t>
          </a:r>
          <a:endParaRPr lang="en-US"/>
        </a:p>
      </dgm:t>
    </dgm:pt>
    <dgm:pt modelId="{BA78ACFB-E046-4EDD-AF2F-DE4E4751D679}" type="parTrans" cxnId="{75AE55D7-CF57-471B-965F-4B06FB65C7A7}">
      <dgm:prSet/>
      <dgm:spPr/>
      <dgm:t>
        <a:bodyPr/>
        <a:lstStyle/>
        <a:p>
          <a:endParaRPr lang="en-US"/>
        </a:p>
      </dgm:t>
    </dgm:pt>
    <dgm:pt modelId="{718D6810-4BED-4713-92F7-6A780D559D50}" type="sibTrans" cxnId="{75AE55D7-CF57-471B-965F-4B06FB65C7A7}">
      <dgm:prSet/>
      <dgm:spPr/>
      <dgm:t>
        <a:bodyPr/>
        <a:lstStyle/>
        <a:p>
          <a:endParaRPr lang="en-US"/>
        </a:p>
      </dgm:t>
    </dgm:pt>
    <dgm:pt modelId="{5E0EED63-D864-4CD0-A008-93B7F880325E}">
      <dgm:prSet/>
      <dgm:spPr/>
      <dgm:t>
        <a:bodyPr/>
        <a:lstStyle/>
        <a:p>
          <a:r>
            <a:rPr lang="es-ES" b="0" i="0"/>
            <a:t>Utilizar las diferentes herramientas de ORM, da mas rapidez y eficiencia a la construcción de base de datos.</a:t>
          </a:r>
          <a:endParaRPr lang="en-US"/>
        </a:p>
      </dgm:t>
    </dgm:pt>
    <dgm:pt modelId="{ED0ABD21-C967-4256-ABD2-91A90872A75A}" type="parTrans" cxnId="{B0286C6E-85E7-4982-99DD-54AF746182E8}">
      <dgm:prSet/>
      <dgm:spPr/>
      <dgm:t>
        <a:bodyPr/>
        <a:lstStyle/>
        <a:p>
          <a:endParaRPr lang="en-US"/>
        </a:p>
      </dgm:t>
    </dgm:pt>
    <dgm:pt modelId="{0BEA5F55-9E10-4500-8C40-F42B0365C184}" type="sibTrans" cxnId="{B0286C6E-85E7-4982-99DD-54AF746182E8}">
      <dgm:prSet/>
      <dgm:spPr/>
      <dgm:t>
        <a:bodyPr/>
        <a:lstStyle/>
        <a:p>
          <a:endParaRPr lang="en-US"/>
        </a:p>
      </dgm:t>
    </dgm:pt>
    <dgm:pt modelId="{9B26494B-DBD6-4755-B68E-9965550FCC65}" type="pres">
      <dgm:prSet presAssocID="{FD1D961F-8465-4159-A0B5-DA365F3DF532}" presName="root" presStyleCnt="0">
        <dgm:presLayoutVars>
          <dgm:dir/>
          <dgm:resizeHandles val="exact"/>
        </dgm:presLayoutVars>
      </dgm:prSet>
      <dgm:spPr/>
    </dgm:pt>
    <dgm:pt modelId="{90A72926-8434-42F2-9B06-6A6DB835D8E5}" type="pres">
      <dgm:prSet presAssocID="{0701D315-6FF1-451F-891E-F5B41AB05573}" presName="compNode" presStyleCnt="0"/>
      <dgm:spPr/>
    </dgm:pt>
    <dgm:pt modelId="{B94805E0-55B4-4F56-AD62-BA73D9CF74ED}" type="pres">
      <dgm:prSet presAssocID="{0701D315-6FF1-451F-891E-F5B41AB05573}" presName="bgRect" presStyleLbl="bgShp" presStyleIdx="0" presStyleCnt="2"/>
      <dgm:spPr/>
    </dgm:pt>
    <dgm:pt modelId="{30878C66-A15C-4CBF-8985-E8399101186C}" type="pres">
      <dgm:prSet presAssocID="{0701D315-6FF1-451F-891E-F5B41AB055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0E56576-26CD-47F3-A1C2-4BE7913FE5B0}" type="pres">
      <dgm:prSet presAssocID="{0701D315-6FF1-451F-891E-F5B41AB05573}" presName="spaceRect" presStyleCnt="0"/>
      <dgm:spPr/>
    </dgm:pt>
    <dgm:pt modelId="{758A3491-8B5C-4393-9EF5-E182A0B44CB9}" type="pres">
      <dgm:prSet presAssocID="{0701D315-6FF1-451F-891E-F5B41AB05573}" presName="parTx" presStyleLbl="revTx" presStyleIdx="0" presStyleCnt="2">
        <dgm:presLayoutVars>
          <dgm:chMax val="0"/>
          <dgm:chPref val="0"/>
        </dgm:presLayoutVars>
      </dgm:prSet>
      <dgm:spPr/>
    </dgm:pt>
    <dgm:pt modelId="{361A17F4-F9D9-4B98-8C67-DBE41F0C7EAA}" type="pres">
      <dgm:prSet presAssocID="{718D6810-4BED-4713-92F7-6A780D559D50}" presName="sibTrans" presStyleCnt="0"/>
      <dgm:spPr/>
    </dgm:pt>
    <dgm:pt modelId="{B48FB791-6314-4009-8167-27409479CEF1}" type="pres">
      <dgm:prSet presAssocID="{5E0EED63-D864-4CD0-A008-93B7F880325E}" presName="compNode" presStyleCnt="0"/>
      <dgm:spPr/>
    </dgm:pt>
    <dgm:pt modelId="{3932347D-FD82-40CB-A0EC-A991E5F4B6B6}" type="pres">
      <dgm:prSet presAssocID="{5E0EED63-D864-4CD0-A008-93B7F880325E}" presName="bgRect" presStyleLbl="bgShp" presStyleIdx="1" presStyleCnt="2"/>
      <dgm:spPr/>
    </dgm:pt>
    <dgm:pt modelId="{0F8A5DD4-F03B-4BE2-8F3C-0E3A09AAEAD5}" type="pres">
      <dgm:prSet presAssocID="{5E0EED63-D864-4CD0-A008-93B7F880325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90BA0EE-2078-4527-90BB-2547A8B0DDB8}" type="pres">
      <dgm:prSet presAssocID="{5E0EED63-D864-4CD0-A008-93B7F880325E}" presName="spaceRect" presStyleCnt="0"/>
      <dgm:spPr/>
    </dgm:pt>
    <dgm:pt modelId="{A030A5BD-64F1-47C1-BFBC-4627E5B519E5}" type="pres">
      <dgm:prSet presAssocID="{5E0EED63-D864-4CD0-A008-93B7F880325E}" presName="parTx" presStyleLbl="revTx" presStyleIdx="1" presStyleCnt="2">
        <dgm:presLayoutVars>
          <dgm:chMax val="0"/>
          <dgm:chPref val="0"/>
        </dgm:presLayoutVars>
      </dgm:prSet>
      <dgm:spPr/>
    </dgm:pt>
  </dgm:ptLst>
  <dgm:cxnLst>
    <dgm:cxn modelId="{8EA2280F-B533-4E3C-8BB5-C403F52B0C00}" type="presOf" srcId="{5E0EED63-D864-4CD0-A008-93B7F880325E}" destId="{A030A5BD-64F1-47C1-BFBC-4627E5B519E5}" srcOrd="0" destOrd="0" presId="urn:microsoft.com/office/officeart/2018/2/layout/IconVerticalSolidList"/>
    <dgm:cxn modelId="{B0286C6E-85E7-4982-99DD-54AF746182E8}" srcId="{FD1D961F-8465-4159-A0B5-DA365F3DF532}" destId="{5E0EED63-D864-4CD0-A008-93B7F880325E}" srcOrd="1" destOrd="0" parTransId="{ED0ABD21-C967-4256-ABD2-91A90872A75A}" sibTransId="{0BEA5F55-9E10-4500-8C40-F42B0365C184}"/>
    <dgm:cxn modelId="{5E8B74BF-4A9A-4A57-A986-F5C0F3C894C9}" type="presOf" srcId="{FD1D961F-8465-4159-A0B5-DA365F3DF532}" destId="{9B26494B-DBD6-4755-B68E-9965550FCC65}" srcOrd="0" destOrd="0" presId="urn:microsoft.com/office/officeart/2018/2/layout/IconVerticalSolidList"/>
    <dgm:cxn modelId="{C9FBBEC9-4DE8-4388-9A58-70E1EC87439A}" type="presOf" srcId="{0701D315-6FF1-451F-891E-F5B41AB05573}" destId="{758A3491-8B5C-4393-9EF5-E182A0B44CB9}" srcOrd="0" destOrd="0" presId="urn:microsoft.com/office/officeart/2018/2/layout/IconVerticalSolidList"/>
    <dgm:cxn modelId="{75AE55D7-CF57-471B-965F-4B06FB65C7A7}" srcId="{FD1D961F-8465-4159-A0B5-DA365F3DF532}" destId="{0701D315-6FF1-451F-891E-F5B41AB05573}" srcOrd="0" destOrd="0" parTransId="{BA78ACFB-E046-4EDD-AF2F-DE4E4751D679}" sibTransId="{718D6810-4BED-4713-92F7-6A780D559D50}"/>
    <dgm:cxn modelId="{6F85AD19-8744-4FCA-B8C1-C7CD61BD76A2}" type="presParOf" srcId="{9B26494B-DBD6-4755-B68E-9965550FCC65}" destId="{90A72926-8434-42F2-9B06-6A6DB835D8E5}" srcOrd="0" destOrd="0" presId="urn:microsoft.com/office/officeart/2018/2/layout/IconVerticalSolidList"/>
    <dgm:cxn modelId="{7A181DD4-3F25-49E8-86F1-431B8E7B4D89}" type="presParOf" srcId="{90A72926-8434-42F2-9B06-6A6DB835D8E5}" destId="{B94805E0-55B4-4F56-AD62-BA73D9CF74ED}" srcOrd="0" destOrd="0" presId="urn:microsoft.com/office/officeart/2018/2/layout/IconVerticalSolidList"/>
    <dgm:cxn modelId="{4AF8EB43-187D-4729-B513-D9F9252EE0A5}" type="presParOf" srcId="{90A72926-8434-42F2-9B06-6A6DB835D8E5}" destId="{30878C66-A15C-4CBF-8985-E8399101186C}" srcOrd="1" destOrd="0" presId="urn:microsoft.com/office/officeart/2018/2/layout/IconVerticalSolidList"/>
    <dgm:cxn modelId="{B8008A3B-0ABC-46E7-9D25-5CD2E38CE36D}" type="presParOf" srcId="{90A72926-8434-42F2-9B06-6A6DB835D8E5}" destId="{A0E56576-26CD-47F3-A1C2-4BE7913FE5B0}" srcOrd="2" destOrd="0" presId="urn:microsoft.com/office/officeart/2018/2/layout/IconVerticalSolidList"/>
    <dgm:cxn modelId="{C1DF2311-E898-4D12-9173-58791BCDAFFE}" type="presParOf" srcId="{90A72926-8434-42F2-9B06-6A6DB835D8E5}" destId="{758A3491-8B5C-4393-9EF5-E182A0B44CB9}" srcOrd="3" destOrd="0" presId="urn:microsoft.com/office/officeart/2018/2/layout/IconVerticalSolidList"/>
    <dgm:cxn modelId="{2CC05CE4-0214-40E7-B366-75A7E07BB395}" type="presParOf" srcId="{9B26494B-DBD6-4755-B68E-9965550FCC65}" destId="{361A17F4-F9D9-4B98-8C67-DBE41F0C7EAA}" srcOrd="1" destOrd="0" presId="urn:microsoft.com/office/officeart/2018/2/layout/IconVerticalSolidList"/>
    <dgm:cxn modelId="{20A8FE28-0D08-4CBA-89AE-F8DD9C590B07}" type="presParOf" srcId="{9B26494B-DBD6-4755-B68E-9965550FCC65}" destId="{B48FB791-6314-4009-8167-27409479CEF1}" srcOrd="2" destOrd="0" presId="urn:microsoft.com/office/officeart/2018/2/layout/IconVerticalSolidList"/>
    <dgm:cxn modelId="{7B83853D-F40C-44EA-995D-07A524A5E07A}" type="presParOf" srcId="{B48FB791-6314-4009-8167-27409479CEF1}" destId="{3932347D-FD82-40CB-A0EC-A991E5F4B6B6}" srcOrd="0" destOrd="0" presId="urn:microsoft.com/office/officeart/2018/2/layout/IconVerticalSolidList"/>
    <dgm:cxn modelId="{B3EC1972-953D-431D-B53C-E1A3A5E11938}" type="presParOf" srcId="{B48FB791-6314-4009-8167-27409479CEF1}" destId="{0F8A5DD4-F03B-4BE2-8F3C-0E3A09AAEAD5}" srcOrd="1" destOrd="0" presId="urn:microsoft.com/office/officeart/2018/2/layout/IconVerticalSolidList"/>
    <dgm:cxn modelId="{680B92E8-7C80-424D-AB21-C4B4F083C565}" type="presParOf" srcId="{B48FB791-6314-4009-8167-27409479CEF1}" destId="{F90BA0EE-2078-4527-90BB-2547A8B0DDB8}" srcOrd="2" destOrd="0" presId="urn:microsoft.com/office/officeart/2018/2/layout/IconVerticalSolidList"/>
    <dgm:cxn modelId="{3DC052A2-9F97-4124-BA63-DD8306ADEC04}" type="presParOf" srcId="{B48FB791-6314-4009-8167-27409479CEF1}" destId="{A030A5BD-64F1-47C1-BFBC-4627E5B519E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805E0-55B4-4F56-AD62-BA73D9CF74ED}">
      <dsp:nvSpPr>
        <dsp:cNvPr id="0" name=""/>
        <dsp:cNvSpPr/>
      </dsp:nvSpPr>
      <dsp:spPr>
        <a:xfrm>
          <a:off x="0" y="639439"/>
          <a:ext cx="4793456" cy="11805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78C66-A15C-4CBF-8985-E8399101186C}">
      <dsp:nvSpPr>
        <dsp:cNvPr id="0" name=""/>
        <dsp:cNvSpPr/>
      </dsp:nvSpPr>
      <dsp:spPr>
        <a:xfrm>
          <a:off x="357102" y="905053"/>
          <a:ext cx="649277" cy="6492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8A3491-8B5C-4393-9EF5-E182A0B44CB9}">
      <dsp:nvSpPr>
        <dsp:cNvPr id="0" name=""/>
        <dsp:cNvSpPr/>
      </dsp:nvSpPr>
      <dsp:spPr>
        <a:xfrm>
          <a:off x="1363482" y="639439"/>
          <a:ext cx="3429973" cy="1180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937" tIns="124937" rIns="124937" bIns="124937" numCol="1" spcCol="1270" anchor="ctr" anchorCtr="0">
          <a:noAutofit/>
        </a:bodyPr>
        <a:lstStyle/>
        <a:p>
          <a:pPr marL="0" lvl="0" indent="0" algn="l" defTabSz="666750">
            <a:lnSpc>
              <a:spcPct val="90000"/>
            </a:lnSpc>
            <a:spcBef>
              <a:spcPct val="0"/>
            </a:spcBef>
            <a:spcAft>
              <a:spcPct val="35000"/>
            </a:spcAft>
            <a:buNone/>
          </a:pPr>
          <a:r>
            <a:rPr lang="es-ES" sz="1500" b="0" i="0" kern="1200"/>
            <a:t>El mapeo objeto-relacional (ORM) es una técnica para mapear sistemas orientados a objetos a bases de datos relacionales.</a:t>
          </a:r>
          <a:endParaRPr lang="en-US" sz="1500" kern="1200"/>
        </a:p>
      </dsp:txBody>
      <dsp:txXfrm>
        <a:off x="1363482" y="639439"/>
        <a:ext cx="3429973" cy="1180504"/>
      </dsp:txXfrm>
    </dsp:sp>
    <dsp:sp modelId="{3932347D-FD82-40CB-A0EC-A991E5F4B6B6}">
      <dsp:nvSpPr>
        <dsp:cNvPr id="0" name=""/>
        <dsp:cNvSpPr/>
      </dsp:nvSpPr>
      <dsp:spPr>
        <a:xfrm>
          <a:off x="0" y="2115070"/>
          <a:ext cx="4793456" cy="11805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A5DD4-F03B-4BE2-8F3C-0E3A09AAEAD5}">
      <dsp:nvSpPr>
        <dsp:cNvPr id="0" name=""/>
        <dsp:cNvSpPr/>
      </dsp:nvSpPr>
      <dsp:spPr>
        <a:xfrm>
          <a:off x="357102" y="2380684"/>
          <a:ext cx="649277" cy="6492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0A5BD-64F1-47C1-BFBC-4627E5B519E5}">
      <dsp:nvSpPr>
        <dsp:cNvPr id="0" name=""/>
        <dsp:cNvSpPr/>
      </dsp:nvSpPr>
      <dsp:spPr>
        <a:xfrm>
          <a:off x="1363482" y="2115070"/>
          <a:ext cx="3429973" cy="1180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937" tIns="124937" rIns="124937" bIns="124937" numCol="1" spcCol="1270" anchor="ctr" anchorCtr="0">
          <a:noAutofit/>
        </a:bodyPr>
        <a:lstStyle/>
        <a:p>
          <a:pPr marL="0" lvl="0" indent="0" algn="l" defTabSz="666750">
            <a:lnSpc>
              <a:spcPct val="90000"/>
            </a:lnSpc>
            <a:spcBef>
              <a:spcPct val="0"/>
            </a:spcBef>
            <a:spcAft>
              <a:spcPct val="35000"/>
            </a:spcAft>
            <a:buNone/>
          </a:pPr>
          <a:r>
            <a:rPr lang="es-ES" sz="1500" b="0" i="0" kern="1200"/>
            <a:t>Utilizar las diferentes herramientas de ORM, da mas rapidez y eficiencia a la construcción de base de datos.</a:t>
          </a:r>
          <a:endParaRPr lang="en-US" sz="1500" kern="1200"/>
        </a:p>
      </dsp:txBody>
      <dsp:txXfrm>
        <a:off x="1363482" y="2115070"/>
        <a:ext cx="3429973" cy="11805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6265092d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6265092d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6265092d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6265092d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6265092d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6265092d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6265092d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6265092d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4/12/2019</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9213291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4/12/2019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4333882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4/12/2019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8534783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4/12/2019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8788874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4/12/2019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81199131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7973404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4/12/2019</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097373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4/12/2019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9796481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4/12/2019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44993781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573506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03"/>
        <p:cNvGrpSpPr/>
        <p:nvPr/>
      </p:nvGrpSpPr>
      <p:grpSpPr>
        <a:xfrm>
          <a:off x="0" y="0"/>
          <a:ext cx="0" cy="0"/>
          <a:chOff x="0" y="0"/>
          <a:chExt cx="0" cy="0"/>
        </a:xfrm>
      </p:grpSpPr>
      <p:sp>
        <p:nvSpPr>
          <p:cNvPr id="118" name="Google Shape;118;p6"/>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19" name="Google Shape;119;p6"/>
          <p:cNvSpPr txBox="1">
            <a:spLocks noGrp="1"/>
          </p:cNvSpPr>
          <p:nvPr>
            <p:ph type="body" idx="1"/>
          </p:nvPr>
        </p:nvSpPr>
        <p:spPr>
          <a:xfrm>
            <a:off x="717750" y="1357125"/>
            <a:ext cx="3741600" cy="35688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0" name="Google Shape;120;p6"/>
          <p:cNvSpPr txBox="1">
            <a:spLocks noGrp="1"/>
          </p:cNvSpPr>
          <p:nvPr>
            <p:ph type="body" idx="2"/>
          </p:nvPr>
        </p:nvSpPr>
        <p:spPr>
          <a:xfrm>
            <a:off x="4684654" y="1357125"/>
            <a:ext cx="3741600" cy="35688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1" name="Google Shape;121;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416689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45360573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22"/>
        <p:cNvGrpSpPr/>
        <p:nvPr/>
      </p:nvGrpSpPr>
      <p:grpSpPr>
        <a:xfrm>
          <a:off x="0" y="0"/>
          <a:ext cx="0" cy="0"/>
          <a:chOff x="0" y="0"/>
          <a:chExt cx="0" cy="0"/>
        </a:xfrm>
      </p:grpSpPr>
      <p:sp>
        <p:nvSpPr>
          <p:cNvPr id="137" name="Google Shape;137;p7"/>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38" name="Google Shape;138;p7"/>
          <p:cNvSpPr txBox="1">
            <a:spLocks noGrp="1"/>
          </p:cNvSpPr>
          <p:nvPr>
            <p:ph type="body" idx="1"/>
          </p:nvPr>
        </p:nvSpPr>
        <p:spPr>
          <a:xfrm>
            <a:off x="457200" y="1363150"/>
            <a:ext cx="2631900" cy="35628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39" name="Google Shape;139;p7"/>
          <p:cNvSpPr txBox="1">
            <a:spLocks noGrp="1"/>
          </p:cNvSpPr>
          <p:nvPr>
            <p:ph type="body" idx="2"/>
          </p:nvPr>
        </p:nvSpPr>
        <p:spPr>
          <a:xfrm>
            <a:off x="3223964" y="1363150"/>
            <a:ext cx="2631900" cy="35628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40" name="Google Shape;140;p7"/>
          <p:cNvSpPr txBox="1">
            <a:spLocks noGrp="1"/>
          </p:cNvSpPr>
          <p:nvPr>
            <p:ph type="body" idx="3"/>
          </p:nvPr>
        </p:nvSpPr>
        <p:spPr>
          <a:xfrm>
            <a:off x="5990727" y="1363150"/>
            <a:ext cx="2631900" cy="35628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41" name="Google Shape;141;p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082307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60"/>
        <p:cNvGrpSpPr/>
        <p:nvPr/>
      </p:nvGrpSpPr>
      <p:grpSpPr>
        <a:xfrm>
          <a:off x="0" y="0"/>
          <a:ext cx="0" cy="0"/>
          <a:chOff x="0" y="0"/>
          <a:chExt cx="0" cy="0"/>
        </a:xfrm>
      </p:grpSpPr>
      <p:sp>
        <p:nvSpPr>
          <p:cNvPr id="61" name="Google Shape;61;p4"/>
          <p:cNvSpPr txBox="1">
            <a:spLocks noGrp="1"/>
          </p:cNvSpPr>
          <p:nvPr>
            <p:ph type="body" idx="1"/>
          </p:nvPr>
        </p:nvSpPr>
        <p:spPr>
          <a:xfrm>
            <a:off x="2032675" y="2161800"/>
            <a:ext cx="5078700" cy="8199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a:endParaRPr/>
          </a:p>
        </p:txBody>
      </p:sp>
      <p:sp>
        <p:nvSpPr>
          <p:cNvPr id="84" name="Google Shape;84;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186175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5"/>
        <p:cNvGrpSpPr/>
        <p:nvPr/>
      </p:nvGrpSpPr>
      <p:grpSpPr>
        <a:xfrm>
          <a:off x="0" y="0"/>
          <a:ext cx="0" cy="0"/>
          <a:chOff x="0" y="0"/>
          <a:chExt cx="0" cy="0"/>
        </a:xfrm>
      </p:grpSpPr>
      <p:sp>
        <p:nvSpPr>
          <p:cNvPr id="88" name="Google Shape;88;p5"/>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9" name="Google Shape;89;p5"/>
          <p:cNvSpPr txBox="1">
            <a:spLocks noGrp="1"/>
          </p:cNvSpPr>
          <p:nvPr>
            <p:ph type="body" idx="1"/>
          </p:nvPr>
        </p:nvSpPr>
        <p:spPr>
          <a:xfrm>
            <a:off x="868550" y="1411400"/>
            <a:ext cx="7407000" cy="3514500"/>
          </a:xfrm>
          <a:prstGeom prst="rect">
            <a:avLst/>
          </a:prstGeom>
        </p:spPr>
        <p:txBody>
          <a:bodyPr spcFirstLastPara="1" wrap="square" lIns="91425" tIns="91425" rIns="91425" bIns="91425" anchor="t" anchorCtr="0"/>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102" name="Google Shape;102;p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331042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3"/>
        <p:cNvGrpSpPr/>
        <p:nvPr/>
      </p:nvGrpSpPr>
      <p:grpSpPr>
        <a:xfrm>
          <a:off x="0" y="0"/>
          <a:ext cx="0" cy="0"/>
          <a:chOff x="0" y="0"/>
          <a:chExt cx="0" cy="0"/>
        </a:xfrm>
      </p:grpSpPr>
      <p:sp>
        <p:nvSpPr>
          <p:cNvPr id="56" name="Google Shape;56;p3"/>
          <p:cNvSpPr txBox="1">
            <a:spLocks noGrp="1"/>
          </p:cNvSpPr>
          <p:nvPr>
            <p:ph type="ctrTitle"/>
          </p:nvPr>
        </p:nvSpPr>
        <p:spPr>
          <a:xfrm>
            <a:off x="2068850" y="1354750"/>
            <a:ext cx="50064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3"/>
          <p:cNvSpPr txBox="1">
            <a:spLocks noGrp="1"/>
          </p:cNvSpPr>
          <p:nvPr>
            <p:ph type="subTitle" idx="1"/>
          </p:nvPr>
        </p:nvSpPr>
        <p:spPr>
          <a:xfrm>
            <a:off x="2961650" y="2992450"/>
            <a:ext cx="3220800" cy="784800"/>
          </a:xfrm>
          <a:prstGeom prst="rect">
            <a:avLst/>
          </a:prstGeom>
        </p:spPr>
        <p:txBody>
          <a:bodyPr spcFirstLastPara="1" wrap="square" lIns="91425" tIns="91425" rIns="91425" bIns="91425" anchor="t" anchorCtr="0"/>
          <a:lstStyle>
            <a:lvl1pPr lvl="0" algn="ctr" rtl="0">
              <a:spcBef>
                <a:spcPts val="0"/>
              </a:spcBef>
              <a:spcAft>
                <a:spcPts val="0"/>
              </a:spcAft>
              <a:buClr>
                <a:srgbClr val="434343"/>
              </a:buClr>
              <a:buSzPts val="1800"/>
              <a:buNone/>
              <a:defRPr sz="1800">
                <a:solidFill>
                  <a:srgbClr val="434343"/>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a:solidFill>
                  <a:srgbClr val="434343"/>
                </a:solidFill>
              </a:defRPr>
            </a:lvl4pPr>
            <a:lvl5pPr lvl="4" algn="ctr" rtl="0">
              <a:spcBef>
                <a:spcPts val="0"/>
              </a:spcBef>
              <a:spcAft>
                <a:spcPts val="0"/>
              </a:spcAft>
              <a:buClr>
                <a:srgbClr val="434343"/>
              </a:buClr>
              <a:buSzPts val="1800"/>
              <a:buNone/>
              <a:defRPr>
                <a:solidFill>
                  <a:srgbClr val="434343"/>
                </a:solidFill>
              </a:defRPr>
            </a:lvl5pPr>
            <a:lvl6pPr lvl="5" algn="ctr" rtl="0">
              <a:spcBef>
                <a:spcPts val="0"/>
              </a:spcBef>
              <a:spcAft>
                <a:spcPts val="0"/>
              </a:spcAft>
              <a:buClr>
                <a:srgbClr val="434343"/>
              </a:buClr>
              <a:buSzPts val="1800"/>
              <a:buNone/>
              <a:defRPr>
                <a:solidFill>
                  <a:srgbClr val="434343"/>
                </a:solidFill>
              </a:defRPr>
            </a:lvl6pPr>
            <a:lvl7pPr lvl="6" algn="ctr" rtl="0">
              <a:spcBef>
                <a:spcPts val="0"/>
              </a:spcBef>
              <a:spcAft>
                <a:spcPts val="0"/>
              </a:spcAft>
              <a:buClr>
                <a:srgbClr val="434343"/>
              </a:buClr>
              <a:buSzPts val="1800"/>
              <a:buNone/>
              <a:defRPr>
                <a:solidFill>
                  <a:srgbClr val="434343"/>
                </a:solidFill>
              </a:defRPr>
            </a:lvl7pPr>
            <a:lvl8pPr lvl="7" algn="ctr" rtl="0">
              <a:spcBef>
                <a:spcPts val="0"/>
              </a:spcBef>
              <a:spcAft>
                <a:spcPts val="0"/>
              </a:spcAft>
              <a:buClr>
                <a:srgbClr val="434343"/>
              </a:buClr>
              <a:buSzPts val="1800"/>
              <a:buNone/>
              <a:defRPr>
                <a:solidFill>
                  <a:srgbClr val="434343"/>
                </a:solidFill>
              </a:defRPr>
            </a:lvl8pPr>
            <a:lvl9pPr lvl="8" algn="ctr" rtl="0">
              <a:spcBef>
                <a:spcPts val="0"/>
              </a:spcBef>
              <a:spcAft>
                <a:spcPts val="0"/>
              </a:spcAft>
              <a:buClr>
                <a:srgbClr val="434343"/>
              </a:buClr>
              <a:buSzPts val="1800"/>
              <a:buNone/>
              <a:defRPr>
                <a:solidFill>
                  <a:srgbClr val="434343"/>
                </a:solidFill>
              </a:defRPr>
            </a:lvl9pPr>
          </a:lstStyle>
          <a:p>
            <a:endParaRPr/>
          </a:p>
        </p:txBody>
      </p:sp>
      <p:sp>
        <p:nvSpPr>
          <p:cNvPr id="59" name="Google Shape;59;p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98451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4/12/2019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41196835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476303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234107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019712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02444269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4/12/2019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621831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4/12/2019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4569799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5">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4/12/2019</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ct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7742818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Lst>
  <p:transition>
    <p:fade thruBlk="1"/>
  </p:transition>
  <p:hf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6"/>
        <p:cNvGrpSpPr/>
        <p:nvPr/>
      </p:nvGrpSpPr>
      <p:grpSpPr>
        <a:xfrm>
          <a:off x="0" y="0"/>
          <a:ext cx="0" cy="0"/>
          <a:chOff x="0" y="0"/>
          <a:chExt cx="0" cy="0"/>
        </a:xfrm>
      </p:grpSpPr>
      <p:grpSp>
        <p:nvGrpSpPr>
          <p:cNvPr id="84" name="Group 83">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5" name="Rectangle 84">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Oval 85">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7" name="Oval 86">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8" name="Oval 87">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9" name="Oval 88">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2"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3"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5" name="Rectangle 94">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97" name="Rectangle 96">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1"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3" name="Freeform: Shape 102">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05"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7" name="Google Shape;207;p12"/>
          <p:cNvSpPr txBox="1">
            <a:spLocks noGrp="1"/>
          </p:cNvSpPr>
          <p:nvPr>
            <p:ph type="ctrTitle"/>
          </p:nvPr>
        </p:nvSpPr>
        <p:spPr>
          <a:xfrm>
            <a:off x="745565" y="847952"/>
            <a:ext cx="2506831" cy="3447595"/>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2400">
                <a:solidFill>
                  <a:srgbClr val="EBEBEB"/>
                </a:solidFill>
              </a:rPr>
              <a:t>Herramientas  de Mapeo Objeto Relacional</a:t>
            </a:r>
          </a:p>
        </p:txBody>
      </p:sp>
      <p:sp>
        <p:nvSpPr>
          <p:cNvPr id="2" name="CuadroTexto 1">
            <a:extLst>
              <a:ext uri="{FF2B5EF4-FFF2-40B4-BE49-F238E27FC236}">
                <a16:creationId xmlns:a16="http://schemas.microsoft.com/office/drawing/2014/main" id="{18E07BEC-86BA-4C0F-A3D7-68109628C418}"/>
              </a:ext>
            </a:extLst>
          </p:cNvPr>
          <p:cNvSpPr txBox="1"/>
          <p:nvPr/>
        </p:nvSpPr>
        <p:spPr>
          <a:xfrm>
            <a:off x="3967557" y="328134"/>
            <a:ext cx="4126961" cy="4465744"/>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1500" dirty="0">
                <a:solidFill>
                  <a:schemeClr val="tx1">
                    <a:lumMod val="75000"/>
                    <a:lumOff val="25000"/>
                  </a:schemeClr>
                </a:solidFill>
              </a:rPr>
              <a:t>Integrantes:</a:t>
            </a:r>
          </a:p>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Roberto ZEGARRA REYES</a:t>
            </a:r>
          </a:p>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Orestes RAMIREZ TICONA</a:t>
            </a:r>
          </a:p>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Orlando ACOSTA ORTIZ</a:t>
            </a:r>
          </a:p>
          <a:p>
            <a:pPr marL="285750" indent="-285750">
              <a:spcBef>
                <a:spcPts val="1000"/>
              </a:spcBef>
              <a:buClr>
                <a:schemeClr val="accent1"/>
              </a:buClr>
              <a:buSzPct val="80000"/>
              <a:buFont typeface="Wingdings 3" charset="2"/>
              <a:buChar char=""/>
            </a:pPr>
            <a:r>
              <a:rPr lang="en-US" sz="1500" dirty="0" err="1">
                <a:solidFill>
                  <a:schemeClr val="tx1">
                    <a:lumMod val="75000"/>
                    <a:lumOff val="25000"/>
                  </a:schemeClr>
                </a:solidFill>
              </a:rPr>
              <a:t>Nilson</a:t>
            </a:r>
            <a:r>
              <a:rPr lang="en-US" sz="1500" dirty="0">
                <a:solidFill>
                  <a:schemeClr val="tx1">
                    <a:lumMod val="75000"/>
                    <a:lumOff val="25000"/>
                  </a:schemeClr>
                </a:solidFill>
              </a:rPr>
              <a:t> LAURA ATENCIO</a:t>
            </a:r>
          </a:p>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Richard CRUZ ESCALANTE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0"/>
        <p:cNvGrpSpPr/>
        <p:nvPr/>
      </p:nvGrpSpPr>
      <p:grpSpPr>
        <a:xfrm>
          <a:off x="0" y="0"/>
          <a:ext cx="0" cy="0"/>
          <a:chOff x="0" y="0"/>
          <a:chExt cx="0" cy="0"/>
        </a:xfrm>
      </p:grpSpPr>
      <p:grpSp>
        <p:nvGrpSpPr>
          <p:cNvPr id="128" name="Group 12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9" name="Rectangle 12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2" name="Rectangle 13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1" name="Google Shape;311;p24"/>
          <p:cNvSpPr txBox="1">
            <a:spLocks noGrp="1"/>
          </p:cNvSpPr>
          <p:nvPr>
            <p:ph type="ctrTitle"/>
          </p:nvPr>
        </p:nvSpPr>
        <p:spPr>
          <a:xfrm>
            <a:off x="5058696" y="930949"/>
            <a:ext cx="3598607" cy="2365315"/>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sz="5400" b="0" i="0" kern="1200">
                <a:solidFill>
                  <a:srgbClr val="EBEBEB"/>
                </a:solidFill>
                <a:latin typeface="+mj-lt"/>
                <a:ea typeface="+mj-ea"/>
                <a:cs typeface="+mj-cs"/>
              </a:rPr>
              <a:t>Transition headline</a:t>
            </a:r>
          </a:p>
        </p:txBody>
      </p:sp>
      <p:sp>
        <p:nvSpPr>
          <p:cNvPr id="312" name="Google Shape;312;p24"/>
          <p:cNvSpPr txBox="1">
            <a:spLocks noGrp="1"/>
          </p:cNvSpPr>
          <p:nvPr>
            <p:ph type="subTitle" idx="1"/>
          </p:nvPr>
        </p:nvSpPr>
        <p:spPr>
          <a:xfrm>
            <a:off x="5058696" y="3443748"/>
            <a:ext cx="3598607" cy="1216742"/>
          </a:xfrm>
          <a:prstGeom prst="rect">
            <a:avLst/>
          </a:prstGeom>
        </p:spPr>
        <p:txBody>
          <a:bodyPr spcFirstLastPara="1" vert="horz" lIns="91440" tIns="45720" rIns="91440" bIns="45720" rtlCol="0" anchor="t" anchorCtr="0">
            <a:normAutofit/>
          </a:bodyPr>
          <a:lstStyle/>
          <a:p>
            <a:pPr marL="0" lvl="0" indent="0" algn="l" defTabSz="457200">
              <a:spcBef>
                <a:spcPts val="1000"/>
              </a:spcBef>
              <a:buClr>
                <a:schemeClr val="accent1"/>
              </a:buClr>
              <a:buSzPct val="80000"/>
            </a:pPr>
            <a:r>
              <a:rPr lang="en-US" b="0" i="0" kern="1200" cap="all" dirty="0">
                <a:solidFill>
                  <a:schemeClr val="accent1">
                    <a:lumMod val="60000"/>
                    <a:lumOff val="40000"/>
                  </a:schemeClr>
                </a:solidFill>
                <a:latin typeface="+mn-lt"/>
                <a:ea typeface="+mn-ea"/>
                <a:cs typeface="+mn-cs"/>
              </a:rPr>
              <a:t>Let’s start with the first set of slides</a:t>
            </a:r>
          </a:p>
        </p:txBody>
      </p:sp>
      <p:sp>
        <p:nvSpPr>
          <p:cNvPr id="323" name="Rectangle 32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3" name="Google Shape;313;p24"/>
          <p:cNvSpPr txBox="1">
            <a:spLocks noGrp="1"/>
          </p:cNvSpPr>
          <p:nvPr>
            <p:ph type="sldNum" idx="12"/>
          </p:nvPr>
        </p:nvSpPr>
        <p:spPr>
          <a:xfrm>
            <a:off x="7757031" y="221796"/>
            <a:ext cx="628649" cy="575766"/>
          </a:xfrm>
          <a:prstGeom prst="rect">
            <a:avLst/>
          </a:prstGeom>
        </p:spPr>
        <p:txBody>
          <a:bodyPr spcFirstLastPara="1" vert="horz" lIns="91440" tIns="45720" rIns="91440" bIns="45720" rtlCol="0" anchor="b" anchorCtr="0">
            <a:normAutofit/>
          </a:bodyPr>
          <a:lstStyle/>
          <a:p>
            <a:pPr lvl="0" indent="0" defTabSz="914400">
              <a:lnSpc>
                <a:spcPct val="90000"/>
              </a:lnSpc>
              <a:spcBef>
                <a:spcPts val="0"/>
              </a:spcBef>
              <a:spcAft>
                <a:spcPts val="600"/>
              </a:spcAft>
              <a:buNone/>
            </a:pPr>
            <a:fld id="{00000000-1234-1234-1234-123412341234}" type="slidenum">
              <a:rPr lang="en-US" sz="2800"/>
              <a:pPr lvl="0" indent="0" defTabSz="914400">
                <a:lnSpc>
                  <a:spcPct val="90000"/>
                </a:lnSpc>
                <a:spcBef>
                  <a:spcPts val="0"/>
                </a:spcBef>
                <a:spcAft>
                  <a:spcPts val="600"/>
                </a:spcAft>
                <a:buNone/>
              </a:pPr>
              <a:t>10</a:t>
            </a:fld>
            <a:endParaRPr lang="en-US" sz="2800"/>
          </a:p>
        </p:txBody>
      </p:sp>
      <p:pic>
        <p:nvPicPr>
          <p:cNvPr id="125" name="Graphic 124">
            <a:extLst>
              <a:ext uri="{FF2B5EF4-FFF2-40B4-BE49-F238E27FC236}">
                <a16:creationId xmlns:a16="http://schemas.microsoft.com/office/drawing/2014/main" id="{F230BAAF-8DAA-4BA7-98C9-211B3DF626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377" y="834797"/>
            <a:ext cx="3471568" cy="3471568"/>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25"/>
          <p:cNvSpPr txBox="1">
            <a:spLocks noGrp="1"/>
          </p:cNvSpPr>
          <p:nvPr>
            <p:ph type="title"/>
          </p:nvPr>
        </p:nvSpPr>
        <p:spPr>
          <a:xfrm>
            <a:off x="457200" y="405390"/>
            <a:ext cx="8229600" cy="8107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also split your content</a:t>
            </a:r>
            <a:endParaRPr dirty="0"/>
          </a:p>
        </p:txBody>
      </p:sp>
      <p:sp>
        <p:nvSpPr>
          <p:cNvPr id="318" name="Google Shape;318;p25"/>
          <p:cNvSpPr txBox="1">
            <a:spLocks noGrp="1"/>
          </p:cNvSpPr>
          <p:nvPr>
            <p:ph type="body" idx="1"/>
          </p:nvPr>
        </p:nvSpPr>
        <p:spPr>
          <a:xfrm>
            <a:off x="839669" y="1802674"/>
            <a:ext cx="3527649" cy="297559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solidFill>
                  <a:schemeClr val="tx1"/>
                </a:solidFill>
              </a:rPr>
              <a:t>White</a:t>
            </a:r>
            <a:endParaRPr sz="1800" b="1" dirty="0">
              <a:solidFill>
                <a:schemeClr val="tx1"/>
              </a:solidFill>
            </a:endParaRPr>
          </a:p>
          <a:p>
            <a:pPr marL="0" lvl="0" indent="0" algn="l" rtl="0">
              <a:spcBef>
                <a:spcPts val="600"/>
              </a:spcBef>
              <a:spcAft>
                <a:spcPts val="0"/>
              </a:spcAft>
              <a:buNone/>
            </a:pPr>
            <a:r>
              <a:rPr lang="en" sz="1800" dirty="0"/>
              <a:t>Is the color of milk and fresh snow, the color produced by the combination of all the colors of the visible spectrum.</a:t>
            </a:r>
            <a:endParaRPr sz="1800" dirty="0"/>
          </a:p>
        </p:txBody>
      </p:sp>
      <p:sp>
        <p:nvSpPr>
          <p:cNvPr id="320" name="Google Shape;320;p25"/>
          <p:cNvSpPr txBox="1">
            <a:spLocks noGrp="1"/>
          </p:cNvSpPr>
          <p:nvPr>
            <p:ph type="body" idx="2"/>
          </p:nvPr>
        </p:nvSpPr>
        <p:spPr>
          <a:xfrm>
            <a:off x="4684654" y="1802674"/>
            <a:ext cx="3135643" cy="22293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solidFill>
                  <a:schemeClr val="tx1"/>
                </a:solidFill>
              </a:rPr>
              <a:t>Black</a:t>
            </a:r>
            <a:endParaRPr sz="1800" b="1" dirty="0">
              <a:solidFill>
                <a:schemeClr val="tx1"/>
              </a:solidFill>
            </a:endParaRPr>
          </a:p>
          <a:p>
            <a:pPr marL="0" lvl="0" indent="0" algn="l" rtl="0">
              <a:spcBef>
                <a:spcPts val="600"/>
              </a:spcBef>
              <a:spcAft>
                <a:spcPts val="0"/>
              </a:spcAft>
              <a:buNone/>
            </a:pPr>
            <a:r>
              <a:rPr lang="en" sz="1800" dirty="0"/>
              <a:t>Is the color of coal, ebony, and of outer space. It is the darkest color, the result of the absence of or complete absorption of light.</a:t>
            </a:r>
            <a:endParaRPr sz="1800" dirty="0"/>
          </a:p>
        </p:txBody>
      </p:sp>
      <p:sp>
        <p:nvSpPr>
          <p:cNvPr id="321" name="Google Shape;321;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4"/>
        <p:cNvGrpSpPr/>
        <p:nvPr/>
      </p:nvGrpSpPr>
      <p:grpSpPr>
        <a:xfrm>
          <a:off x="0" y="0"/>
          <a:ext cx="0" cy="0"/>
          <a:chOff x="0" y="0"/>
          <a:chExt cx="0" cy="0"/>
        </a:xfrm>
      </p:grpSpPr>
      <p:grpSp>
        <p:nvGrpSpPr>
          <p:cNvPr id="88" name="Group 87">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9" name="Rectangle 88">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89">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3" name="Oval 92">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4" name="Oval 93">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5"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6"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7"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9" name="Rectangle 98">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01" name="Group 100">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2" name="Rectangle 101">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Oval 102">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Oval 103">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6"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7"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8"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35" name="Google Shape;335;p27"/>
          <p:cNvSpPr txBox="1">
            <a:spLocks noGrp="1"/>
          </p:cNvSpPr>
          <p:nvPr>
            <p:ph type="title"/>
          </p:nvPr>
        </p:nvSpPr>
        <p:spPr>
          <a:xfrm>
            <a:off x="866216" y="730250"/>
            <a:ext cx="2206657" cy="3625309"/>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2300">
                <a:solidFill>
                  <a:srgbClr val="EBEBEB"/>
                </a:solidFill>
              </a:rPr>
              <a:t>Conclusiones:</a:t>
            </a:r>
          </a:p>
        </p:txBody>
      </p:sp>
      <p:sp>
        <p:nvSpPr>
          <p:cNvPr id="110" name="Rectangle 109">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7" name="Google Shape;337;p27"/>
          <p:cNvSpPr txBox="1">
            <a:spLocks noGrp="1"/>
          </p:cNvSpPr>
          <p:nvPr>
            <p:ph type="sldNum" idx="12"/>
          </p:nvPr>
        </p:nvSpPr>
        <p:spPr>
          <a:xfrm>
            <a:off x="7764405" y="221796"/>
            <a:ext cx="628649" cy="575766"/>
          </a:xfrm>
          <a:prstGeom prst="rect">
            <a:avLst/>
          </a:prstGeom>
        </p:spPr>
        <p:txBody>
          <a:bodyPr spcFirstLastPara="1" vert="horz" lIns="91440" tIns="45720" rIns="91440" bIns="45720" rtlCol="0" anchor="b" anchorCtr="0">
            <a:normAutofit/>
          </a:bodyPr>
          <a:lstStyle/>
          <a:p>
            <a:pPr lvl="0" indent="0">
              <a:lnSpc>
                <a:spcPct val="90000"/>
              </a:lnSpc>
              <a:spcBef>
                <a:spcPts val="0"/>
              </a:spcBef>
              <a:spcAft>
                <a:spcPts val="600"/>
              </a:spcAft>
              <a:buNone/>
            </a:pPr>
            <a:fld id="{00000000-1234-1234-1234-123412341234}" type="slidenum">
              <a:rPr lang="en-US" sz="2800" b="0" i="0" kern="1200">
                <a:solidFill>
                  <a:srgbClr val="FFFFFF"/>
                </a:solidFill>
                <a:latin typeface="+mn-lt"/>
                <a:ea typeface="+mn-ea"/>
                <a:cs typeface="+mn-cs"/>
              </a:rPr>
              <a:pPr lvl="0" indent="0">
                <a:lnSpc>
                  <a:spcPct val="90000"/>
                </a:lnSpc>
                <a:spcBef>
                  <a:spcPts val="0"/>
                </a:spcBef>
                <a:spcAft>
                  <a:spcPts val="600"/>
                </a:spcAft>
                <a:buNone/>
              </a:pPr>
              <a:t>12</a:t>
            </a:fld>
            <a:endParaRPr lang="en-US" sz="2800" b="0" i="0" kern="1200">
              <a:solidFill>
                <a:srgbClr val="FFFFFF"/>
              </a:solidFill>
              <a:latin typeface="+mn-lt"/>
              <a:ea typeface="+mn-ea"/>
              <a:cs typeface="+mn-cs"/>
            </a:endParaRPr>
          </a:p>
        </p:txBody>
      </p:sp>
      <p:graphicFrame>
        <p:nvGraphicFramePr>
          <p:cNvPr id="339" name="Google Shape;336;p27">
            <a:extLst>
              <a:ext uri="{FF2B5EF4-FFF2-40B4-BE49-F238E27FC236}">
                <a16:creationId xmlns:a16="http://schemas.microsoft.com/office/drawing/2014/main" id="{C94259D3-C344-4A85-B216-4A5D414BD62A}"/>
              </a:ext>
            </a:extLst>
          </p:cNvPr>
          <p:cNvGraphicFramePr/>
          <p:nvPr>
            <p:extLst>
              <p:ext uri="{D42A27DB-BD31-4B8C-83A1-F6EECF244321}">
                <p14:modId xmlns:p14="http://schemas.microsoft.com/office/powerpoint/2010/main" val="3455883668"/>
              </p:ext>
            </p:extLst>
          </p:nvPr>
        </p:nvGraphicFramePr>
        <p:xfrm>
          <a:off x="3895725" y="606028"/>
          <a:ext cx="4793456" cy="39350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CuadroTexto 1">
            <a:extLst>
              <a:ext uri="{FF2B5EF4-FFF2-40B4-BE49-F238E27FC236}">
                <a16:creationId xmlns:a16="http://schemas.microsoft.com/office/drawing/2014/main" id="{30D573E1-1724-4E64-B3E7-4B04737C0DBE}"/>
              </a:ext>
            </a:extLst>
          </p:cNvPr>
          <p:cNvSpPr txBox="1"/>
          <p:nvPr/>
        </p:nvSpPr>
        <p:spPr>
          <a:xfrm>
            <a:off x="2879932" y="1752102"/>
            <a:ext cx="4461478" cy="830997"/>
          </a:xfrm>
          <a:prstGeom prst="rect">
            <a:avLst/>
          </a:prstGeom>
          <a:noFill/>
        </p:spPr>
        <p:txBody>
          <a:bodyPr wrap="none" rtlCol="0">
            <a:spAutoFit/>
          </a:bodyPr>
          <a:lstStyle/>
          <a:p>
            <a:r>
              <a:rPr lang="es-PE" sz="4800" dirty="0"/>
              <a:t>GRACIAS …!!!!</a:t>
            </a:r>
            <a:endParaRPr lang="es-E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393649"/>
            <a:ext cx="7191286" cy="9480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¿QUÉ ES UN MAPEO OBJETO-RELACIONAL?</a:t>
            </a:r>
            <a:endParaRPr dirty="0"/>
          </a:p>
        </p:txBody>
      </p:sp>
      <p:sp>
        <p:nvSpPr>
          <p:cNvPr id="213" name="Google Shape;213;p13"/>
          <p:cNvSpPr txBox="1">
            <a:spLocks noGrp="1"/>
          </p:cNvSpPr>
          <p:nvPr>
            <p:ph type="body" idx="1"/>
          </p:nvPr>
        </p:nvSpPr>
        <p:spPr>
          <a:xfrm>
            <a:off x="899090" y="2766599"/>
            <a:ext cx="3493200" cy="2088772"/>
          </a:xfrm>
          <a:prstGeom prst="rect">
            <a:avLst/>
          </a:prstGeom>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None/>
            </a:pPr>
            <a:r>
              <a:rPr lang="es-PE" sz="1400" b="1" dirty="0">
                <a:solidFill>
                  <a:schemeClr val="tx1"/>
                </a:solidFill>
              </a:rPr>
              <a:t>VENTAJAS</a:t>
            </a:r>
            <a:endParaRPr sz="1400" dirty="0">
              <a:solidFill>
                <a:schemeClr val="tx1"/>
              </a:solidFill>
            </a:endParaRPr>
          </a:p>
          <a:p>
            <a:pPr marL="171450" indent="-171450">
              <a:buClr>
                <a:schemeClr val="dk1"/>
              </a:buClr>
              <a:buSzPts val="1100"/>
              <a:buFont typeface="Wingdings" panose="05000000000000000000" pitchFamily="2" charset="2"/>
              <a:buChar char="Ø"/>
            </a:pPr>
            <a:r>
              <a:rPr lang="es-ES" sz="1400" dirty="0"/>
              <a:t>Rapidez en el desarrollo</a:t>
            </a:r>
          </a:p>
          <a:p>
            <a:pPr marL="171450" indent="-171450">
              <a:buClr>
                <a:schemeClr val="dk1"/>
              </a:buClr>
              <a:buSzPts val="1100"/>
              <a:buFont typeface="Wingdings" panose="05000000000000000000" pitchFamily="2" charset="2"/>
              <a:buChar char="Ø"/>
            </a:pPr>
            <a:r>
              <a:rPr lang="es-ES" sz="1400" dirty="0"/>
              <a:t>Abstracción de la base de datos</a:t>
            </a:r>
          </a:p>
          <a:p>
            <a:pPr marL="171450" indent="-171450">
              <a:buClr>
                <a:schemeClr val="dk1"/>
              </a:buClr>
              <a:buSzPts val="1100"/>
              <a:buFont typeface="Wingdings" panose="05000000000000000000" pitchFamily="2" charset="2"/>
              <a:buChar char="Ø"/>
            </a:pPr>
            <a:r>
              <a:rPr lang="es-ES" sz="1400" dirty="0"/>
              <a:t>Reutilización</a:t>
            </a:r>
          </a:p>
          <a:p>
            <a:pPr marL="171450" indent="-171450">
              <a:buClr>
                <a:schemeClr val="dk1"/>
              </a:buClr>
              <a:buSzPts val="1100"/>
              <a:buFont typeface="Wingdings" panose="05000000000000000000" pitchFamily="2" charset="2"/>
              <a:buChar char="Ø"/>
            </a:pPr>
            <a:r>
              <a:rPr lang="es-ES" sz="1400" dirty="0"/>
              <a:t>Seguridad</a:t>
            </a:r>
          </a:p>
          <a:p>
            <a:pPr marL="171450" indent="-171450">
              <a:buClr>
                <a:schemeClr val="dk1"/>
              </a:buClr>
              <a:buSzPts val="1100"/>
              <a:buFont typeface="Wingdings" panose="05000000000000000000" pitchFamily="2" charset="2"/>
              <a:buChar char="Ø"/>
            </a:pPr>
            <a:r>
              <a:rPr lang="es-ES" sz="1400" dirty="0"/>
              <a:t>Mantenimiento del código</a:t>
            </a:r>
            <a:endParaRPr sz="1400" dirty="0"/>
          </a:p>
        </p:txBody>
      </p:sp>
      <p:sp>
        <p:nvSpPr>
          <p:cNvPr id="214" name="Google Shape;214;p13"/>
          <p:cNvSpPr txBox="1">
            <a:spLocks noGrp="1"/>
          </p:cNvSpPr>
          <p:nvPr>
            <p:ph type="body" idx="2"/>
          </p:nvPr>
        </p:nvSpPr>
        <p:spPr>
          <a:xfrm>
            <a:off x="4572000" y="2766599"/>
            <a:ext cx="3890400" cy="2088773"/>
          </a:xfrm>
          <a:prstGeom prst="rect">
            <a:avLst/>
          </a:prstGeom>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None/>
            </a:pPr>
            <a:r>
              <a:rPr lang="es-PE" sz="1400" b="1" dirty="0">
                <a:solidFill>
                  <a:schemeClr val="tx1"/>
                </a:solidFill>
              </a:rPr>
              <a:t>DESVENTAJAS</a:t>
            </a:r>
          </a:p>
          <a:p>
            <a:pPr marL="171450" indent="-171450">
              <a:buClr>
                <a:schemeClr val="dk1"/>
              </a:buClr>
              <a:buSzPts val="1100"/>
            </a:pPr>
            <a:r>
              <a:rPr lang="es-ES" sz="1400" dirty="0"/>
              <a:t>Tiempo utilizado en el aprendizaje</a:t>
            </a:r>
          </a:p>
          <a:p>
            <a:pPr marL="171450" indent="-171450">
              <a:buClr>
                <a:schemeClr val="dk1"/>
              </a:buClr>
              <a:buSzPts val="1100"/>
            </a:pPr>
            <a:r>
              <a:rPr lang="es-ES" sz="1400" dirty="0"/>
              <a:t>Aplicaciones algo más lentas</a:t>
            </a:r>
            <a:endParaRPr lang="en-US" sz="1400" dirty="0"/>
          </a:p>
        </p:txBody>
      </p:sp>
      <p:sp>
        <p:nvSpPr>
          <p:cNvPr id="216" name="Google Shape;216;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dirty="0"/>
          </a:p>
        </p:txBody>
      </p:sp>
      <p:sp>
        <p:nvSpPr>
          <p:cNvPr id="215" name="Google Shape;215;p13"/>
          <p:cNvSpPr txBox="1">
            <a:spLocks noGrp="1"/>
          </p:cNvSpPr>
          <p:nvPr>
            <p:ph type="body" idx="4294967295"/>
          </p:nvPr>
        </p:nvSpPr>
        <p:spPr>
          <a:xfrm>
            <a:off x="883950" y="1567557"/>
            <a:ext cx="7924800" cy="1077913"/>
          </a:xfrm>
          <a:prstGeom prst="rect">
            <a:avLst/>
          </a:prstGeom>
        </p:spPr>
        <p:txBody>
          <a:bodyPr spcFirstLastPara="1" wrap="square" lIns="91425" tIns="91425" rIns="91425" bIns="91425" anchor="t" anchorCtr="0">
            <a:noAutofit/>
          </a:bodyPr>
          <a:lstStyle/>
          <a:p>
            <a:pPr marL="0" lvl="0" indent="0" algn="just">
              <a:spcBef>
                <a:spcPts val="1000"/>
              </a:spcBef>
              <a:buClr>
                <a:schemeClr val="dk1"/>
              </a:buClr>
              <a:buSzPts val="1100"/>
              <a:buNone/>
            </a:pPr>
            <a:r>
              <a:rPr lang="es-ES" sz="1400" dirty="0"/>
              <a:t>Es la técnica que se usa para representar un modelo orientado a objetos en una base de datos relacional, es decir, permite convertir los tipos de dato con los que trabaja un lenguaje de programación orientado a objetos a tipos de dato con los que trabaja un sistema de base de datos relacional para la persistencia de datos.</a:t>
            </a:r>
            <a:endParaRPr sz="1400" dirty="0"/>
          </a:p>
          <a:p>
            <a:pPr marL="0" lvl="0" indent="0" algn="l" rtl="0">
              <a:spcBef>
                <a:spcPts val="1000"/>
              </a:spcBef>
              <a:spcAft>
                <a:spcPts val="1000"/>
              </a:spcAft>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Para Java</a:t>
            </a:r>
            <a:endParaRPr/>
          </a:p>
        </p:txBody>
      </p:sp>
      <p:sp>
        <p:nvSpPr>
          <p:cNvPr id="222" name="Google Shape;222;p14"/>
          <p:cNvSpPr txBox="1">
            <a:spLocks noGrp="1"/>
          </p:cNvSpPr>
          <p:nvPr>
            <p:ph type="body" idx="1"/>
          </p:nvPr>
        </p:nvSpPr>
        <p:spPr>
          <a:xfrm>
            <a:off x="492564" y="1448686"/>
            <a:ext cx="2631900" cy="513776"/>
          </a:xfrm>
          <a:prstGeom prst="rect">
            <a:avLst/>
          </a:prstGeom>
        </p:spPr>
        <p:txBody>
          <a:bodyPr spcFirstLastPara="1" wrap="square" lIns="91425" tIns="91425" rIns="91425" bIns="91425" anchor="t" anchorCtr="0">
            <a:noAutofit/>
          </a:bodyPr>
          <a:lstStyle/>
          <a:p>
            <a:pPr marL="0" lvl="0" indent="0">
              <a:buNone/>
            </a:pPr>
            <a:r>
              <a:rPr lang="es-ES" b="1" dirty="0" err="1"/>
              <a:t>Hibernate</a:t>
            </a:r>
            <a:endParaRPr sz="1200" dirty="0"/>
          </a:p>
        </p:txBody>
      </p:sp>
      <p:sp>
        <p:nvSpPr>
          <p:cNvPr id="3" name="Marcador de texto 2">
            <a:extLst>
              <a:ext uri="{FF2B5EF4-FFF2-40B4-BE49-F238E27FC236}">
                <a16:creationId xmlns:a16="http://schemas.microsoft.com/office/drawing/2014/main" id="{B1C0DC9A-CCD6-42F3-B9C4-09B88678FA2A}"/>
              </a:ext>
            </a:extLst>
          </p:cNvPr>
          <p:cNvSpPr>
            <a:spLocks noGrp="1"/>
          </p:cNvSpPr>
          <p:nvPr>
            <p:ph type="body" idx="2"/>
          </p:nvPr>
        </p:nvSpPr>
        <p:spPr>
          <a:xfrm>
            <a:off x="228600" y="1852137"/>
            <a:ext cx="3089099" cy="2980250"/>
          </a:xfrm>
        </p:spPr>
        <p:txBody>
          <a:bodyPr/>
          <a:lstStyle/>
          <a:p>
            <a:r>
              <a:rPr lang="es-ES" sz="1200" dirty="0"/>
              <a:t>Facilita el mapeo de atributos entre una base de datos relacional tradicional y el modelo de objetos de una aplicación, mediante ficheros declarativos (XML)</a:t>
            </a:r>
          </a:p>
          <a:p>
            <a:r>
              <a:rPr lang="es-ES" sz="1200" dirty="0"/>
              <a:t>Permite al desarrollador detallar cómo es su modelo de datos, qué relaciones existen y qué forma tienen.</a:t>
            </a:r>
          </a:p>
          <a:p>
            <a:r>
              <a:rPr lang="es-ES" sz="1200" dirty="0" err="1"/>
              <a:t>Hibernate</a:t>
            </a:r>
            <a:r>
              <a:rPr lang="es-ES" sz="1200" dirty="0"/>
              <a:t> convertirá los datos entre los tipos utilizados por Java y los definidos por SQL, y genera las sentencias SQL.</a:t>
            </a:r>
          </a:p>
        </p:txBody>
      </p:sp>
      <p:sp>
        <p:nvSpPr>
          <p:cNvPr id="223" name="Google Shape;223;p14"/>
          <p:cNvSpPr txBox="1">
            <a:spLocks noGrp="1"/>
          </p:cNvSpPr>
          <p:nvPr>
            <p:ph type="body" idx="3"/>
          </p:nvPr>
        </p:nvSpPr>
        <p:spPr>
          <a:xfrm>
            <a:off x="3462424" y="1508774"/>
            <a:ext cx="2631900" cy="393600"/>
          </a:xfrm>
          <a:prstGeom prst="rect">
            <a:avLst/>
          </a:prstGeom>
        </p:spPr>
        <p:txBody>
          <a:bodyPr spcFirstLastPara="1" wrap="square" lIns="91425" tIns="91425" rIns="91425" bIns="91425" anchor="t" anchorCtr="0">
            <a:noAutofit/>
          </a:bodyPr>
          <a:lstStyle/>
          <a:p>
            <a:pPr marL="0" lvl="0" indent="0">
              <a:buNone/>
            </a:pPr>
            <a:r>
              <a:rPr lang="es-ES" b="1" dirty="0"/>
              <a:t>iBatis</a:t>
            </a:r>
          </a:p>
        </p:txBody>
      </p:sp>
      <p:sp>
        <p:nvSpPr>
          <p:cNvPr id="228" name="Google Shape;228;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224" name="Google Shape;224;p14"/>
          <p:cNvSpPr txBox="1">
            <a:spLocks noGrp="1"/>
          </p:cNvSpPr>
          <p:nvPr>
            <p:ph type="body" idx="4294967295"/>
          </p:nvPr>
        </p:nvSpPr>
        <p:spPr>
          <a:xfrm>
            <a:off x="6630195" y="1509888"/>
            <a:ext cx="2056606" cy="361997"/>
          </a:xfrm>
          <a:prstGeom prst="rect">
            <a:avLst/>
          </a:prstGeom>
        </p:spPr>
        <p:txBody>
          <a:bodyPr spcFirstLastPara="1" wrap="square" lIns="91425" tIns="91425" rIns="91425" bIns="91425" anchor="t" anchorCtr="0">
            <a:noAutofit/>
          </a:bodyPr>
          <a:lstStyle/>
          <a:p>
            <a:pPr marL="0" lvl="0" indent="0">
              <a:buNone/>
            </a:pPr>
            <a:r>
              <a:rPr lang="es-ES" b="1" dirty="0"/>
              <a:t>Torque</a:t>
            </a:r>
            <a:endParaRPr b="1" dirty="0"/>
          </a:p>
        </p:txBody>
      </p:sp>
      <p:sp>
        <p:nvSpPr>
          <p:cNvPr id="5" name="Marcador de texto 4">
            <a:extLst>
              <a:ext uri="{FF2B5EF4-FFF2-40B4-BE49-F238E27FC236}">
                <a16:creationId xmlns:a16="http://schemas.microsoft.com/office/drawing/2014/main" id="{1424241D-0DB0-40F8-B045-059CCDF68D4B}"/>
              </a:ext>
            </a:extLst>
          </p:cNvPr>
          <p:cNvSpPr>
            <a:spLocks noGrp="1"/>
          </p:cNvSpPr>
          <p:nvPr>
            <p:ph type="body" idx="4294967295"/>
          </p:nvPr>
        </p:nvSpPr>
        <p:spPr>
          <a:xfrm>
            <a:off x="3355048" y="1979614"/>
            <a:ext cx="2433904" cy="2811703"/>
          </a:xfrm>
        </p:spPr>
        <p:txBody>
          <a:bodyPr>
            <a:normAutofit lnSpcReduction="10000"/>
          </a:bodyPr>
          <a:lstStyle/>
          <a:p>
            <a:r>
              <a:rPr lang="es-ES" sz="1200" dirty="0" err="1"/>
              <a:t>iBATIS</a:t>
            </a:r>
            <a:r>
              <a:rPr lang="es-ES" sz="1200" dirty="0"/>
              <a:t> asocia objetos de modelo (JavaBeans) con sentencias SQL o procedimientos almacenados mediante ficheros descriptores XML, simplificando la utilización de bases de datos.</a:t>
            </a:r>
          </a:p>
          <a:p>
            <a:r>
              <a:rPr lang="es-ES" sz="1200" dirty="0"/>
              <a:t>En iBatis el SQL se tendrá que escribir por uno mismo, en comparación con </a:t>
            </a:r>
            <a:r>
              <a:rPr lang="es-ES" sz="1200" dirty="0" err="1"/>
              <a:t>Hibernate</a:t>
            </a:r>
            <a:r>
              <a:rPr lang="es-ES" sz="1200" dirty="0"/>
              <a:t> que genera el SQL para mapear objetos a tablas de la base de datos.</a:t>
            </a:r>
            <a:endParaRPr lang="es-PE" sz="1200" dirty="0"/>
          </a:p>
        </p:txBody>
      </p:sp>
      <p:sp>
        <p:nvSpPr>
          <p:cNvPr id="7" name="Marcador de texto 6">
            <a:extLst>
              <a:ext uri="{FF2B5EF4-FFF2-40B4-BE49-F238E27FC236}">
                <a16:creationId xmlns:a16="http://schemas.microsoft.com/office/drawing/2014/main" id="{E728F081-5E7F-4291-8F0D-1C7EB43B8485}"/>
              </a:ext>
            </a:extLst>
          </p:cNvPr>
          <p:cNvSpPr>
            <a:spLocks noGrp="1"/>
          </p:cNvSpPr>
          <p:nvPr>
            <p:ph type="body" idx="4294967295"/>
          </p:nvPr>
        </p:nvSpPr>
        <p:spPr>
          <a:xfrm>
            <a:off x="6169024" y="1956277"/>
            <a:ext cx="2631900" cy="2707563"/>
          </a:xfrm>
        </p:spPr>
        <p:txBody>
          <a:bodyPr>
            <a:normAutofit fontScale="92500" lnSpcReduction="20000"/>
          </a:bodyPr>
          <a:lstStyle/>
          <a:p>
            <a:r>
              <a:rPr lang="es-ES" sz="1200" dirty="0"/>
              <a:t>Permite evitar la codificación directa de </a:t>
            </a:r>
            <a:r>
              <a:rPr lang="es-ES" sz="1200" dirty="0" err="1"/>
              <a:t>SQLs</a:t>
            </a:r>
            <a:r>
              <a:rPr lang="es-ES" sz="1200" dirty="0"/>
              <a:t>.</a:t>
            </a:r>
          </a:p>
          <a:p>
            <a:r>
              <a:rPr lang="es-ES" sz="1200" dirty="0"/>
              <a:t>Evita que el programador de este vinculado con la apertura y cierre de conexiones a BBDD.</a:t>
            </a:r>
          </a:p>
          <a:p>
            <a:r>
              <a:rPr lang="es-ES" sz="1200" dirty="0"/>
              <a:t>Es adaptable a diferentes SGBD para crear un modelo físico de datos. </a:t>
            </a:r>
          </a:p>
          <a:p>
            <a:r>
              <a:rPr lang="es-ES" sz="1200" dirty="0"/>
              <a:t>Incluye un generador para generar todos los recursos de base de datos requeridos por su aplicación.</a:t>
            </a:r>
          </a:p>
          <a:p>
            <a:r>
              <a:rPr lang="es-ES" sz="1200" dirty="0"/>
              <a:t>Incluye un ambiente de tiempo de ejecución para dirigir las clases generadas. </a:t>
            </a:r>
            <a:endParaRPr lang="es-PE"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title"/>
          </p:nvPr>
        </p:nvSpPr>
        <p:spPr>
          <a:xfrm>
            <a:off x="457200" y="478563"/>
            <a:ext cx="2841477" cy="5849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Para PHP</a:t>
            </a:r>
            <a:endParaRPr dirty="0"/>
          </a:p>
        </p:txBody>
      </p:sp>
      <p:sp>
        <p:nvSpPr>
          <p:cNvPr id="274" name="Google Shape;274;p20"/>
          <p:cNvSpPr txBox="1">
            <a:spLocks noGrp="1"/>
          </p:cNvSpPr>
          <p:nvPr>
            <p:ph type="body" idx="1"/>
          </p:nvPr>
        </p:nvSpPr>
        <p:spPr>
          <a:xfrm>
            <a:off x="457200" y="1363150"/>
            <a:ext cx="2631900" cy="15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sz="1200" dirty="0"/>
              <a:t>Is the color of gold, butter and ripe lemons. In the spectrum of visible light, yellow is found between green and orange.</a:t>
            </a:r>
            <a:endParaRPr sz="1200" dirty="0"/>
          </a:p>
        </p:txBody>
      </p:sp>
      <p:sp>
        <p:nvSpPr>
          <p:cNvPr id="277" name="Google Shape;277;p20"/>
          <p:cNvSpPr txBox="1">
            <a:spLocks noGrp="1"/>
          </p:cNvSpPr>
          <p:nvPr>
            <p:ph type="body" idx="2"/>
          </p:nvPr>
        </p:nvSpPr>
        <p:spPr>
          <a:xfrm>
            <a:off x="457026" y="3318932"/>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sz="1200" dirty="0"/>
              <a:t>Is the color of gold, butter and ripe lemons. In the spectrum of visible light, yellow is found between green and orange.</a:t>
            </a:r>
            <a:endParaRPr sz="1200" dirty="0"/>
          </a:p>
        </p:txBody>
      </p:sp>
      <p:sp>
        <p:nvSpPr>
          <p:cNvPr id="275" name="Google Shape;275;p20"/>
          <p:cNvSpPr txBox="1">
            <a:spLocks noGrp="1"/>
          </p:cNvSpPr>
          <p:nvPr>
            <p:ph type="body" idx="3"/>
          </p:nvPr>
        </p:nvSpPr>
        <p:spPr>
          <a:xfrm>
            <a:off x="3546123" y="1794289"/>
            <a:ext cx="2631900" cy="15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600"/>
              </a:spcBef>
              <a:spcAft>
                <a:spcPts val="0"/>
              </a:spcAft>
              <a:buNone/>
            </a:pPr>
            <a:r>
              <a:rPr lang="en" sz="1200" dirty="0"/>
              <a:t>Is the colour of the clear sky and the deep sea. It is located between violet and green on the optical spectrum.</a:t>
            </a:r>
            <a:endParaRPr sz="1200" dirty="0"/>
          </a:p>
        </p:txBody>
      </p:sp>
      <p:sp>
        <p:nvSpPr>
          <p:cNvPr id="280" name="Google Shape;280;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276" name="Google Shape;276;p20"/>
          <p:cNvSpPr txBox="1">
            <a:spLocks noGrp="1"/>
          </p:cNvSpPr>
          <p:nvPr>
            <p:ph type="body" idx="4294967295"/>
          </p:nvPr>
        </p:nvSpPr>
        <p:spPr>
          <a:xfrm>
            <a:off x="6511924" y="1560216"/>
            <a:ext cx="2632075" cy="153511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600"/>
              </a:spcBef>
              <a:spcAft>
                <a:spcPts val="0"/>
              </a:spcAft>
              <a:buNone/>
            </a:pPr>
            <a:r>
              <a:rPr lang="en" sz="1200" dirty="0"/>
              <a:t>Is the color of blood, and because of this it has historically been associated with sacrifice, danger and courage. </a:t>
            </a:r>
            <a:endParaRPr sz="1200" dirty="0"/>
          </a:p>
          <a:p>
            <a:pPr marL="0" lvl="0" indent="0" algn="l" rtl="0">
              <a:spcBef>
                <a:spcPts val="600"/>
              </a:spcBef>
              <a:spcAft>
                <a:spcPts val="0"/>
              </a:spcAft>
              <a:buNone/>
            </a:pPr>
            <a:endParaRPr sz="1200" dirty="0"/>
          </a:p>
        </p:txBody>
      </p:sp>
      <p:sp>
        <p:nvSpPr>
          <p:cNvPr id="278" name="Google Shape;278;p20"/>
          <p:cNvSpPr txBox="1">
            <a:spLocks noGrp="1"/>
          </p:cNvSpPr>
          <p:nvPr>
            <p:ph type="body" idx="4294967295"/>
          </p:nvPr>
        </p:nvSpPr>
        <p:spPr>
          <a:xfrm>
            <a:off x="3422827" y="3444926"/>
            <a:ext cx="2632075" cy="13049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600"/>
              </a:spcBef>
              <a:spcAft>
                <a:spcPts val="0"/>
              </a:spcAft>
              <a:buNone/>
            </a:pPr>
            <a:r>
              <a:rPr lang="en" sz="1200" dirty="0"/>
              <a:t>Is the colour of the clear sky and the deep sea. It is located between violet and green on the optical spectrum.</a:t>
            </a:r>
            <a:endParaRPr sz="1200" dirty="0"/>
          </a:p>
        </p:txBody>
      </p:sp>
      <p:sp>
        <p:nvSpPr>
          <p:cNvPr id="279" name="Google Shape;279;p20"/>
          <p:cNvSpPr txBox="1">
            <a:spLocks noGrp="1"/>
          </p:cNvSpPr>
          <p:nvPr>
            <p:ph type="body" idx="4294967295"/>
          </p:nvPr>
        </p:nvSpPr>
        <p:spPr>
          <a:xfrm>
            <a:off x="6388629" y="3319007"/>
            <a:ext cx="2632075" cy="13049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600"/>
              </a:spcBef>
              <a:spcAft>
                <a:spcPts val="0"/>
              </a:spcAft>
              <a:buNone/>
            </a:pPr>
            <a:r>
              <a:rPr lang="en" sz="1200" dirty="0"/>
              <a:t>Is the color of blood, and because of this it has historically been associated with sacrifice, danger and courage. </a:t>
            </a:r>
            <a:endParaRPr sz="1200" dirty="0"/>
          </a:p>
          <a:p>
            <a:pPr marL="0" lvl="0" indent="0" algn="l" rtl="0">
              <a:spcBef>
                <a:spcPts val="600"/>
              </a:spcBef>
              <a:spcAft>
                <a:spcPts val="0"/>
              </a:spcAft>
              <a:buNone/>
            </a:pP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Para .Net</a:t>
            </a:r>
            <a:endParaRPr/>
          </a:p>
        </p:txBody>
      </p:sp>
      <p:sp>
        <p:nvSpPr>
          <p:cNvPr id="248" name="Google Shape;248;p17"/>
          <p:cNvSpPr txBox="1">
            <a:spLocks noGrp="1"/>
          </p:cNvSpPr>
          <p:nvPr>
            <p:ph type="body" idx="1"/>
          </p:nvPr>
        </p:nvSpPr>
        <p:spPr>
          <a:xfrm>
            <a:off x="457200" y="1781894"/>
            <a:ext cx="2631900" cy="28292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b="1" dirty="0" err="1"/>
              <a:t>NHibernate</a:t>
            </a:r>
            <a:endParaRPr lang="es-PE" sz="1200" dirty="0"/>
          </a:p>
          <a:p>
            <a:pPr marL="171450" lvl="0" indent="-171450">
              <a:buFontTx/>
              <a:buChar char="-"/>
            </a:pPr>
            <a:r>
              <a:rPr lang="es-PE" sz="1200" dirty="0"/>
              <a:t>Es un proyecto de código abierto, desarrollado de forma activa y con todas las funciones para el marco .NET.</a:t>
            </a:r>
          </a:p>
          <a:p>
            <a:pPr marL="171450" lvl="0" indent="-171450">
              <a:buFontTx/>
              <a:buChar char="-"/>
            </a:pPr>
            <a:r>
              <a:rPr lang="es-PE" sz="1200" dirty="0"/>
              <a:t>Es un puerto de </a:t>
            </a:r>
            <a:r>
              <a:rPr lang="es-PE" sz="1200" dirty="0" err="1"/>
              <a:t>Hibernate</a:t>
            </a:r>
            <a:r>
              <a:rPr lang="es-PE" sz="1200" dirty="0"/>
              <a:t> desde Java, que es uno de los asignadores de ORM mas antiguos .</a:t>
            </a:r>
          </a:p>
          <a:p>
            <a:pPr marL="171450" lvl="0" indent="-171450">
              <a:buFontTx/>
              <a:buChar char="-"/>
            </a:pPr>
            <a:r>
              <a:rPr lang="es-PE" sz="1200" dirty="0"/>
              <a:t>Ha sido desarrollado por la comunidad, sin ningún patrocinado.</a:t>
            </a:r>
          </a:p>
          <a:p>
            <a:pPr marL="171450" lvl="0" indent="-171450">
              <a:buFontTx/>
              <a:buChar char="-"/>
            </a:pPr>
            <a:endParaRPr sz="1200" dirty="0"/>
          </a:p>
        </p:txBody>
      </p:sp>
      <p:sp>
        <p:nvSpPr>
          <p:cNvPr id="249" name="Google Shape;249;p17"/>
          <p:cNvSpPr txBox="1">
            <a:spLocks noGrp="1"/>
          </p:cNvSpPr>
          <p:nvPr>
            <p:ph type="body" idx="2"/>
          </p:nvPr>
        </p:nvSpPr>
        <p:spPr>
          <a:xfrm>
            <a:off x="3358826" y="2114066"/>
            <a:ext cx="2631900" cy="250148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Entity Framework</a:t>
            </a:r>
            <a:endParaRPr b="1" dirty="0"/>
          </a:p>
          <a:p>
            <a:pPr marL="0" lvl="0" indent="0">
              <a:buNone/>
            </a:pPr>
            <a:r>
              <a:rPr lang="es-PE" sz="1200" dirty="0"/>
              <a:t>- Es un marco de código abierto para aplicaciones .NET admitidas por Microsoft.</a:t>
            </a:r>
          </a:p>
          <a:p>
            <a:pPr marL="0" lvl="0" indent="0">
              <a:buNone/>
            </a:pPr>
            <a:r>
              <a:rPr lang="es-PE" sz="1200" dirty="0"/>
              <a:t>- </a:t>
            </a:r>
            <a:r>
              <a:rPr lang="es-ES" sz="1200" dirty="0"/>
              <a:t>Los desarrolladores pueden trabajar en un nivel más abstracto cuando tratan con datos, y pueden crear y mantener aplicaciones orientadas a datos con menos código.</a:t>
            </a:r>
            <a:endParaRPr sz="1200" dirty="0"/>
          </a:p>
        </p:txBody>
      </p:sp>
      <p:sp>
        <p:nvSpPr>
          <p:cNvPr id="250" name="Google Shape;250;p17"/>
          <p:cNvSpPr txBox="1">
            <a:spLocks noGrp="1"/>
          </p:cNvSpPr>
          <p:nvPr>
            <p:ph type="body" idx="3"/>
          </p:nvPr>
        </p:nvSpPr>
        <p:spPr>
          <a:xfrm>
            <a:off x="6054900" y="2399011"/>
            <a:ext cx="2631900" cy="193159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DataObjects.NET</a:t>
            </a:r>
            <a:endParaRPr b="1" dirty="0"/>
          </a:p>
          <a:p>
            <a:pPr marL="171450" lvl="0" indent="-171450">
              <a:buFontTx/>
              <a:buChar char="-"/>
            </a:pPr>
            <a:r>
              <a:rPr lang="es-PE" sz="1200" dirty="0"/>
              <a:t>Es un marco de mapeo de persistencia y relacional de objetos para Microsoft .NET.</a:t>
            </a:r>
          </a:p>
          <a:p>
            <a:pPr marL="171450" lvl="0" indent="-171450">
              <a:buFontTx/>
              <a:buChar char="-"/>
            </a:pPr>
            <a:r>
              <a:rPr lang="es-PE" sz="1200" dirty="0"/>
              <a:t>Permite a los desarrolladores deﬁnir objetos persistentes y lógica de negocios directamente en C#, Visual Basic.</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2"/>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s-ES" b="0" dirty="0"/>
              <a:t>Implementaciones ORM de Python</a:t>
            </a:r>
            <a:endParaRPr dirty="0"/>
          </a:p>
        </p:txBody>
      </p:sp>
      <p:sp>
        <p:nvSpPr>
          <p:cNvPr id="298" name="Google Shape;298;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18" name="Google Shape;293;p22">
            <a:extLst>
              <a:ext uri="{FF2B5EF4-FFF2-40B4-BE49-F238E27FC236}">
                <a16:creationId xmlns:a16="http://schemas.microsoft.com/office/drawing/2014/main" id="{B1126B96-A51C-4265-A332-CA9260A0DDD5}"/>
              </a:ext>
            </a:extLst>
          </p:cNvPr>
          <p:cNvSpPr txBox="1">
            <a:spLocks/>
          </p:cNvSpPr>
          <p:nvPr/>
        </p:nvSpPr>
        <p:spPr>
          <a:xfrm>
            <a:off x="715943" y="1897432"/>
            <a:ext cx="3070221" cy="2534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1pPr>
            <a:lvl2pPr marL="914400" marR="0" lvl="1"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2pPr>
            <a:lvl3pPr marL="1371600" marR="0" lvl="2"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3pPr>
            <a:lvl4pPr marL="1828800" marR="0" lvl="3"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4pPr>
            <a:lvl5pPr marL="2286000" marR="0" lvl="4"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5pPr>
            <a:lvl6pPr marL="2743200" marR="0" lvl="5"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6pPr>
            <a:lvl7pPr marL="3200400" marR="0" lvl="6" indent="-342900" algn="l" rtl="0">
              <a:lnSpc>
                <a:spcPct val="100000"/>
              </a:lnSpc>
              <a:spcBef>
                <a:spcPts val="0"/>
              </a:spcBef>
              <a:spcAft>
                <a:spcPts val="0"/>
              </a:spcAft>
              <a:buClr>
                <a:srgbClr val="546973"/>
              </a:buClr>
              <a:buSzPts val="1800"/>
              <a:buFont typeface="Varela Round"/>
              <a:buChar char="●"/>
              <a:defRPr sz="1800" b="0" i="0" u="none" strike="noStrike" cap="none">
                <a:solidFill>
                  <a:srgbClr val="546973"/>
                </a:solidFill>
                <a:latin typeface="Varela Round"/>
                <a:ea typeface="Varela Round"/>
                <a:cs typeface="Varela Round"/>
                <a:sym typeface="Varela Round"/>
              </a:defRPr>
            </a:lvl7pPr>
            <a:lvl8pPr marL="3657600" marR="0" lvl="7" indent="-342900" algn="l" rtl="0">
              <a:lnSpc>
                <a:spcPct val="100000"/>
              </a:lnSpc>
              <a:spcBef>
                <a:spcPts val="0"/>
              </a:spcBef>
              <a:spcAft>
                <a:spcPts val="0"/>
              </a:spcAft>
              <a:buClr>
                <a:srgbClr val="546973"/>
              </a:buClr>
              <a:buSzPts val="1800"/>
              <a:buFont typeface="Varela Round"/>
              <a:buChar char="○"/>
              <a:defRPr sz="1800" b="0" i="0" u="none" strike="noStrike" cap="none">
                <a:solidFill>
                  <a:srgbClr val="546973"/>
                </a:solidFill>
                <a:latin typeface="Varela Round"/>
                <a:ea typeface="Varela Round"/>
                <a:cs typeface="Varela Round"/>
                <a:sym typeface="Varela Round"/>
              </a:defRPr>
            </a:lvl8pPr>
            <a:lvl9pPr marL="4114800" marR="0" lvl="8" indent="-342900" algn="l" rtl="0">
              <a:lnSpc>
                <a:spcPct val="100000"/>
              </a:lnSpc>
              <a:spcBef>
                <a:spcPts val="0"/>
              </a:spcBef>
              <a:spcAft>
                <a:spcPts val="0"/>
              </a:spcAft>
              <a:buClr>
                <a:srgbClr val="546973"/>
              </a:buClr>
              <a:buSzPts val="1800"/>
              <a:buFont typeface="Varela Round"/>
              <a:buChar char="■"/>
              <a:defRPr sz="1800" b="0" i="0" u="none" strike="noStrike" cap="none">
                <a:solidFill>
                  <a:srgbClr val="546973"/>
                </a:solidFill>
                <a:latin typeface="Varela Round"/>
                <a:ea typeface="Varela Round"/>
                <a:cs typeface="Varela Round"/>
                <a:sym typeface="Varela Round"/>
              </a:defRPr>
            </a:lvl9pPr>
          </a:lstStyle>
          <a:p>
            <a:pPr marL="0" indent="0">
              <a:buFont typeface="Varela Round"/>
              <a:buNone/>
            </a:pPr>
            <a:r>
              <a:rPr lang="es-PE" b="1" dirty="0" err="1"/>
              <a:t>SQLAlchemy</a:t>
            </a:r>
            <a:r>
              <a:rPr lang="es-PE" b="1" dirty="0"/>
              <a:t> ORM</a:t>
            </a:r>
          </a:p>
          <a:p>
            <a:pPr marL="0" indent="0" algn="just">
              <a:buFont typeface="Varela Round"/>
              <a:buNone/>
            </a:pPr>
            <a:r>
              <a:rPr lang="es-PE" sz="1200" dirty="0"/>
              <a:t>es más completo y potente (usa el patrón </a:t>
            </a:r>
            <a:r>
              <a:rPr lang="es-PE" sz="1200" dirty="0" err="1"/>
              <a:t>DataMapper</a:t>
            </a:r>
            <a:r>
              <a:rPr lang="es-PE" sz="1200" dirty="0"/>
              <a:t>), a la vez También se integra a la perfección con las clases / tablas configuradas usando el estilo de intercambio de datos, Pero las cosas se vuelven muy complejas si hay muchas </a:t>
            </a:r>
            <a:r>
              <a:rPr lang="es-PE" sz="1200" dirty="0" err="1"/>
              <a:t>relacion</a:t>
            </a:r>
            <a:r>
              <a:rPr lang="es-PE" sz="1200" dirty="0"/>
              <a:t> </a:t>
            </a:r>
            <a:r>
              <a:rPr lang="es-PE" sz="1200" dirty="0" err="1"/>
              <a:t>ademas</a:t>
            </a:r>
            <a:r>
              <a:rPr lang="es-PE" sz="1200" dirty="0"/>
              <a:t> </a:t>
            </a:r>
            <a:r>
              <a:rPr lang="es-PE" sz="1200" dirty="0" err="1"/>
              <a:t>SQLAlchemy</a:t>
            </a:r>
            <a:r>
              <a:rPr lang="es-PE" sz="1200" dirty="0"/>
              <a:t> soporta OOP y estilos funcionales listos para </a:t>
            </a:r>
            <a:r>
              <a:rPr lang="es-PE" sz="1200" dirty="0" err="1"/>
              <a:t>usar,Si</a:t>
            </a:r>
            <a:r>
              <a:rPr lang="es-PE" sz="1200" dirty="0"/>
              <a:t> bien es cierto es muy poderoso. Sin embargo, no es seguro para subprocesos.</a:t>
            </a:r>
          </a:p>
        </p:txBody>
      </p:sp>
      <p:sp>
        <p:nvSpPr>
          <p:cNvPr id="19" name="Google Shape;293;p22">
            <a:extLst>
              <a:ext uri="{FF2B5EF4-FFF2-40B4-BE49-F238E27FC236}">
                <a16:creationId xmlns:a16="http://schemas.microsoft.com/office/drawing/2014/main" id="{F679A802-687D-469D-8942-9839D7BE0257}"/>
              </a:ext>
            </a:extLst>
          </p:cNvPr>
          <p:cNvSpPr txBox="1">
            <a:spLocks/>
          </p:cNvSpPr>
          <p:nvPr/>
        </p:nvSpPr>
        <p:spPr>
          <a:xfrm>
            <a:off x="4880534" y="1878517"/>
            <a:ext cx="3070221" cy="2534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1pPr>
            <a:lvl2pPr marL="914400" marR="0" lvl="1"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2pPr>
            <a:lvl3pPr marL="1371600" marR="0" lvl="2"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3pPr>
            <a:lvl4pPr marL="1828800" marR="0" lvl="3"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4pPr>
            <a:lvl5pPr marL="2286000" marR="0" lvl="4"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5pPr>
            <a:lvl6pPr marL="2743200" marR="0" lvl="5" indent="-342900" algn="l" rtl="0">
              <a:lnSpc>
                <a:spcPct val="100000"/>
              </a:lnSpc>
              <a:spcBef>
                <a:spcPts val="0"/>
              </a:spcBef>
              <a:spcAft>
                <a:spcPts val="0"/>
              </a:spcAft>
              <a:buClr>
                <a:srgbClr val="7BD100"/>
              </a:buClr>
              <a:buSzPts val="1800"/>
              <a:buFont typeface="Varela Round"/>
              <a:buChar char="×"/>
              <a:defRPr sz="1800" b="0" i="0" u="none" strike="noStrike" cap="none">
                <a:solidFill>
                  <a:srgbClr val="546973"/>
                </a:solidFill>
                <a:latin typeface="Varela Round"/>
                <a:ea typeface="Varela Round"/>
                <a:cs typeface="Varela Round"/>
                <a:sym typeface="Varela Round"/>
              </a:defRPr>
            </a:lvl6pPr>
            <a:lvl7pPr marL="3200400" marR="0" lvl="6" indent="-342900" algn="l" rtl="0">
              <a:lnSpc>
                <a:spcPct val="100000"/>
              </a:lnSpc>
              <a:spcBef>
                <a:spcPts val="0"/>
              </a:spcBef>
              <a:spcAft>
                <a:spcPts val="0"/>
              </a:spcAft>
              <a:buClr>
                <a:srgbClr val="546973"/>
              </a:buClr>
              <a:buSzPts val="1800"/>
              <a:buFont typeface="Varela Round"/>
              <a:buChar char="●"/>
              <a:defRPr sz="1800" b="0" i="0" u="none" strike="noStrike" cap="none">
                <a:solidFill>
                  <a:srgbClr val="546973"/>
                </a:solidFill>
                <a:latin typeface="Varela Round"/>
                <a:ea typeface="Varela Round"/>
                <a:cs typeface="Varela Round"/>
                <a:sym typeface="Varela Round"/>
              </a:defRPr>
            </a:lvl7pPr>
            <a:lvl8pPr marL="3657600" marR="0" lvl="7" indent="-342900" algn="l" rtl="0">
              <a:lnSpc>
                <a:spcPct val="100000"/>
              </a:lnSpc>
              <a:spcBef>
                <a:spcPts val="0"/>
              </a:spcBef>
              <a:spcAft>
                <a:spcPts val="0"/>
              </a:spcAft>
              <a:buClr>
                <a:srgbClr val="546973"/>
              </a:buClr>
              <a:buSzPts val="1800"/>
              <a:buFont typeface="Varela Round"/>
              <a:buChar char="○"/>
              <a:defRPr sz="1800" b="0" i="0" u="none" strike="noStrike" cap="none">
                <a:solidFill>
                  <a:srgbClr val="546973"/>
                </a:solidFill>
                <a:latin typeface="Varela Round"/>
                <a:ea typeface="Varela Round"/>
                <a:cs typeface="Varela Round"/>
                <a:sym typeface="Varela Round"/>
              </a:defRPr>
            </a:lvl8pPr>
            <a:lvl9pPr marL="4114800" marR="0" lvl="8" indent="-342900" algn="l" rtl="0">
              <a:lnSpc>
                <a:spcPct val="100000"/>
              </a:lnSpc>
              <a:spcBef>
                <a:spcPts val="0"/>
              </a:spcBef>
              <a:spcAft>
                <a:spcPts val="0"/>
              </a:spcAft>
              <a:buClr>
                <a:srgbClr val="546973"/>
              </a:buClr>
              <a:buSzPts val="1800"/>
              <a:buFont typeface="Varela Round"/>
              <a:buChar char="■"/>
              <a:defRPr sz="1800" b="0" i="0" u="none" strike="noStrike" cap="none">
                <a:solidFill>
                  <a:srgbClr val="546973"/>
                </a:solidFill>
                <a:latin typeface="Varela Round"/>
                <a:ea typeface="Varela Round"/>
                <a:cs typeface="Varela Round"/>
                <a:sym typeface="Varela Round"/>
              </a:defRPr>
            </a:lvl9pPr>
          </a:lstStyle>
          <a:p>
            <a:pPr marL="0" indent="0">
              <a:buFont typeface="Varela Round"/>
              <a:buNone/>
            </a:pPr>
            <a:r>
              <a:rPr lang="es-PE" b="1" dirty="0" err="1"/>
              <a:t>SQLAlchemy</a:t>
            </a:r>
            <a:r>
              <a:rPr lang="es-PE" b="1" dirty="0"/>
              <a:t> ORM</a:t>
            </a:r>
          </a:p>
          <a:p>
            <a:pPr marL="0" indent="0" algn="just">
              <a:buFont typeface="Varela Round"/>
              <a:buNone/>
            </a:pPr>
            <a:r>
              <a:rPr lang="es-PE" sz="1200" dirty="0"/>
              <a:t>es más completo y potente (usa el patrón </a:t>
            </a:r>
            <a:r>
              <a:rPr lang="es-PE" sz="1200" dirty="0" err="1"/>
              <a:t>DataMapper</a:t>
            </a:r>
            <a:r>
              <a:rPr lang="es-PE" sz="1200" dirty="0"/>
              <a:t>), a la vez También se integra a la perfección con las clases / tablas configuradas usando el estilo de intercambio de datos, Pero las cosas se vuelven muy complejas si hay muchas </a:t>
            </a:r>
            <a:r>
              <a:rPr lang="es-PE" sz="1200" dirty="0" err="1"/>
              <a:t>relacion</a:t>
            </a:r>
            <a:r>
              <a:rPr lang="es-PE" sz="1200" dirty="0"/>
              <a:t> </a:t>
            </a:r>
            <a:r>
              <a:rPr lang="es-PE" sz="1200" dirty="0" err="1"/>
              <a:t>ademas</a:t>
            </a:r>
            <a:r>
              <a:rPr lang="es-PE" sz="1200" dirty="0"/>
              <a:t> </a:t>
            </a:r>
            <a:r>
              <a:rPr lang="es-PE" sz="1200" dirty="0" err="1"/>
              <a:t>SQLAlchemy</a:t>
            </a:r>
            <a:r>
              <a:rPr lang="es-PE" sz="1200" dirty="0"/>
              <a:t> soporta OOP y estilos funcionales listos para </a:t>
            </a:r>
            <a:r>
              <a:rPr lang="es-PE" sz="1200" dirty="0" err="1"/>
              <a:t>usar,Si</a:t>
            </a:r>
            <a:r>
              <a:rPr lang="es-PE" sz="1200" dirty="0"/>
              <a:t> bien es cierto es muy poderoso. Sin embargo, no es seguro para subprocesos.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s-ES" b="0" dirty="0"/>
              <a:t>Implementaciones ORM de Python</a:t>
            </a:r>
            <a:endParaRPr dirty="0"/>
          </a:p>
        </p:txBody>
      </p:sp>
      <p:sp>
        <p:nvSpPr>
          <p:cNvPr id="327" name="Google Shape;327;p26"/>
          <p:cNvSpPr txBox="1">
            <a:spLocks noGrp="1"/>
          </p:cNvSpPr>
          <p:nvPr>
            <p:ph type="body" idx="1"/>
          </p:nvPr>
        </p:nvSpPr>
        <p:spPr>
          <a:xfrm>
            <a:off x="524633" y="1914258"/>
            <a:ext cx="2631900" cy="2610039"/>
          </a:xfrm>
          <a:prstGeom prst="rect">
            <a:avLst/>
          </a:prstGeom>
        </p:spPr>
        <p:txBody>
          <a:bodyPr spcFirstLastPara="1" wrap="square" lIns="91425" tIns="91425" rIns="91425" bIns="91425" anchor="t" anchorCtr="0">
            <a:noAutofit/>
          </a:bodyPr>
          <a:lstStyle/>
          <a:p>
            <a:pPr marL="0" lvl="0" indent="0">
              <a:buNone/>
            </a:pPr>
            <a:r>
              <a:rPr lang="es-PE" b="1" dirty="0" err="1">
                <a:solidFill>
                  <a:schemeClr val="tx1"/>
                </a:solidFill>
              </a:rPr>
              <a:t>Peewee</a:t>
            </a:r>
            <a:r>
              <a:rPr lang="es-PE" b="1" dirty="0">
                <a:solidFill>
                  <a:schemeClr val="tx1"/>
                </a:solidFill>
              </a:rPr>
              <a:t> ORM</a:t>
            </a:r>
          </a:p>
          <a:p>
            <a:pPr marL="0" lvl="0" indent="0" algn="just">
              <a:buNone/>
            </a:pPr>
            <a:r>
              <a:rPr lang="es-PE" sz="1200" dirty="0" err="1"/>
              <a:t>Peewee</a:t>
            </a:r>
            <a:r>
              <a:rPr lang="es-PE" sz="1200" dirty="0"/>
              <a:t> es una implementación ORM de Python que está escrita para ser " más simple, más pequeña y más </a:t>
            </a:r>
            <a:r>
              <a:rPr lang="es-PE" sz="1200" dirty="0" err="1"/>
              <a:t>hackeable</a:t>
            </a:r>
            <a:r>
              <a:rPr lang="es-PE" sz="1200" dirty="0"/>
              <a:t> " que </a:t>
            </a:r>
            <a:r>
              <a:rPr lang="es-PE" sz="1200" dirty="0" err="1"/>
              <a:t>SQLAlchemy</a:t>
            </a:r>
            <a:r>
              <a:rPr lang="es-PE" sz="1200" dirty="0"/>
              <a:t>. </a:t>
            </a:r>
          </a:p>
        </p:txBody>
      </p:sp>
      <p:sp>
        <p:nvSpPr>
          <p:cNvPr id="328" name="Google Shape;328;p26"/>
          <p:cNvSpPr txBox="1">
            <a:spLocks noGrp="1"/>
          </p:cNvSpPr>
          <p:nvPr>
            <p:ph type="body" idx="2"/>
          </p:nvPr>
        </p:nvSpPr>
        <p:spPr>
          <a:xfrm>
            <a:off x="3257680" y="2020171"/>
            <a:ext cx="2631900" cy="2610039"/>
          </a:xfrm>
          <a:prstGeom prst="rect">
            <a:avLst/>
          </a:prstGeom>
        </p:spPr>
        <p:txBody>
          <a:bodyPr spcFirstLastPara="1" wrap="square" lIns="91425" tIns="91425" rIns="91425" bIns="91425" anchor="t" anchorCtr="0">
            <a:noAutofit/>
          </a:bodyPr>
          <a:lstStyle/>
          <a:p>
            <a:pPr marL="0" lvl="0" indent="0">
              <a:buNone/>
            </a:pPr>
            <a:r>
              <a:rPr lang="es-ES" b="1" dirty="0" err="1">
                <a:solidFill>
                  <a:schemeClr val="tx1"/>
                </a:solidFill>
              </a:rPr>
              <a:t>SQLObject</a:t>
            </a:r>
            <a:r>
              <a:rPr lang="es-ES" b="1" dirty="0">
                <a:solidFill>
                  <a:schemeClr val="tx1"/>
                </a:solidFill>
              </a:rPr>
              <a:t> ORM</a:t>
            </a:r>
          </a:p>
          <a:p>
            <a:pPr marL="0" lvl="0" indent="0" algn="just">
              <a:buNone/>
            </a:pPr>
            <a:r>
              <a:rPr lang="es-PE" sz="1200" dirty="0"/>
              <a:t>Es fácil de usar, es independiente de la base de datos y puede hacer las tablas por nosotros</a:t>
            </a:r>
            <a:endParaRPr dirty="0"/>
          </a:p>
        </p:txBody>
      </p:sp>
      <p:sp>
        <p:nvSpPr>
          <p:cNvPr id="329" name="Google Shape;329;p26"/>
          <p:cNvSpPr txBox="1">
            <a:spLocks noGrp="1"/>
          </p:cNvSpPr>
          <p:nvPr>
            <p:ph type="body" idx="3"/>
          </p:nvPr>
        </p:nvSpPr>
        <p:spPr>
          <a:xfrm>
            <a:off x="5990727" y="1982624"/>
            <a:ext cx="2631900" cy="2943326"/>
          </a:xfrm>
          <a:prstGeom prst="rect">
            <a:avLst/>
          </a:prstGeom>
        </p:spPr>
        <p:txBody>
          <a:bodyPr spcFirstLastPara="1" wrap="square" lIns="91425" tIns="91425" rIns="91425" bIns="91425" anchor="t" anchorCtr="0">
            <a:noAutofit/>
          </a:bodyPr>
          <a:lstStyle/>
          <a:p>
            <a:pPr marL="0" lvl="0" indent="0">
              <a:buNone/>
            </a:pPr>
            <a:r>
              <a:rPr lang="es-PE" b="1" dirty="0">
                <a:solidFill>
                  <a:schemeClr val="tx1"/>
                </a:solidFill>
              </a:rPr>
              <a:t>ORM de Django</a:t>
            </a:r>
          </a:p>
          <a:p>
            <a:pPr marL="0" lvl="0" indent="0" algn="just">
              <a:buNone/>
            </a:pPr>
            <a:r>
              <a:rPr lang="es-PE" sz="1200" dirty="0"/>
              <a:t>ORM tiene una sintaxis más limpia y es más fácil escribir para (patrón </a:t>
            </a:r>
            <a:r>
              <a:rPr lang="es-PE" sz="1200" dirty="0" err="1"/>
              <a:t>ActiveRecord</a:t>
            </a:r>
            <a:r>
              <a:rPr lang="es-PE" sz="1200" dirty="0"/>
              <a:t>),también tiene una capa declarativa que oculta cierta complejidad y le da una sintaxis de estilo </a:t>
            </a:r>
            <a:r>
              <a:rPr lang="es-PE" sz="1200" dirty="0" err="1"/>
              <a:t>ActiveRecord</a:t>
            </a:r>
            <a:r>
              <a:rPr lang="es-PE" sz="1200" dirty="0"/>
              <a:t> más similar a la ORM de Django.</a:t>
            </a:r>
          </a:p>
          <a:p>
            <a:pPr marL="0" lvl="0" indent="0" algn="l" rtl="0">
              <a:spcBef>
                <a:spcPts val="600"/>
              </a:spcBef>
              <a:spcAft>
                <a:spcPts val="0"/>
              </a:spcAft>
              <a:buNone/>
            </a:pPr>
            <a:endParaRPr dirty="0"/>
          </a:p>
        </p:txBody>
      </p:sp>
      <p:sp>
        <p:nvSpPr>
          <p:cNvPr id="330" name="Google Shape;3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body" idx="1"/>
          </p:nvPr>
        </p:nvSpPr>
        <p:spPr>
          <a:xfrm>
            <a:off x="2032650" y="1922517"/>
            <a:ext cx="5078700" cy="2588051"/>
          </a:xfrm>
          <a:prstGeom prst="rect">
            <a:avLst/>
          </a:prstGeom>
        </p:spPr>
        <p:txBody>
          <a:bodyPr spcFirstLastPara="1" wrap="square" lIns="91425" tIns="91425" rIns="91425" bIns="91425" anchor="ctr" anchorCtr="0">
            <a:noAutofit/>
          </a:bodyPr>
          <a:lstStyle/>
          <a:p>
            <a:pPr marL="0" lvl="0" indent="0">
              <a:buNone/>
            </a:pPr>
            <a:r>
              <a:rPr lang="es-PE" sz="1600" dirty="0"/>
              <a:t>Los ORM proporcionan una abstracción de alto nivel en una base de datos relacional que permite a un desarrollador escribir código Python en lugar de SQL para crear, leer, actualizar y eliminar datos y esquemas en su base de datos. Los desarrolladores pueden usar el lenguaje de programación con el que se sienten cómodos para trabajar con una base de datos en lugar de escribir sentencias de SQL o procedimientos almacenados.</a:t>
            </a:r>
          </a:p>
        </p:txBody>
      </p:sp>
      <p:sp>
        <p:nvSpPr>
          <p:cNvPr id="286" name="Google Shape;286;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2"/>
        <p:cNvGrpSpPr/>
        <p:nvPr/>
      </p:nvGrpSpPr>
      <p:grpSpPr>
        <a:xfrm>
          <a:off x="0" y="0"/>
          <a:ext cx="0" cy="0"/>
          <a:chOff x="0" y="0"/>
          <a:chExt cx="0" cy="0"/>
        </a:xfrm>
      </p:grpSpPr>
      <p:grpSp>
        <p:nvGrpSpPr>
          <p:cNvPr id="119" name="Group 11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0" name="Rectangle 11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Oval 12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2" name="Oval 12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3" name="Oval 12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4" name="Oval 12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5" name="Oval 12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0" name="Rectangle 12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11" name="Group 131">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3" name="Rectangle 13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Oval 13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5" name="Oval 134">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6" name="Rectangle 135">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8"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3" name="Google Shape;303;p23"/>
          <p:cNvSpPr txBox="1">
            <a:spLocks noGrp="1"/>
          </p:cNvSpPr>
          <p:nvPr>
            <p:ph type="title"/>
          </p:nvPr>
        </p:nvSpPr>
        <p:spPr>
          <a:xfrm>
            <a:off x="866216" y="730251"/>
            <a:ext cx="2206657" cy="765174"/>
          </a:xfrm>
          <a:prstGeom prst="rect">
            <a:avLst/>
          </a:prstGeom>
        </p:spPr>
        <p:txBody>
          <a:bodyPr spcFirstLastPara="1" vert="horz" lIns="91440" tIns="45720" rIns="91440" bIns="45720" rtlCol="0" anchor="ctr" anchorCtr="0">
            <a:normAutofit/>
          </a:bodyPr>
          <a:lstStyle/>
          <a:p>
            <a:pPr defTabSz="457200">
              <a:lnSpc>
                <a:spcPct val="90000"/>
              </a:lnSpc>
              <a:spcBef>
                <a:spcPct val="0"/>
              </a:spcBef>
            </a:pPr>
            <a:r>
              <a:rPr lang="en-US" sz="1700" b="0" i="0" kern="1200">
                <a:solidFill>
                  <a:srgbClr val="EBEBEB"/>
                </a:solidFill>
                <a:latin typeface="+mj-lt"/>
                <a:ea typeface="+mj-ea"/>
                <a:cs typeface="+mj-cs"/>
              </a:rPr>
              <a:t>Implementaciones ORM de Python</a:t>
            </a:r>
          </a:p>
        </p:txBody>
      </p:sp>
      <p:sp>
        <p:nvSpPr>
          <p:cNvPr id="304" name="Google Shape;304;p23"/>
          <p:cNvSpPr txBox="1">
            <a:spLocks noGrp="1"/>
          </p:cNvSpPr>
          <p:nvPr>
            <p:ph type="body" idx="1"/>
          </p:nvPr>
        </p:nvSpPr>
        <p:spPr>
          <a:xfrm>
            <a:off x="866216" y="1590675"/>
            <a:ext cx="2350294" cy="2924175"/>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r>
              <a:rPr lang="en-US" sz="1500">
                <a:solidFill>
                  <a:srgbClr val="FFFFFF"/>
                </a:solidFill>
              </a:rPr>
              <a:t>Un mapeador relacional de objetos (ORM) es una biblioteca de códigos que automatiza la transferencia de datos almacenados en tablas de bases de datos relacionales a objetos que se usan más comúnmente en el código de aplicación.</a:t>
            </a:r>
          </a:p>
        </p:txBody>
      </p:sp>
      <p:pic>
        <p:nvPicPr>
          <p:cNvPr id="2" name="Imagen 1">
            <a:extLst>
              <a:ext uri="{FF2B5EF4-FFF2-40B4-BE49-F238E27FC236}">
                <a16:creationId xmlns:a16="http://schemas.microsoft.com/office/drawing/2014/main" id="{C98D0122-2C03-48B5-9E86-818B4474F83D}"/>
              </a:ext>
            </a:extLst>
          </p:cNvPr>
          <p:cNvPicPr>
            <a:picLocks noChangeAspect="1"/>
          </p:cNvPicPr>
          <p:nvPr/>
        </p:nvPicPr>
        <p:blipFill>
          <a:blip r:embed="rId4"/>
          <a:stretch>
            <a:fillRect/>
          </a:stretch>
        </p:blipFill>
        <p:spPr>
          <a:xfrm>
            <a:off x="3895955" y="1642980"/>
            <a:ext cx="4793650" cy="1857539"/>
          </a:xfrm>
          <a:prstGeom prst="rect">
            <a:avLst/>
          </a:prstGeom>
        </p:spPr>
      </p:pic>
      <p:sp>
        <p:nvSpPr>
          <p:cNvPr id="312" name="Rectangle 140">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6" name="Google Shape;306;p23"/>
          <p:cNvSpPr txBox="1">
            <a:spLocks noGrp="1"/>
          </p:cNvSpPr>
          <p:nvPr>
            <p:ph type="sldNum" idx="12"/>
          </p:nvPr>
        </p:nvSpPr>
        <p:spPr>
          <a:xfrm>
            <a:off x="7764405" y="221796"/>
            <a:ext cx="628649" cy="575766"/>
          </a:xfrm>
          <a:prstGeom prst="rect">
            <a:avLst/>
          </a:prstGeom>
        </p:spPr>
        <p:txBody>
          <a:bodyPr spcFirstLastPara="1" vert="horz" lIns="91440" tIns="45720" rIns="91440" bIns="45720" rtlCol="0" anchor="b" anchorCtr="0">
            <a:normAutofit/>
          </a:bodyPr>
          <a:lstStyle/>
          <a:p>
            <a:pPr lvl="0" indent="0" defTabSz="914400">
              <a:lnSpc>
                <a:spcPct val="90000"/>
              </a:lnSpc>
              <a:spcBef>
                <a:spcPts val="0"/>
              </a:spcBef>
              <a:spcAft>
                <a:spcPts val="600"/>
              </a:spcAft>
              <a:buNone/>
            </a:pPr>
            <a:fld id="{00000000-1234-1234-1234-123412341234}" type="slidenum">
              <a:rPr lang="en-US" sz="2800">
                <a:solidFill>
                  <a:srgbClr val="FFFFFF"/>
                </a:solidFill>
              </a:rPr>
              <a:pPr lvl="0" indent="0" defTabSz="914400">
                <a:lnSpc>
                  <a:spcPct val="90000"/>
                </a:lnSpc>
                <a:spcBef>
                  <a:spcPts val="0"/>
                </a:spcBef>
                <a:spcAft>
                  <a:spcPts val="600"/>
                </a:spcAft>
                <a:buNone/>
              </a:pPr>
              <a:t>9</a:t>
            </a:fld>
            <a:endParaRPr lang="en-US" sz="280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1103</Words>
  <Application>Microsoft Office PowerPoint</Application>
  <PresentationFormat>Presentación en pantalla (16:9)</PresentationFormat>
  <Paragraphs>93</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Wingdings 3</vt:lpstr>
      <vt:lpstr>Wingdings</vt:lpstr>
      <vt:lpstr>Varela Round</vt:lpstr>
      <vt:lpstr>Century Gothic</vt:lpstr>
      <vt:lpstr>Sala de reuniones Ion</vt:lpstr>
      <vt:lpstr>Herramientas  de Mapeo Objeto Relacional</vt:lpstr>
      <vt:lpstr>¿QUÉ ES UN MAPEO OBJETO-RELACIONAL?</vt:lpstr>
      <vt:lpstr>Para Java</vt:lpstr>
      <vt:lpstr>Para PHP</vt:lpstr>
      <vt:lpstr>Para .Net</vt:lpstr>
      <vt:lpstr>Implementaciones ORM de Python</vt:lpstr>
      <vt:lpstr>Implementaciones ORM de Python</vt:lpstr>
      <vt:lpstr>Presentación de PowerPoint</vt:lpstr>
      <vt:lpstr>Implementaciones ORM de Python</vt:lpstr>
      <vt:lpstr>Transition headline</vt:lpstr>
      <vt:lpstr>You can also split your content</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Mapeo Objeto Relacional</dc:title>
  <dc:creator>DEPIS01</dc:creator>
  <cp:lastModifiedBy>DEPIS01</cp:lastModifiedBy>
  <cp:revision>1</cp:revision>
  <dcterms:created xsi:type="dcterms:W3CDTF">2019-04-12T22:07:02Z</dcterms:created>
  <dcterms:modified xsi:type="dcterms:W3CDTF">2019-04-12T22:10:14Z</dcterms:modified>
</cp:coreProperties>
</file>