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8" r:id="rId2"/>
    <p:sldId id="259" r:id="rId3"/>
    <p:sldId id="261" r:id="rId4"/>
    <p:sldId id="633" r:id="rId5"/>
    <p:sldId id="634" r:id="rId6"/>
    <p:sldId id="63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100" d="100"/>
          <a:sy n="100" d="100"/>
        </p:scale>
        <p:origin x="-48"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390EA-C810-4591-9CA9-F0286ABF9432}" type="datetimeFigureOut">
              <a:rPr lang="uk-UA" smtClean="0"/>
              <a:t>11.06.2019</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44D10-0437-4FD6-8038-D62C1B2468B8}" type="slidenum">
              <a:rPr lang="uk-UA" smtClean="0"/>
              <a:t>‹№›</a:t>
            </a:fld>
            <a:endParaRPr lang="uk-UA"/>
          </a:p>
        </p:txBody>
      </p:sp>
    </p:spTree>
    <p:extLst>
      <p:ext uri="{BB962C8B-B14F-4D97-AF65-F5344CB8AC3E}">
        <p14:creationId xmlns:p14="http://schemas.microsoft.com/office/powerpoint/2010/main" val="239644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D7D2D082-59BD-430F-BC9B-5409526CD9ED}" type="slidenum">
              <a:rPr lang="uk-UA" smtClean="0"/>
              <a:t>3</a:t>
            </a:fld>
            <a:endParaRPr lang="uk-UA"/>
          </a:p>
        </p:txBody>
      </p:sp>
    </p:spTree>
    <p:extLst>
      <p:ext uri="{BB962C8B-B14F-4D97-AF65-F5344CB8AC3E}">
        <p14:creationId xmlns:p14="http://schemas.microsoft.com/office/powerpoint/2010/main" val="279690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15963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uk-UA"/>
              <a:t>Клацніть піктограму, щоб додати зображення</a:t>
            </a:r>
            <a:endParaRPr lang="en-US"/>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63768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uk-UA"/>
              <a:t>Клацніть піктограму, щоб додати зображення</a:t>
            </a:r>
            <a:endParaRPr lang="en-US"/>
          </a:p>
        </p:txBody>
      </p:sp>
      <p:sp>
        <p:nvSpPr>
          <p:cNvPr id="7" name="TextBox 6"/>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04100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uk-UA"/>
              <a:t>Клацніть піктограму, щоб додати зображення</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813150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uk-UA"/>
              <a:t>Вставлення діаграми</a:t>
            </a:r>
            <a:endParaRPr lang="en-US"/>
          </a:p>
        </p:txBody>
      </p:sp>
    </p:spTree>
    <p:extLst>
      <p:ext uri="{BB962C8B-B14F-4D97-AF65-F5344CB8AC3E}">
        <p14:creationId xmlns:p14="http://schemas.microsoft.com/office/powerpoint/2010/main" val="3698537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uk-UA"/>
              <a:t>Вставлення діаграми</a:t>
            </a:r>
            <a:endParaRPr lang="en-US"/>
          </a:p>
        </p:txBody>
      </p:sp>
    </p:spTree>
    <p:extLst>
      <p:ext uri="{BB962C8B-B14F-4D97-AF65-F5344CB8AC3E}">
        <p14:creationId xmlns:p14="http://schemas.microsoft.com/office/powerpoint/2010/main" val="75139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10448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8147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11228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93549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39143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47502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60718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411626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uk-UA"/>
              <a:t>Клацніть піктограму, щоб додати зображення</a:t>
            </a:r>
            <a:endParaRPr lang="en-US"/>
          </a:p>
        </p:txBody>
      </p:sp>
      <p:sp>
        <p:nvSpPr>
          <p:cNvPr id="22" name="TextBox 21"/>
          <p:cNvSpPr txBox="1"/>
          <p:nvPr/>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6737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7"/>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162077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F31CB4-7F04-4BF5-93B8-9E5F5F75654B}"/>
              </a:ext>
            </a:extLst>
          </p:cNvPr>
          <p:cNvSpPr>
            <a:spLocks noGrp="1"/>
          </p:cNvSpPr>
          <p:nvPr>
            <p:ph type="title"/>
          </p:nvPr>
        </p:nvSpPr>
        <p:spPr>
          <a:xfrm>
            <a:off x="-208308" y="2006221"/>
            <a:ext cx="12390783" cy="4851778"/>
          </a:xfrm>
        </p:spPr>
        <p:txBody>
          <a:bodyPr/>
          <a:lstStyle/>
          <a:p>
            <a:pPr algn="ctr"/>
            <a:r>
              <a:rPr lang="en-US" dirty="0"/>
              <a:t>Test design techniques</a:t>
            </a:r>
            <a:endParaRPr lang="ru-RU" dirty="0"/>
          </a:p>
        </p:txBody>
      </p:sp>
      <p:sp>
        <p:nvSpPr>
          <p:cNvPr id="3" name="Текст 2">
            <a:extLst>
              <a:ext uri="{FF2B5EF4-FFF2-40B4-BE49-F238E27FC236}">
                <a16:creationId xmlns:a16="http://schemas.microsoft.com/office/drawing/2014/main" id="{AA8F0EC1-50EB-4467-9C96-7B7479887A6E}"/>
              </a:ext>
            </a:extLst>
          </p:cNvPr>
          <p:cNvSpPr>
            <a:spLocks noGrp="1"/>
          </p:cNvSpPr>
          <p:nvPr>
            <p:ph type="body" sz="quarter" idx="10"/>
          </p:nvPr>
        </p:nvSpPr>
        <p:spPr/>
        <p:txBody>
          <a:bodyPr/>
          <a:lstStyle/>
          <a:p>
            <a:r>
              <a:rPr lang="en-US" dirty="0"/>
              <a:t>Made by Horak Orest</a:t>
            </a:r>
            <a:endParaRPr lang="ru-RU" dirty="0"/>
          </a:p>
        </p:txBody>
      </p:sp>
    </p:spTree>
    <p:extLst>
      <p:ext uri="{BB962C8B-B14F-4D97-AF65-F5344CB8AC3E}">
        <p14:creationId xmlns:p14="http://schemas.microsoft.com/office/powerpoint/2010/main" val="25048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C68DD8EC-DD3F-4B02-8641-45E61B447E6D}"/>
              </a:ext>
            </a:extLst>
          </p:cNvPr>
          <p:cNvSpPr>
            <a:spLocks noGrp="1"/>
          </p:cNvSpPr>
          <p:nvPr>
            <p:ph type="title"/>
          </p:nvPr>
        </p:nvSpPr>
        <p:spPr/>
        <p:txBody>
          <a:bodyPr/>
          <a:lstStyle/>
          <a:p>
            <a:pPr algn="ctr"/>
            <a:r>
              <a:rPr lang="en-US" sz="3200" b="1" dirty="0"/>
              <a:t>Equivalence partitioning and Boundary value analysis</a:t>
            </a:r>
            <a:br>
              <a:rPr lang="ru-RU" dirty="0"/>
            </a:br>
            <a:endParaRPr lang="ru-RU" dirty="0"/>
          </a:p>
        </p:txBody>
      </p:sp>
      <p:sp>
        <p:nvSpPr>
          <p:cNvPr id="7" name="Текст 6">
            <a:extLst>
              <a:ext uri="{FF2B5EF4-FFF2-40B4-BE49-F238E27FC236}">
                <a16:creationId xmlns:a16="http://schemas.microsoft.com/office/drawing/2014/main" id="{40FCD7CE-2DF9-4628-90A2-3A6BB2A6A29C}"/>
              </a:ext>
            </a:extLst>
          </p:cNvPr>
          <p:cNvSpPr>
            <a:spLocks noGrp="1"/>
          </p:cNvSpPr>
          <p:nvPr>
            <p:ph type="body" sz="quarter" idx="10"/>
          </p:nvPr>
        </p:nvSpPr>
        <p:spPr>
          <a:xfrm>
            <a:off x="573833" y="1553547"/>
            <a:ext cx="10820400" cy="4044820"/>
          </a:xfrm>
        </p:spPr>
        <p:txBody>
          <a:bodyPr/>
          <a:lstStyle/>
          <a:p>
            <a:r>
              <a:rPr lang="en-US" dirty="0"/>
              <a:t>To have ability to buy products on web store user should register his login name on web registration page. The field for entering login name should: </a:t>
            </a:r>
            <a:endParaRPr lang="uk-UA" dirty="0"/>
          </a:p>
          <a:p>
            <a:pPr marL="342900" lvl="0" indent="-342900">
              <a:buFont typeface="Arial" panose="020B0604020202020204" pitchFamily="34" charset="0"/>
              <a:buChar char="•"/>
            </a:pPr>
            <a:r>
              <a:rPr lang="en-US" dirty="0"/>
              <a:t>contain letters only </a:t>
            </a:r>
            <a:endParaRPr lang="uk-UA" dirty="0"/>
          </a:p>
          <a:p>
            <a:pPr marL="342900" lvl="0" indent="-342900">
              <a:buFont typeface="Arial" panose="020B0604020202020204" pitchFamily="34" charset="0"/>
              <a:buChar char="•"/>
            </a:pPr>
            <a:r>
              <a:rPr lang="en-US" dirty="0"/>
              <a:t>to be no shorter than 4 characters </a:t>
            </a:r>
            <a:endParaRPr lang="uk-UA" dirty="0"/>
          </a:p>
          <a:p>
            <a:pPr marL="342900" lvl="0" indent="-342900">
              <a:buFont typeface="Arial" panose="020B0604020202020204" pitchFamily="34" charset="0"/>
              <a:buChar char="•"/>
            </a:pPr>
            <a:r>
              <a:rPr lang="en-US" dirty="0"/>
              <a:t>to be no longer than 10 characters. </a:t>
            </a:r>
          </a:p>
          <a:p>
            <a:pPr lvl="0"/>
            <a:endParaRPr lang="uk-UA" dirty="0"/>
          </a:p>
          <a:p>
            <a:r>
              <a:rPr lang="en-US" dirty="0"/>
              <a:t>Login names which do not meet requirements will not be allowed.</a:t>
            </a:r>
            <a:endParaRPr lang="uk-UA" dirty="0"/>
          </a:p>
          <a:p>
            <a:pPr lvl="0"/>
            <a:r>
              <a:rPr lang="en-US" dirty="0"/>
              <a:t>Build equivalence classes (partitions) based on given information</a:t>
            </a:r>
            <a:endParaRPr lang="uk-UA" dirty="0"/>
          </a:p>
          <a:p>
            <a:pPr lvl="0"/>
            <a:r>
              <a:rPr lang="en-US" dirty="0"/>
              <a:t>Stand Out boundary values</a:t>
            </a:r>
            <a:endParaRPr lang="uk-UA" dirty="0"/>
          </a:p>
          <a:p>
            <a:endParaRPr lang="ru-RU" dirty="0"/>
          </a:p>
        </p:txBody>
      </p:sp>
    </p:spTree>
    <p:extLst>
      <p:ext uri="{BB962C8B-B14F-4D97-AF65-F5344CB8AC3E}">
        <p14:creationId xmlns:p14="http://schemas.microsoft.com/office/powerpoint/2010/main" val="125678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824858655"/>
              </p:ext>
            </p:extLst>
          </p:nvPr>
        </p:nvGraphicFramePr>
        <p:xfrm>
          <a:off x="132081" y="103650"/>
          <a:ext cx="7914640" cy="3325350"/>
        </p:xfrm>
        <a:graphic>
          <a:graphicData uri="http://schemas.openxmlformats.org/drawingml/2006/table">
            <a:tbl>
              <a:tblPr firstRow="1" bandRow="1">
                <a:tableStyleId>{5C22544A-7EE6-4342-B048-85BDC9FD1C3A}</a:tableStyleId>
              </a:tblPr>
              <a:tblGrid>
                <a:gridCol w="305631">
                  <a:extLst>
                    <a:ext uri="{9D8B030D-6E8A-4147-A177-3AD203B41FA5}">
                      <a16:colId xmlns:a16="http://schemas.microsoft.com/office/drawing/2014/main" val="3519263694"/>
                    </a:ext>
                  </a:extLst>
                </a:gridCol>
                <a:gridCol w="3080454">
                  <a:extLst>
                    <a:ext uri="{9D8B030D-6E8A-4147-A177-3AD203B41FA5}">
                      <a16:colId xmlns:a16="http://schemas.microsoft.com/office/drawing/2014/main" val="3881031669"/>
                    </a:ext>
                  </a:extLst>
                </a:gridCol>
                <a:gridCol w="4528555">
                  <a:extLst>
                    <a:ext uri="{9D8B030D-6E8A-4147-A177-3AD203B41FA5}">
                      <a16:colId xmlns:a16="http://schemas.microsoft.com/office/drawing/2014/main" val="664747190"/>
                    </a:ext>
                  </a:extLst>
                </a:gridCol>
              </a:tblGrid>
              <a:tr h="459342">
                <a:tc>
                  <a:txBody>
                    <a:bodyPr/>
                    <a:lstStyle/>
                    <a:p>
                      <a:r>
                        <a:rPr lang="en-US" sz="1600" dirty="0"/>
                        <a:t>#</a:t>
                      </a:r>
                      <a:endParaRPr lang="uk-UA" sz="1600" dirty="0"/>
                    </a:p>
                  </a:txBody>
                  <a:tcPr/>
                </a:tc>
                <a:tc>
                  <a:txBody>
                    <a:bodyPr/>
                    <a:lstStyle/>
                    <a:p>
                      <a:r>
                        <a:rPr lang="en-US" sz="1600" dirty="0"/>
                        <a:t>Condition</a:t>
                      </a:r>
                      <a:endParaRPr lang="uk-UA" sz="1600" dirty="0"/>
                    </a:p>
                  </a:txBody>
                  <a:tcPr/>
                </a:tc>
                <a:tc>
                  <a:txBody>
                    <a:bodyPr/>
                    <a:lstStyle/>
                    <a:p>
                      <a:r>
                        <a:rPr lang="en-US" sz="1600" dirty="0"/>
                        <a:t>Expected result</a:t>
                      </a:r>
                      <a:endParaRPr lang="uk-UA" sz="1600" dirty="0"/>
                    </a:p>
                  </a:txBody>
                  <a:tcPr/>
                </a:tc>
                <a:extLst>
                  <a:ext uri="{0D108BD9-81ED-4DB2-BD59-A6C34878D82A}">
                    <a16:rowId xmlns:a16="http://schemas.microsoft.com/office/drawing/2014/main" val="2102529768"/>
                  </a:ext>
                </a:extLst>
              </a:tr>
              <a:tr h="649108">
                <a:tc>
                  <a:txBody>
                    <a:bodyPr/>
                    <a:lstStyle/>
                    <a:p>
                      <a:r>
                        <a:rPr lang="en-US" sz="1600" dirty="0"/>
                        <a:t>1</a:t>
                      </a:r>
                      <a:endParaRPr lang="uk-UA" sz="1600" dirty="0"/>
                    </a:p>
                  </a:txBody>
                  <a:tcPr/>
                </a:tc>
                <a:tc>
                  <a:txBody>
                    <a:bodyPr/>
                    <a:lstStyle/>
                    <a:p>
                      <a:r>
                        <a:rPr lang="en-US" sz="1600" kern="1200" dirty="0">
                          <a:solidFill>
                            <a:schemeClr val="dk1"/>
                          </a:solidFill>
                          <a:effectLst/>
                          <a:latin typeface="+mn-lt"/>
                          <a:ea typeface="+mn-ea"/>
                          <a:cs typeface="+mn-cs"/>
                        </a:rPr>
                        <a:t>Put 3 characters</a:t>
                      </a:r>
                      <a:endParaRPr lang="uk-UA" sz="1600" dirty="0"/>
                    </a:p>
                  </a:txBody>
                  <a:tcPr/>
                </a:tc>
                <a:tc>
                  <a:txBody>
                    <a:bodyPr/>
                    <a:lstStyle/>
                    <a:p>
                      <a:pPr marL="0" lvl="0" indent="0">
                        <a:buFont typeface="Arial" panose="020B0604020202020204" pitchFamily="34" charset="0"/>
                        <a:buNone/>
                      </a:pPr>
                      <a:r>
                        <a:rPr lang="en-US" sz="1600" dirty="0"/>
                        <a:t>Display message ‘Not be shorter than 4 characters’ </a:t>
                      </a:r>
                      <a:endParaRPr lang="uk-UA" sz="1600" dirty="0"/>
                    </a:p>
                  </a:txBody>
                  <a:tcPr/>
                </a:tc>
                <a:extLst>
                  <a:ext uri="{0D108BD9-81ED-4DB2-BD59-A6C34878D82A}">
                    <a16:rowId xmlns:a16="http://schemas.microsoft.com/office/drawing/2014/main" val="1174389764"/>
                  </a:ext>
                </a:extLst>
              </a:tr>
              <a:tr h="459342">
                <a:tc>
                  <a:txBody>
                    <a:bodyPr/>
                    <a:lstStyle/>
                    <a:p>
                      <a:r>
                        <a:rPr lang="en-US" sz="1600" dirty="0"/>
                        <a:t>2</a:t>
                      </a:r>
                      <a:endParaRPr lang="uk-UA" sz="1600" dirty="0"/>
                    </a:p>
                  </a:txBody>
                  <a:tcPr/>
                </a:tc>
                <a:tc>
                  <a:txBody>
                    <a:bodyPr/>
                    <a:lstStyle/>
                    <a:p>
                      <a:r>
                        <a:rPr lang="en-US" sz="1600" kern="1200" dirty="0">
                          <a:solidFill>
                            <a:schemeClr val="dk1"/>
                          </a:solidFill>
                          <a:effectLst/>
                          <a:latin typeface="+mn-lt"/>
                          <a:ea typeface="+mn-ea"/>
                          <a:cs typeface="+mn-cs"/>
                        </a:rPr>
                        <a:t>Put 4 characters</a:t>
                      </a:r>
                      <a:endParaRPr lang="uk-UA" sz="1600" dirty="0"/>
                    </a:p>
                  </a:txBody>
                  <a:tcPr/>
                </a:tc>
                <a:tc>
                  <a:txBody>
                    <a:bodyPr/>
                    <a:lstStyle/>
                    <a:p>
                      <a:r>
                        <a:rPr lang="en-US" sz="1600" dirty="0"/>
                        <a:t>Successfully complete</a:t>
                      </a:r>
                      <a:endParaRPr lang="uk-UA" sz="1600" dirty="0"/>
                    </a:p>
                  </a:txBody>
                  <a:tcPr/>
                </a:tc>
                <a:extLst>
                  <a:ext uri="{0D108BD9-81ED-4DB2-BD59-A6C34878D82A}">
                    <a16:rowId xmlns:a16="http://schemas.microsoft.com/office/drawing/2014/main" val="1759395873"/>
                  </a:ext>
                </a:extLst>
              </a:tr>
              <a:tr h="459342">
                <a:tc>
                  <a:txBody>
                    <a:bodyPr/>
                    <a:lstStyle/>
                    <a:p>
                      <a:r>
                        <a:rPr lang="en-US" sz="1600" dirty="0"/>
                        <a:t>3</a:t>
                      </a:r>
                      <a:endParaRPr lang="uk-UA" sz="1600" dirty="0"/>
                    </a:p>
                  </a:txBody>
                  <a:tcPr/>
                </a:tc>
                <a:tc>
                  <a:txBody>
                    <a:bodyPr/>
                    <a:lstStyle/>
                    <a:p>
                      <a:r>
                        <a:rPr lang="en-US" sz="1600" kern="1200" dirty="0">
                          <a:solidFill>
                            <a:schemeClr val="dk1"/>
                          </a:solidFill>
                          <a:effectLst/>
                          <a:latin typeface="+mn-lt"/>
                          <a:ea typeface="+mn-ea"/>
                          <a:cs typeface="+mn-cs"/>
                        </a:rPr>
                        <a:t>Put 7 characters</a:t>
                      </a:r>
                      <a:endParaRPr lang="uk-UA" sz="1600" dirty="0"/>
                    </a:p>
                  </a:txBody>
                  <a:tcPr/>
                </a:tc>
                <a:tc>
                  <a:txBody>
                    <a:bodyPr/>
                    <a:lstStyle/>
                    <a:p>
                      <a:r>
                        <a:rPr lang="en-US" sz="1600" dirty="0"/>
                        <a:t>Boundary value</a:t>
                      </a:r>
                      <a:endParaRPr lang="uk-UA" sz="1600" dirty="0"/>
                    </a:p>
                  </a:txBody>
                  <a:tcPr/>
                </a:tc>
                <a:extLst>
                  <a:ext uri="{0D108BD9-81ED-4DB2-BD59-A6C34878D82A}">
                    <a16:rowId xmlns:a16="http://schemas.microsoft.com/office/drawing/2014/main" val="3592599537"/>
                  </a:ext>
                </a:extLst>
              </a:tr>
              <a:tr h="649108">
                <a:tc>
                  <a:txBody>
                    <a:bodyPr/>
                    <a:lstStyle/>
                    <a:p>
                      <a:r>
                        <a:rPr lang="en-US" sz="1600" dirty="0"/>
                        <a:t>4</a:t>
                      </a:r>
                      <a:endParaRPr lang="uk-UA" sz="1600" dirty="0"/>
                    </a:p>
                  </a:txBody>
                  <a:tcPr/>
                </a:tc>
                <a:tc>
                  <a:txBody>
                    <a:bodyPr/>
                    <a:lstStyle/>
                    <a:p>
                      <a:r>
                        <a:rPr lang="en-US" sz="1600" kern="1200" dirty="0">
                          <a:solidFill>
                            <a:schemeClr val="dk1"/>
                          </a:solidFill>
                          <a:effectLst/>
                          <a:latin typeface="+mn-lt"/>
                          <a:ea typeface="+mn-ea"/>
                          <a:cs typeface="+mn-cs"/>
                        </a:rPr>
                        <a:t>Put 10 characters</a:t>
                      </a:r>
                      <a:endParaRPr lang="uk-UA"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Successfully complete</a:t>
                      </a:r>
                      <a:endParaRPr lang="uk-UA" sz="1600" dirty="0"/>
                    </a:p>
                    <a:p>
                      <a:endParaRPr lang="uk-UA" sz="1600" dirty="0"/>
                    </a:p>
                  </a:txBody>
                  <a:tcPr/>
                </a:tc>
                <a:extLst>
                  <a:ext uri="{0D108BD9-81ED-4DB2-BD59-A6C34878D82A}">
                    <a16:rowId xmlns:a16="http://schemas.microsoft.com/office/drawing/2014/main" val="850944343"/>
                  </a:ext>
                </a:extLst>
              </a:tr>
              <a:tr h="649108">
                <a:tc>
                  <a:txBody>
                    <a:bodyPr/>
                    <a:lstStyle/>
                    <a:p>
                      <a:r>
                        <a:rPr lang="en-US" sz="1600" dirty="0"/>
                        <a:t>5</a:t>
                      </a:r>
                      <a:endParaRPr lang="uk-UA" sz="1600" dirty="0"/>
                    </a:p>
                  </a:txBody>
                  <a:tcPr/>
                </a:tc>
                <a:tc>
                  <a:txBody>
                    <a:bodyPr/>
                    <a:lstStyle/>
                    <a:p>
                      <a:r>
                        <a:rPr lang="en-US" sz="1600" kern="1200" dirty="0">
                          <a:solidFill>
                            <a:schemeClr val="dk1"/>
                          </a:solidFill>
                          <a:effectLst/>
                          <a:latin typeface="+mn-lt"/>
                          <a:ea typeface="+mn-ea"/>
                          <a:cs typeface="+mn-cs"/>
                        </a:rPr>
                        <a:t>Put 11 characters</a:t>
                      </a:r>
                      <a:endParaRPr lang="uk-UA" sz="1600" dirty="0"/>
                    </a:p>
                  </a:txBody>
                  <a:tcPr/>
                </a:tc>
                <a:tc>
                  <a:txBody>
                    <a:bodyPr/>
                    <a:lstStyle/>
                    <a:p>
                      <a:pPr marL="0" lvl="0" indent="0">
                        <a:buFont typeface="Arial" panose="020B0604020202020204" pitchFamily="34" charset="0"/>
                        <a:buNone/>
                      </a:pPr>
                      <a:r>
                        <a:rPr lang="en-US" sz="1600" dirty="0"/>
                        <a:t>Display message ‘Not be longer than 10 characters’ </a:t>
                      </a:r>
                      <a:endParaRPr lang="uk-UA" sz="1600" dirty="0"/>
                    </a:p>
                  </a:txBody>
                  <a:tcPr/>
                </a:tc>
                <a:extLst>
                  <a:ext uri="{0D108BD9-81ED-4DB2-BD59-A6C34878D82A}">
                    <a16:rowId xmlns:a16="http://schemas.microsoft.com/office/drawing/2014/main" val="357558135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25659458"/>
              </p:ext>
            </p:extLst>
          </p:nvPr>
        </p:nvGraphicFramePr>
        <p:xfrm>
          <a:off x="132080" y="4034279"/>
          <a:ext cx="4673600" cy="2600200"/>
        </p:xfrm>
        <a:graphic>
          <a:graphicData uri="http://schemas.openxmlformats.org/drawingml/2006/table">
            <a:tbl>
              <a:tblPr firstRow="1" bandRow="1">
                <a:tableStyleId>{2D5ABB26-0587-4C30-8999-92F81FD0307C}</a:tableStyleId>
              </a:tblPr>
              <a:tblGrid>
                <a:gridCol w="711138">
                  <a:extLst>
                    <a:ext uri="{9D8B030D-6E8A-4147-A177-3AD203B41FA5}">
                      <a16:colId xmlns:a16="http://schemas.microsoft.com/office/drawing/2014/main" val="4273977140"/>
                    </a:ext>
                  </a:extLst>
                </a:gridCol>
                <a:gridCol w="960660">
                  <a:extLst>
                    <a:ext uri="{9D8B030D-6E8A-4147-A177-3AD203B41FA5}">
                      <a16:colId xmlns:a16="http://schemas.microsoft.com/office/drawing/2014/main" val="767786326"/>
                    </a:ext>
                  </a:extLst>
                </a:gridCol>
                <a:gridCol w="2083165">
                  <a:extLst>
                    <a:ext uri="{9D8B030D-6E8A-4147-A177-3AD203B41FA5}">
                      <a16:colId xmlns:a16="http://schemas.microsoft.com/office/drawing/2014/main" val="1472437221"/>
                    </a:ext>
                  </a:extLst>
                </a:gridCol>
                <a:gridCol w="918637">
                  <a:extLst>
                    <a:ext uri="{9D8B030D-6E8A-4147-A177-3AD203B41FA5}">
                      <a16:colId xmlns:a16="http://schemas.microsoft.com/office/drawing/2014/main" val="2405327262"/>
                    </a:ext>
                  </a:extLst>
                </a:gridCol>
              </a:tblGrid>
              <a:tr h="884388">
                <a:tc>
                  <a:txBody>
                    <a:bodyPr/>
                    <a:lstStyle/>
                    <a:p>
                      <a:pPr algn="ctr"/>
                      <a:endParaRPr lang="en-US" sz="1400" dirty="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188"/>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Invalid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188"/>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Successfully 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188"/>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Invalid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188"/>
                    </a:solidFill>
                  </a:tcPr>
                </a:tc>
                <a:extLst>
                  <a:ext uri="{0D108BD9-81ED-4DB2-BD59-A6C34878D82A}">
                    <a16:rowId xmlns:a16="http://schemas.microsoft.com/office/drawing/2014/main" val="4119644789"/>
                  </a:ext>
                </a:extLst>
              </a:tr>
              <a:tr h="649252">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Class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E4D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&lt;4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E4DA"/>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4 -10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E4DA"/>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&gt;10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E4DA"/>
                    </a:solidFill>
                  </a:tcPr>
                </a:tc>
                <a:extLst>
                  <a:ext uri="{0D108BD9-81ED-4DB2-BD59-A6C34878D82A}">
                    <a16:rowId xmlns:a16="http://schemas.microsoft.com/office/drawing/2014/main" val="1713680107"/>
                  </a:ext>
                </a:extLst>
              </a:tr>
              <a:tr h="533280">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EP</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7F2ED"/>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7F2ED"/>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7F2ED"/>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7F2ED"/>
                    </a:solidFill>
                  </a:tcPr>
                </a:tc>
                <a:extLst>
                  <a:ext uri="{0D108BD9-81ED-4DB2-BD59-A6C34878D82A}">
                    <a16:rowId xmlns:a16="http://schemas.microsoft.com/office/drawing/2014/main" val="1843097782"/>
                  </a:ext>
                </a:extLst>
              </a:tr>
              <a:tr h="533280">
                <a:tc>
                  <a:txBody>
                    <a:bodyPr/>
                    <a:lstStyle/>
                    <a:p>
                      <a:pPr algn="ctr"/>
                      <a:r>
                        <a:rPr lang="en-US" sz="1400" dirty="0" err="1">
                          <a:solidFill>
                            <a:schemeClr val="accent5">
                              <a:lumMod val="75000"/>
                            </a:schemeClr>
                          </a:solidFill>
                          <a:latin typeface="Open Sans" panose="020B0604020202020204" charset="0"/>
                          <a:ea typeface="Open Sans" panose="020B0604020202020204" charset="0"/>
                          <a:cs typeface="Open Sans" panose="020B0604020202020204" charset="0"/>
                        </a:rPr>
                        <a:t>BVA</a:t>
                      </a:r>
                      <a:endParaRPr lang="en-US" sz="1400" dirty="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lnR w="12700" cap="flat" cmpd="sng" algn="ctr">
                      <a:solidFill>
                        <a:schemeClr val="tx1"/>
                      </a:solidFill>
                      <a:prstDash val="solid"/>
                      <a:round/>
                      <a:headEnd type="none" w="med" len="med"/>
                      <a:tailEnd type="none" w="med" len="med"/>
                    </a:lnR>
                    <a:solidFill>
                      <a:srgbClr val="CBE4DA"/>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BE4DA"/>
                    </a:solidFill>
                  </a:tcPr>
                </a:tc>
                <a:tc>
                  <a:txBody>
                    <a:bodyPr/>
                    <a:lstStyle/>
                    <a:p>
                      <a:pPr algn="ct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BE4D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5">
                              <a:lumMod val="75000"/>
                            </a:schemeClr>
                          </a:solidFill>
                          <a:latin typeface="Open Sans" panose="020B0604020202020204" charset="0"/>
                          <a:ea typeface="Open Sans" panose="020B0604020202020204" charset="0"/>
                          <a:cs typeface="Open Sans" panose="020B0604020202020204" charset="0"/>
                        </a:rPr>
                        <a:t>&gt;10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BE4DA"/>
                    </a:solidFill>
                  </a:tcPr>
                </a:tc>
                <a:extLst>
                  <a:ext uri="{0D108BD9-81ED-4DB2-BD59-A6C34878D82A}">
                    <a16:rowId xmlns:a16="http://schemas.microsoft.com/office/drawing/2014/main" val="453001164"/>
                  </a:ext>
                </a:extLst>
              </a:tr>
            </a:tbl>
          </a:graphicData>
        </a:graphic>
      </p:graphicFrame>
      <p:sp>
        <p:nvSpPr>
          <p:cNvPr id="9" name="TextBox 8">
            <a:extLst>
              <a:ext uri="{FF2B5EF4-FFF2-40B4-BE49-F238E27FC236}">
                <a16:creationId xmlns:a16="http://schemas.microsoft.com/office/drawing/2014/main" id="{A692E41E-0DC5-43A0-9AAB-508F357D412F}"/>
              </a:ext>
            </a:extLst>
          </p:cNvPr>
          <p:cNvSpPr txBox="1"/>
          <p:nvPr/>
        </p:nvSpPr>
        <p:spPr>
          <a:xfrm>
            <a:off x="132080" y="3676067"/>
            <a:ext cx="2132507" cy="461665"/>
          </a:xfrm>
          <a:prstGeom prst="rect">
            <a:avLst/>
          </a:prstGeom>
          <a:noFill/>
        </p:spPr>
        <p:txBody>
          <a:bodyPr wrap="none" rtlCol="0">
            <a:spAutoFit/>
          </a:bodyPr>
          <a:lstStyle/>
          <a:p>
            <a:r>
              <a:rPr lang="en-US" sz="2400" dirty="0"/>
              <a:t>Boundary value</a:t>
            </a:r>
            <a:endParaRPr lang="uk-UA" sz="2400" dirty="0"/>
          </a:p>
        </p:txBody>
      </p:sp>
    </p:spTree>
    <p:extLst>
      <p:ext uri="{BB962C8B-B14F-4D97-AF65-F5344CB8AC3E}">
        <p14:creationId xmlns:p14="http://schemas.microsoft.com/office/powerpoint/2010/main" val="85588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A8D9155-67D0-432A-B277-AFF36593952D}"/>
              </a:ext>
            </a:extLst>
          </p:cNvPr>
          <p:cNvSpPr>
            <a:spLocks noGrp="1"/>
          </p:cNvSpPr>
          <p:nvPr>
            <p:ph type="title"/>
          </p:nvPr>
        </p:nvSpPr>
        <p:spPr/>
        <p:txBody>
          <a:bodyPr/>
          <a:lstStyle/>
          <a:p>
            <a:pPr algn="ctr"/>
            <a:r>
              <a:rPr lang="en-US" b="1" dirty="0"/>
              <a:t>Decision tables</a:t>
            </a:r>
            <a:br>
              <a:rPr lang="ru-RU" dirty="0"/>
            </a:br>
            <a:endParaRPr lang="ru-RU" dirty="0"/>
          </a:p>
        </p:txBody>
      </p:sp>
      <p:sp>
        <p:nvSpPr>
          <p:cNvPr id="5" name="Текст 4">
            <a:extLst>
              <a:ext uri="{FF2B5EF4-FFF2-40B4-BE49-F238E27FC236}">
                <a16:creationId xmlns:a16="http://schemas.microsoft.com/office/drawing/2014/main" id="{8A737682-87AE-4E74-8227-7F30EC6D32C8}"/>
              </a:ext>
            </a:extLst>
          </p:cNvPr>
          <p:cNvSpPr>
            <a:spLocks noGrp="1"/>
          </p:cNvSpPr>
          <p:nvPr>
            <p:ph type="body" sz="quarter" idx="10"/>
          </p:nvPr>
        </p:nvSpPr>
        <p:spPr/>
        <p:txBody>
          <a:bodyPr/>
          <a:lstStyle/>
          <a:p>
            <a:r>
              <a:rPr lang="en-US" dirty="0"/>
              <a:t>If you are a new customer opening a credit card account, you will get a 15% discount on all your purchases today. If you are an existing customer and you hold a loyalty card, you get a 10% discount. If you have a coupon, you can get 20% off today (but it can't be used with the 'new customer' discount).</a:t>
            </a:r>
            <a:endParaRPr lang="uk-UA" dirty="0"/>
          </a:p>
          <a:p>
            <a:pPr marL="342900" lvl="0" indent="-342900">
              <a:buFont typeface="Arial" panose="020B0604020202020204" pitchFamily="34" charset="0"/>
              <a:buChar char="•"/>
            </a:pPr>
            <a:r>
              <a:rPr lang="en-US" dirty="0"/>
              <a:t>Build decision table based on given information</a:t>
            </a:r>
            <a:endParaRPr lang="uk-UA" dirty="0"/>
          </a:p>
          <a:p>
            <a:pPr marL="342900" lvl="0" indent="-342900">
              <a:buFont typeface="Arial" panose="020B0604020202020204" pitchFamily="34" charset="0"/>
              <a:buChar char="•"/>
            </a:pPr>
            <a:r>
              <a:rPr lang="en-US" dirty="0"/>
              <a:t>Cover requirements above by tests (write test cases’ names and objectives) based on decision table analysis</a:t>
            </a:r>
            <a:endParaRPr lang="uk-UA" dirty="0"/>
          </a:p>
          <a:p>
            <a:endParaRPr lang="ru-RU" dirty="0"/>
          </a:p>
        </p:txBody>
      </p:sp>
    </p:spTree>
    <p:extLst>
      <p:ext uri="{BB962C8B-B14F-4D97-AF65-F5344CB8AC3E}">
        <p14:creationId xmlns:p14="http://schemas.microsoft.com/office/powerpoint/2010/main" val="158553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E06E3A34-B8F0-4BB0-9301-FF7DD002A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30" y="399859"/>
            <a:ext cx="7585970" cy="5542481"/>
          </a:xfrm>
          <a:prstGeom prst="rect">
            <a:avLst/>
          </a:prstGeom>
        </p:spPr>
      </p:pic>
    </p:spTree>
    <p:extLst>
      <p:ext uri="{BB962C8B-B14F-4D97-AF65-F5344CB8AC3E}">
        <p14:creationId xmlns:p14="http://schemas.microsoft.com/office/powerpoint/2010/main" val="58129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E5F4E12-C4EA-47F0-BAA7-194AA500DA59}"/>
              </a:ext>
            </a:extLst>
          </p:cNvPr>
          <p:cNvSpPr>
            <a:spLocks noGrp="1"/>
          </p:cNvSpPr>
          <p:nvPr>
            <p:ph type="title"/>
          </p:nvPr>
        </p:nvSpPr>
        <p:spPr/>
        <p:txBody>
          <a:bodyPr/>
          <a:lstStyle/>
          <a:p>
            <a:pPr algn="ctr"/>
            <a:r>
              <a:rPr lang="en-US" b="1" dirty="0"/>
              <a:t>State transition</a:t>
            </a:r>
            <a:br>
              <a:rPr lang="ru-RU" dirty="0"/>
            </a:br>
            <a:endParaRPr lang="ru-RU" dirty="0"/>
          </a:p>
        </p:txBody>
      </p:sp>
      <p:sp>
        <p:nvSpPr>
          <p:cNvPr id="7" name="Текст 6">
            <a:extLst>
              <a:ext uri="{FF2B5EF4-FFF2-40B4-BE49-F238E27FC236}">
                <a16:creationId xmlns:a16="http://schemas.microsoft.com/office/drawing/2014/main" id="{7E564B4C-A71A-4335-A3A2-4AB0844105A0}"/>
              </a:ext>
            </a:extLst>
          </p:cNvPr>
          <p:cNvSpPr>
            <a:spLocks noGrp="1"/>
          </p:cNvSpPr>
          <p:nvPr>
            <p:ph type="body" sz="quarter" idx="10"/>
          </p:nvPr>
        </p:nvSpPr>
        <p:spPr/>
        <p:txBody>
          <a:bodyPr/>
          <a:lstStyle/>
          <a:p>
            <a:r>
              <a:rPr lang="en-US" dirty="0"/>
              <a:t>User tops his friend’s mobile account using sending money option. He enters amount of money he likes to send, types mobile number and click ‘Send’. If entered amount of money is allowed and phone number format is correct, then money will be sent and user will get appropriate message. If sum of replenishment is too low or too high, then user should re-enter it. If phone number format is incorrect, then user should enter correct phone number.</a:t>
            </a:r>
            <a:endParaRPr lang="uk-UA" dirty="0"/>
          </a:p>
          <a:p>
            <a:pPr marL="342900" lvl="0" indent="-342900">
              <a:buFont typeface="Arial" panose="020B0604020202020204" pitchFamily="34" charset="0"/>
              <a:buChar char="•"/>
            </a:pPr>
            <a:r>
              <a:rPr lang="en-US" dirty="0"/>
              <a:t>Build state transition diagram based on given information</a:t>
            </a:r>
            <a:endParaRPr lang="uk-UA" dirty="0"/>
          </a:p>
          <a:p>
            <a:endParaRPr lang="ru-RU" dirty="0"/>
          </a:p>
        </p:txBody>
      </p:sp>
    </p:spTree>
    <p:extLst>
      <p:ext uri="{BB962C8B-B14F-4D97-AF65-F5344CB8AC3E}">
        <p14:creationId xmlns:p14="http://schemas.microsoft.com/office/powerpoint/2010/main" val="4040319528"/>
      </p:ext>
    </p:extLst>
  </p:cSld>
  <p:clrMapOvr>
    <a:masterClrMapping/>
  </p:clrMapOvr>
</p:sld>
</file>

<file path=ppt/theme/theme1.xml><?xml version="1.0" encoding="utf-8"?>
<a:theme xmlns:a="http://schemas.openxmlformats.org/drawingml/2006/main" name="Тема3">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Офіс">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Тема3" id="{4AF43DE4-FCB3-4B28-B225-59A91FAE7136}" vid="{3D015413-02D4-4F10-9BC8-869D5E1DD551}"/>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Тема3</Template>
  <TotalTime>102</TotalTime>
  <Words>355</Words>
  <Application>Microsoft Office PowerPoint</Application>
  <PresentationFormat>Широкий екран</PresentationFormat>
  <Paragraphs>53</Paragraphs>
  <Slides>6</Slides>
  <Notes>1</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6</vt:i4>
      </vt:variant>
    </vt:vector>
  </HeadingPairs>
  <TitlesOfParts>
    <vt:vector size="11" baseType="lpstr">
      <vt:lpstr>Arial</vt:lpstr>
      <vt:lpstr>Calibri</vt:lpstr>
      <vt:lpstr>Open Sans</vt:lpstr>
      <vt:lpstr>Proxima Nova Black</vt:lpstr>
      <vt:lpstr>Тема3</vt:lpstr>
      <vt:lpstr>Test design techniques</vt:lpstr>
      <vt:lpstr>Equivalence partitioning and Boundary value analysis </vt:lpstr>
      <vt:lpstr>Презентація PowerPoint</vt:lpstr>
      <vt:lpstr>Decision tables </vt:lpstr>
      <vt:lpstr>Презентація PowerPoint</vt:lpstr>
      <vt:lpstr>State transition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design techniques</dc:title>
  <dc:creator>Orest Horak</dc:creator>
  <cp:lastModifiedBy>Orest Horak</cp:lastModifiedBy>
  <cp:revision>11</cp:revision>
  <dcterms:created xsi:type="dcterms:W3CDTF">2019-06-10T22:42:25Z</dcterms:created>
  <dcterms:modified xsi:type="dcterms:W3CDTF">2019-06-11T06:56:45Z</dcterms:modified>
</cp:coreProperties>
</file>