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aleway SemiBold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Raleway Medium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SemiBold-regular.fntdata"/><Relationship Id="rId22" Type="http://schemas.openxmlformats.org/officeDocument/2006/relationships/font" Target="fonts/RalewaySemiBold-italic.fntdata"/><Relationship Id="rId21" Type="http://schemas.openxmlformats.org/officeDocument/2006/relationships/font" Target="fonts/RalewaySemiBold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RalewayMedium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Medium-boldItalic.fntdata"/><Relationship Id="rId30" Type="http://schemas.openxmlformats.org/officeDocument/2006/relationships/font" Target="fonts/RalewayMedium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f252d62f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f252d62f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f252d62f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f252d62f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f252d62f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f252d62f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f252d62f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f252d62f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f252d62f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f252d62f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f252d62f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f252d62f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f252d62f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f252d62f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f252d62f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f252d62f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f252d62f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f252d62f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Diet Manager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41388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SWEN.383.700 - SW Des Principles and Patterns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9627" y="20305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Orest Kisi, Orest Brukhal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Thanks for Attention!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Table of Contents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853850"/>
            <a:ext cx="7688700" cy="30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ru" sz="1600"/>
              <a:t>Introduction</a:t>
            </a:r>
            <a:endParaRPr b="1" sz="1600"/>
          </a:p>
          <a:p>
            <a:pPr indent="-3302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ru" sz="1600"/>
              <a:t>Objectives</a:t>
            </a:r>
            <a:endParaRPr b="1" sz="1600"/>
          </a:p>
          <a:p>
            <a:pPr indent="-3302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ru" sz="1600"/>
              <a:t>MVC Pattern</a:t>
            </a:r>
            <a:endParaRPr b="1" sz="1600"/>
          </a:p>
          <a:p>
            <a:pPr indent="-3302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ru" sz="1600"/>
              <a:t>Composite Pattern</a:t>
            </a:r>
            <a:endParaRPr b="1" sz="1600"/>
          </a:p>
          <a:p>
            <a:pPr indent="-3302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ru" sz="1600"/>
              <a:t>Factory Method, Observer, Singleton and Facade Patterns</a:t>
            </a:r>
            <a:endParaRPr b="1" sz="1600"/>
          </a:p>
          <a:p>
            <a:pPr indent="-3302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ru" sz="1600"/>
              <a:t>Class Diagram</a:t>
            </a:r>
            <a:endParaRPr b="1" sz="1600"/>
          </a:p>
          <a:p>
            <a:pPr indent="-3302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ru" sz="1600"/>
              <a:t>Sequence Diagram</a:t>
            </a:r>
            <a:endParaRPr b="1" sz="1600"/>
          </a:p>
          <a:p>
            <a:pPr indent="-3302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ru" sz="1600"/>
              <a:t>Testing Strategy</a:t>
            </a:r>
            <a:endParaRPr b="1" sz="1600"/>
          </a:p>
          <a:p>
            <a:pPr indent="-3302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ru" sz="1600"/>
              <a:t>Conclusion</a:t>
            </a:r>
            <a:endParaRPr b="1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Introduction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ru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Diet Manager</a:t>
            </a:r>
            <a:r>
              <a:rPr lang="ru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is a desktop program designed to help users </a:t>
            </a:r>
            <a:r>
              <a:rPr b="1" lang="ru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monitor </a:t>
            </a:r>
            <a:r>
              <a:rPr lang="ru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their </a:t>
            </a:r>
            <a:r>
              <a:rPr b="1" lang="ru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dietary intake</a:t>
            </a:r>
            <a:r>
              <a:rPr lang="ru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b="1" lang="ru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track exercise activities</a:t>
            </a:r>
            <a:r>
              <a:rPr lang="ru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and </a:t>
            </a:r>
            <a:r>
              <a:rPr b="1" lang="ru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manage </a:t>
            </a:r>
            <a:r>
              <a:rPr lang="ru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their </a:t>
            </a:r>
            <a:r>
              <a:rPr b="1" lang="ru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weight goals</a:t>
            </a:r>
            <a:r>
              <a:rPr lang="ru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It provides features to </a:t>
            </a:r>
            <a:r>
              <a:rPr b="1" lang="ru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log food consumption</a:t>
            </a:r>
            <a:r>
              <a:rPr lang="ru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b="1" lang="ru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record exercise sessions</a:t>
            </a:r>
            <a:r>
              <a:rPr lang="ru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b="1" lang="ru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set calorie targets</a:t>
            </a:r>
            <a:r>
              <a:rPr lang="ru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and </a:t>
            </a:r>
            <a:r>
              <a:rPr b="1" lang="ru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visualize nutritional data</a:t>
            </a:r>
            <a:r>
              <a:rPr lang="ru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Objectives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1909250"/>
            <a:ext cx="7688700" cy="28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1.</a:t>
            </a:r>
            <a:r>
              <a:rPr b="1" lang="ru" sz="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	</a:t>
            </a:r>
            <a:r>
              <a:rPr b="1" lang="ru" sz="1200">
                <a:solidFill>
                  <a:srgbClr val="1A9988"/>
                </a:solidFill>
                <a:latin typeface="Raleway"/>
                <a:ea typeface="Raleway"/>
                <a:cs typeface="Raleway"/>
                <a:sym typeface="Raleway"/>
              </a:rPr>
              <a:t>Food and Exercise Logging</a:t>
            </a:r>
            <a:r>
              <a:rPr b="1" lang="ru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ru" sz="120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Enable users to easily log their daily food intake and exercise activities, including details such as servings consumed, exercise duration, and intensity.</a:t>
            </a:r>
            <a:endParaRPr sz="1200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2286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2</a:t>
            </a:r>
            <a:r>
              <a:rPr b="1" lang="ru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b="1" lang="ru" sz="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b="1" lang="ru" sz="700">
                <a:solidFill>
                  <a:srgbClr val="EB5600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b="1" lang="ru" sz="1200">
                <a:solidFill>
                  <a:srgbClr val="EB5600"/>
                </a:solidFill>
                <a:latin typeface="Raleway"/>
                <a:ea typeface="Raleway"/>
                <a:cs typeface="Raleway"/>
                <a:sym typeface="Raleway"/>
              </a:rPr>
              <a:t>Database Management:</a:t>
            </a:r>
            <a:r>
              <a:rPr lang="ru" sz="120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Provide a database of basic foods, recipes, and exercises, allowing users to create custom meals and workouts tailored to their preferences and dietary requirements.</a:t>
            </a:r>
            <a:endParaRPr sz="1200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2286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3.</a:t>
            </a:r>
            <a:r>
              <a:rPr lang="ru" sz="70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	</a:t>
            </a:r>
            <a:r>
              <a:rPr b="1" lang="ru" sz="1200">
                <a:solidFill>
                  <a:srgbClr val="1A9988"/>
                </a:solidFill>
                <a:latin typeface="Raleway"/>
                <a:ea typeface="Raleway"/>
                <a:cs typeface="Raleway"/>
                <a:sym typeface="Raleway"/>
              </a:rPr>
              <a:t>Customization and Flexibility:</a:t>
            </a:r>
            <a:r>
              <a:rPr lang="ru" sz="120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Allow users to customize exercise entries and calorie expenditure calculations based on factors such as weight, intensity, and duration.</a:t>
            </a:r>
            <a:endParaRPr sz="1200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2286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4.</a:t>
            </a:r>
            <a:r>
              <a:rPr lang="ru" sz="70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	</a:t>
            </a:r>
            <a:r>
              <a:rPr b="1" lang="ru" sz="1200">
                <a:solidFill>
                  <a:srgbClr val="EB5600"/>
                </a:solidFill>
                <a:latin typeface="Raleway"/>
                <a:ea typeface="Raleway"/>
                <a:cs typeface="Raleway"/>
                <a:sym typeface="Raleway"/>
              </a:rPr>
              <a:t>User-Friendly Interface:</a:t>
            </a:r>
            <a:r>
              <a:rPr lang="ru" sz="120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Design an intuitive and visually appealing user interface that facilitates seamless navigation, data entry, and information retrieval.</a:t>
            </a:r>
            <a:endParaRPr sz="1200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2286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5.</a:t>
            </a:r>
            <a:r>
              <a:rPr lang="ru" sz="70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	</a:t>
            </a:r>
            <a:r>
              <a:rPr b="1" lang="ru" sz="1200">
                <a:solidFill>
                  <a:srgbClr val="2B9D8B"/>
                </a:solidFill>
                <a:latin typeface="Raleway"/>
                <a:ea typeface="Raleway"/>
                <a:cs typeface="Raleway"/>
                <a:sym typeface="Raleway"/>
              </a:rPr>
              <a:t>Data Persistence and Integrity:</a:t>
            </a:r>
            <a:r>
              <a:rPr lang="ru" sz="120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Implement robust mechanisms for storing user data, ensuring data integrity, and enabling seamless synchronization across devices.</a:t>
            </a:r>
            <a:endParaRPr sz="1200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Architecture Review - MVC Pattern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381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ru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Model</a:t>
            </a:r>
            <a:r>
              <a:rPr lang="ru" sz="120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: Classes such as LogManager, RecipeFinder, and RecipeManager encapsulate the application's business logic and data management functionality.</a:t>
            </a:r>
            <a:endParaRPr sz="1200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marR="38100" rtl="0" algn="just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04800" lvl="0" marL="457200" marR="38100" rtl="0" algn="just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ru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View</a:t>
            </a:r>
            <a:r>
              <a:rPr lang="ru" sz="120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: The SwingGUI class and its associated factory classes (ComponentFactory, TextFieldComponent, TextAreaComponent, etc.) create and manage the graphical user interface components.</a:t>
            </a:r>
            <a:endParaRPr sz="1200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marR="38100" rtl="0" algn="just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04800" lvl="0" marL="457200" marR="38100" rtl="0" algn="just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ru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Controller</a:t>
            </a:r>
            <a:r>
              <a:rPr lang="ru" sz="120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: Event listeners (ActionListener and ItemListener) in the SwingGUI class respond to user interactions and delegate control flow to methods in the model layer. </a:t>
            </a:r>
            <a:endParaRPr sz="1200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just">
              <a:lnSpc>
                <a:spcPct val="105000"/>
              </a:lnSpc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Architecture Review - Composite Pattern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1853850"/>
            <a:ext cx="7688700" cy="30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 Medium"/>
              <a:buChar char="●"/>
            </a:pPr>
            <a:r>
              <a:rPr b="1" lang="ru" sz="1100">
                <a:solidFill>
                  <a:srgbClr val="2B9D8B"/>
                </a:solidFill>
                <a:latin typeface="Raleway"/>
                <a:ea typeface="Raleway"/>
                <a:cs typeface="Raleway"/>
                <a:sym typeface="Raleway"/>
              </a:rPr>
              <a:t>Component (Interface/Abstract Class): </a:t>
            </a:r>
            <a:r>
              <a:rPr lang="ru" sz="11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This base class defines a common interface for all individual components and composites.  </a:t>
            </a:r>
            <a:endParaRPr sz="11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8450" lvl="0" marL="4572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 Medium"/>
              <a:buChar char="●"/>
            </a:pPr>
            <a:r>
              <a:rPr b="1" lang="ru" sz="1100">
                <a:solidFill>
                  <a:srgbClr val="EB5600"/>
                </a:solidFill>
                <a:latin typeface="Raleway"/>
                <a:ea typeface="Raleway"/>
                <a:cs typeface="Raleway"/>
                <a:sym typeface="Raleway"/>
              </a:rPr>
              <a:t>ComponentFactory (Creator)</a:t>
            </a: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r>
              <a:rPr lang="ru" sz="11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Central to the Composite Pattern in our implementation, </a:t>
            </a:r>
            <a:endParaRPr sz="11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457200" marR="38100" rtl="0" algn="just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38100" rtl="0" algn="just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8450" lvl="0" marL="457200" marR="3810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ru" sz="1100">
                <a:solidFill>
                  <a:srgbClr val="1A9988"/>
                </a:solidFill>
                <a:latin typeface="Raleway"/>
                <a:ea typeface="Raleway"/>
                <a:cs typeface="Raleway"/>
                <a:sym typeface="Raleway"/>
              </a:rPr>
              <a:t>Leaf (Concrete Classes like ButtonComponent, LabelComponent, etc.)</a:t>
            </a: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r>
              <a:rPr lang="ru" sz="11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These classes represent the leaf nodes in the composition hierarchy, meaning they do not have any children. </a:t>
            </a:r>
            <a:endParaRPr sz="12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1082400" y="2446275"/>
            <a:ext cx="6982800" cy="11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 Medium"/>
              <a:buChar char="❖"/>
            </a:pPr>
            <a:r>
              <a:rPr lang="ru" sz="1100">
                <a:latin typeface="Raleway Medium"/>
                <a:ea typeface="Raleway Medium"/>
                <a:cs typeface="Raleway Medium"/>
                <a:sym typeface="Raleway Medium"/>
              </a:rPr>
              <a:t>It abstracts the instantiation details of both leaf and composite components. </a:t>
            </a:r>
            <a:endParaRPr sz="11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8450" lvl="0" marL="4572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 Medium"/>
              <a:buChar char="❖"/>
            </a:pPr>
            <a:r>
              <a:rPr lang="ru" sz="1100">
                <a:latin typeface="Raleway Medium"/>
                <a:ea typeface="Raleway Medium"/>
                <a:cs typeface="Raleway Medium"/>
                <a:sym typeface="Raleway Medium"/>
              </a:rPr>
              <a:t>It provides a unified interface to create any GUI component required by the application, ensuring that all components are instantiated in a consistent manner. </a:t>
            </a:r>
            <a:endParaRPr sz="11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8450" lvl="0" marL="4572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 Medium"/>
              <a:buChar char="❖"/>
            </a:pPr>
            <a:r>
              <a:rPr lang="ru" sz="1100">
                <a:latin typeface="Raleway Medium"/>
                <a:ea typeface="Raleway Medium"/>
                <a:cs typeface="Raleway Medium"/>
                <a:sym typeface="Raleway Medium"/>
              </a:rPr>
              <a:t>This factory handles the specifics of creating each component type, whether it's a simple button or a complex panel with nested components. </a:t>
            </a:r>
            <a:endParaRPr sz="1200">
              <a:solidFill>
                <a:schemeClr val="accen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1082400" y="3979625"/>
            <a:ext cx="72033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lang="ru" sz="1100">
                <a:latin typeface="Raleway Medium"/>
                <a:ea typeface="Raleway Medium"/>
                <a:cs typeface="Raleway Medium"/>
                <a:sym typeface="Raleway Medium"/>
              </a:rPr>
              <a:t>They implement the operations defined in the Component class which typically involve rendering the GUI element and handling user interactions. </a:t>
            </a:r>
            <a:endParaRPr sz="11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8450" lvl="0" marL="4572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lang="ru" sz="1100">
                <a:latin typeface="Raleway Medium"/>
                <a:ea typeface="Raleway Medium"/>
                <a:cs typeface="Raleway Medium"/>
                <a:sym typeface="Raleway Medium"/>
              </a:rPr>
              <a:t>Each component like ButtonComponent wraps a specific Swing component (e.g., JButton) and standardizes its initialization and behavior. 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8253300" cy="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240"/>
              <a:t>Architecture Review - Factory Method, Observer, Singleton &amp; Facade Patterns</a:t>
            </a:r>
            <a:endParaRPr sz="2240"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641525" y="2079000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AutoNum type="arabicPeriod"/>
            </a:pPr>
            <a:r>
              <a:rPr b="1" lang="ru" sz="1200">
                <a:solidFill>
                  <a:srgbClr val="1A9988"/>
                </a:solidFill>
                <a:latin typeface="Raleway"/>
                <a:ea typeface="Raleway"/>
                <a:cs typeface="Raleway"/>
                <a:sym typeface="Raleway"/>
              </a:rPr>
              <a:t>ComponentFactory</a:t>
            </a:r>
            <a:r>
              <a:rPr b="1" lang="ru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r>
              <a:rPr lang="ru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Responsible for creating various Swing components (JLabel, JTextField, JButton, etc.) based on specific requirements, encapsulating the instantiation logic, and promoting loose coupling. 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AutoNum type="arabicPeriod"/>
            </a:pPr>
            <a:r>
              <a:rPr b="1" lang="ru" sz="1200">
                <a:solidFill>
                  <a:srgbClr val="EB5600"/>
                </a:solidFill>
                <a:latin typeface="Raleway"/>
                <a:ea typeface="Raleway"/>
                <a:cs typeface="Raleway"/>
                <a:sym typeface="Raleway"/>
              </a:rPr>
              <a:t>The addActionListener()  and addItemListener() methods</a:t>
            </a:r>
            <a:r>
              <a:rPr lang="ru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register action and item listeners, respectively, to handle user interactions with GUI components. 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AutoNum type="arabicPeriod"/>
            </a:pPr>
            <a:r>
              <a:rPr b="1" lang="ru" sz="1200">
                <a:solidFill>
                  <a:srgbClr val="1A9988"/>
                </a:solidFill>
                <a:latin typeface="Raleway"/>
                <a:ea typeface="Raleway"/>
                <a:cs typeface="Raleway"/>
                <a:sym typeface="Raleway"/>
              </a:rPr>
              <a:t>The CSVWriter class</a:t>
            </a:r>
            <a:r>
              <a:rPr b="1" lang="ru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ru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ensures that only one instance of the CSVWriter class is created throughout the application's lifecycle. It achieves this by providing a static method, getInstance(), which returns the same instance of the CSVWriter class every time it's called.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AutoNum type="arabicPeriod"/>
            </a:pPr>
            <a:r>
              <a:rPr b="1" lang="ru" sz="1200">
                <a:solidFill>
                  <a:srgbClr val="EB5600"/>
                </a:solidFill>
                <a:latin typeface="Raleway"/>
                <a:ea typeface="Raleway"/>
                <a:cs typeface="Raleway"/>
                <a:sym typeface="Raleway"/>
              </a:rPr>
              <a:t>ApplicationFacade class</a:t>
            </a:r>
            <a:r>
              <a:rPr b="1" lang="ru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ru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abstracts the complexity of interactions with multiple manager classes (ExerciseManager, CheckProgress, LogFinder, RecipeManager). It acts as a centralized point for the GUI to interact with the application logic, conforming to the Facade Pattern. 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15000"/>
              </a:lnSpc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7650" y="1201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Class Diagram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95972"/>
            <a:ext cx="9144003" cy="2178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7650" y="1201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Sequence</a:t>
            </a:r>
            <a:r>
              <a:rPr lang="ru"/>
              <a:t> Diagram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01" y="1663525"/>
            <a:ext cx="8491576" cy="32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