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FABFC-2695-0142-B44E-6E624006C459}" type="datetimeFigureOut">
              <a:rPr lang="en-UA" smtClean="0"/>
              <a:t>02.06.2023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47E1D-0A03-9748-BC02-D5069036F7C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9945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47E1D-0A03-9748-BC02-D5069036F7CD}" type="slidenum">
              <a:rPr lang="en-UA" smtClean="0"/>
              <a:t>5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2382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F536-BE60-1146-B483-660526C94B5A}" type="datetimeFigureOut">
              <a:rPr lang="en-UA" smtClean="0"/>
              <a:t>02.06.2023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1A9-F280-9E4D-AFC0-4D24ECA9E0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2489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F536-BE60-1146-B483-660526C94B5A}" type="datetimeFigureOut">
              <a:rPr lang="en-UA" smtClean="0"/>
              <a:t>02.06.2023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1A9-F280-9E4D-AFC0-4D24ECA9E0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659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F536-BE60-1146-B483-660526C94B5A}" type="datetimeFigureOut">
              <a:rPr lang="en-UA" smtClean="0"/>
              <a:t>02.06.2023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1A9-F280-9E4D-AFC0-4D24ECA9E0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3689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F536-BE60-1146-B483-660526C94B5A}" type="datetimeFigureOut">
              <a:rPr lang="en-UA" smtClean="0"/>
              <a:t>02.06.2023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1A9-F280-9E4D-AFC0-4D24ECA9E0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0056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F536-BE60-1146-B483-660526C94B5A}" type="datetimeFigureOut">
              <a:rPr lang="en-UA" smtClean="0"/>
              <a:t>02.06.2023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1A9-F280-9E4D-AFC0-4D24ECA9E0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16016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F536-BE60-1146-B483-660526C94B5A}" type="datetimeFigureOut">
              <a:rPr lang="en-UA" smtClean="0"/>
              <a:t>02.06.2023</a:t>
            </a:fld>
            <a:endParaRPr lang="en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1A9-F280-9E4D-AFC0-4D24ECA9E0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6981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F536-BE60-1146-B483-660526C94B5A}" type="datetimeFigureOut">
              <a:rPr lang="en-UA" smtClean="0"/>
              <a:t>02.06.2023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1A9-F280-9E4D-AFC0-4D24ECA9E0C0}" type="slidenum">
              <a:rPr lang="en-UA" smtClean="0"/>
              <a:t>‹#›</a:t>
            </a:fld>
            <a:endParaRPr lang="en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9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F536-BE60-1146-B483-660526C94B5A}" type="datetimeFigureOut">
              <a:rPr lang="en-UA" smtClean="0"/>
              <a:t>02.06.2023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1A9-F280-9E4D-AFC0-4D24ECA9E0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8859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F536-BE60-1146-B483-660526C94B5A}" type="datetimeFigureOut">
              <a:rPr lang="en-UA" smtClean="0"/>
              <a:t>02.06.2023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1A9-F280-9E4D-AFC0-4D24ECA9E0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4133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F536-BE60-1146-B483-660526C94B5A}" type="datetimeFigureOut">
              <a:rPr lang="en-UA" smtClean="0"/>
              <a:t>02.06.2023</a:t>
            </a:fld>
            <a:endParaRPr lang="en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1A9-F280-9E4D-AFC0-4D24ECA9E0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2071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BB3F536-BE60-1146-B483-660526C94B5A}" type="datetimeFigureOut">
              <a:rPr lang="en-UA" smtClean="0"/>
              <a:t>02.06.2023</a:t>
            </a:fld>
            <a:endParaRPr lang="en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1A9-F280-9E4D-AFC0-4D24ECA9E0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2346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BB3F536-BE60-1146-B483-660526C94B5A}" type="datetimeFigureOut">
              <a:rPr lang="en-UA" smtClean="0"/>
              <a:t>02.06.2023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1B0F1A9-F280-9E4D-AFC0-4D24ECA9E0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434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ayushchou/hospital-length-of-stay-dataset-microsoft?resource=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11AD-F7D3-2D10-D7F7-8720814B1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US" dirty="0"/>
              <a:t>Prediction length of stay at hospital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89842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7499-487C-B24B-F1B4-B9339137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3912"/>
            <a:ext cx="7729728" cy="1188720"/>
          </a:xfrm>
        </p:spPr>
        <p:txBody>
          <a:bodyPr/>
          <a:lstStyle/>
          <a:p>
            <a:r>
              <a:rPr lang="en-UA" sz="2800" dirty="0"/>
              <a:t>Example of prediction</a:t>
            </a:r>
            <a:endParaRPr lang="en-U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57B05-921D-7161-AAE8-8CD824F88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787" y="2156830"/>
            <a:ext cx="10024426" cy="254434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F5CC25-F143-4002-3D02-9F48C0D02D85}"/>
              </a:ext>
            </a:extLst>
          </p:cNvPr>
          <p:cNvSpPr txBox="1">
            <a:spLocks/>
          </p:cNvSpPr>
          <p:nvPr/>
        </p:nvSpPr>
        <p:spPr>
          <a:xfrm>
            <a:off x="2231136" y="4916426"/>
            <a:ext cx="7995461" cy="171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A" sz="2400" dirty="0"/>
              <a:t>As you can see avarage error is not bigger than one day</a:t>
            </a:r>
          </a:p>
        </p:txBody>
      </p:sp>
    </p:spTree>
    <p:extLst>
      <p:ext uri="{BB962C8B-B14F-4D97-AF65-F5344CB8AC3E}">
        <p14:creationId xmlns:p14="http://schemas.microsoft.com/office/powerpoint/2010/main" val="413682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DE77-AD04-4372-73C7-E24825ED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5958"/>
            <a:ext cx="7729728" cy="1188720"/>
          </a:xfrm>
        </p:spPr>
        <p:txBody>
          <a:bodyPr>
            <a:normAutofit/>
          </a:bodyPr>
          <a:lstStyle/>
          <a:p>
            <a:r>
              <a:rPr lang="en-UA" sz="2800" dirty="0"/>
              <a:t>Plot of prediction and actual values</a:t>
            </a:r>
            <a:endParaRPr lang="en-U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4791D-738C-1B29-0A1A-23722CD9A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105" y="1804444"/>
            <a:ext cx="7439789" cy="4832789"/>
          </a:xfrm>
        </p:spPr>
      </p:pic>
    </p:spTree>
    <p:extLst>
      <p:ext uri="{BB962C8B-B14F-4D97-AF65-F5344CB8AC3E}">
        <p14:creationId xmlns:p14="http://schemas.microsoft.com/office/powerpoint/2010/main" val="206145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42D6-7430-A4ED-3BBC-3E77FC24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510"/>
            <a:ext cx="7729728" cy="1188720"/>
          </a:xfrm>
        </p:spPr>
        <p:txBody>
          <a:bodyPr/>
          <a:lstStyle/>
          <a:p>
            <a:r>
              <a:rPr lang="en-UA" dirty="0"/>
              <a:t>Prediction using the most important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1ECDF-C0B3-18C0-697B-4F28D28F1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050" y="1625439"/>
            <a:ext cx="7327900" cy="1282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71508-23C8-96A5-9881-4AEC7BC00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05" y="2908139"/>
            <a:ext cx="5850790" cy="380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16E6-36F8-F0CF-6541-B9B4C5D9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8084"/>
            <a:ext cx="7729728" cy="1188720"/>
          </a:xfrm>
        </p:spPr>
        <p:txBody>
          <a:bodyPr/>
          <a:lstStyle/>
          <a:p>
            <a:r>
              <a:rPr lang="en-UA" sz="2800" dirty="0"/>
              <a:t>Development of Back-end</a:t>
            </a:r>
            <a:endParaRPr lang="en-U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34CF5-205D-7CFC-BCDD-2743D4CBD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739" y="2044214"/>
            <a:ext cx="7731125" cy="304033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2EDF62-80C1-E1A2-8234-5995B652C505}"/>
              </a:ext>
            </a:extLst>
          </p:cNvPr>
          <p:cNvSpPr txBox="1">
            <a:spLocks/>
          </p:cNvSpPr>
          <p:nvPr/>
        </p:nvSpPr>
        <p:spPr>
          <a:xfrm>
            <a:off x="1965403" y="5472010"/>
            <a:ext cx="7995461" cy="171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A" sz="2400" dirty="0"/>
              <a:t>Simple flask application that loads model and predict value</a:t>
            </a:r>
          </a:p>
        </p:txBody>
      </p:sp>
    </p:spTree>
    <p:extLst>
      <p:ext uri="{BB962C8B-B14F-4D97-AF65-F5344CB8AC3E}">
        <p14:creationId xmlns:p14="http://schemas.microsoft.com/office/powerpoint/2010/main" val="288350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42D6-7430-A4ED-3BBC-3E77FC24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A" sz="2800" dirty="0"/>
              <a:t>Development of Front-end</a:t>
            </a:r>
            <a:endParaRPr lang="en-U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A96E19-5A79-C5AD-6CC7-33B8F33A1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924" y="1912736"/>
            <a:ext cx="3659402" cy="47689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E6B88-965B-EC8F-C8B3-59BE9F86F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359" y="1912736"/>
            <a:ext cx="4376781" cy="476894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79A279-78B5-1B81-2C06-0A9BFB616D40}"/>
              </a:ext>
            </a:extLst>
          </p:cNvPr>
          <p:cNvSpPr txBox="1">
            <a:spLocks/>
          </p:cNvSpPr>
          <p:nvPr/>
        </p:nvSpPr>
        <p:spPr>
          <a:xfrm>
            <a:off x="9528534" y="3438375"/>
            <a:ext cx="2663466" cy="1717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A" sz="2400" dirty="0"/>
              <a:t>User can provide </a:t>
            </a:r>
            <a:r>
              <a:rPr lang="en-US" sz="2400" dirty="0"/>
              <a:t>analysis indicators</a:t>
            </a:r>
            <a:r>
              <a:rPr lang="uk-UA" sz="2400" dirty="0"/>
              <a:t> </a:t>
            </a:r>
            <a:r>
              <a:rPr lang="en-US" sz="2400" dirty="0"/>
              <a:t>and the model will predict the length of stay at hospital</a:t>
            </a:r>
            <a:r>
              <a:rPr lang="en-U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268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26FD-F6C1-0079-8BA3-9AE2C501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177" y="2719153"/>
            <a:ext cx="9231645" cy="1419693"/>
          </a:xfrm>
        </p:spPr>
        <p:txBody>
          <a:bodyPr>
            <a:normAutofit/>
          </a:bodyPr>
          <a:lstStyle/>
          <a:p>
            <a:r>
              <a:rPr lang="en-US" sz="4000" dirty="0"/>
              <a:t>thank you for attention!</a:t>
            </a:r>
            <a:endParaRPr lang="en-UA" sz="4000" dirty="0"/>
          </a:p>
        </p:txBody>
      </p:sp>
    </p:spTree>
    <p:extLst>
      <p:ext uri="{BB962C8B-B14F-4D97-AF65-F5344CB8AC3E}">
        <p14:creationId xmlns:p14="http://schemas.microsoft.com/office/powerpoint/2010/main" val="135812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A9D3-CE83-22E0-42AA-0C112F60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3A7A-A4BE-F817-A495-9FB79046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14431"/>
            <a:ext cx="8575409" cy="4219956"/>
          </a:xfrm>
        </p:spPr>
        <p:txBody>
          <a:bodyPr>
            <a:normAutofit fontScale="70000" lnSpcReduction="20000"/>
          </a:bodyPr>
          <a:lstStyle/>
          <a:p>
            <a:r>
              <a:rPr lang="en-UA" sz="2400" dirty="0"/>
              <a:t>Model training: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A" sz="2000" dirty="0"/>
              <a:t>Choosing of dataset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A" sz="2000" dirty="0"/>
              <a:t>Preparation of the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A" sz="2000" dirty="0"/>
              <a:t>Splitting the data to test and train and reshaping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A" sz="2000" dirty="0"/>
              <a:t>Model preparation and its training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A" sz="2000" dirty="0"/>
              <a:t>Evaluation of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A" sz="2000" dirty="0"/>
              <a:t>Correlation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A" sz="2000" dirty="0"/>
              <a:t>Feature Importance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A" sz="2000" dirty="0"/>
              <a:t>Example of prediction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A" sz="2000" dirty="0"/>
              <a:t>Plot of prediction and actual values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A" sz="2000" dirty="0"/>
              <a:t>Prediction using the most important features</a:t>
            </a:r>
          </a:p>
          <a:p>
            <a:r>
              <a:rPr lang="en-UA" sz="2400" dirty="0"/>
              <a:t>Development of Back-end</a:t>
            </a:r>
          </a:p>
          <a:p>
            <a:r>
              <a:rPr lang="en-UA" sz="2400" dirty="0"/>
              <a:t>Development of Front-end</a:t>
            </a:r>
          </a:p>
          <a:p>
            <a:endParaRPr lang="en-UA" sz="2400" dirty="0"/>
          </a:p>
          <a:p>
            <a:endParaRPr lang="en-U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42A7B-DDDF-3F84-5F0A-E13D360E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074" y="2319986"/>
            <a:ext cx="3808846" cy="38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0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F2B0-8249-9BEB-E930-AD268A11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2065"/>
            <a:ext cx="7729728" cy="1188720"/>
          </a:xfrm>
        </p:spPr>
        <p:txBody>
          <a:bodyPr/>
          <a:lstStyle/>
          <a:p>
            <a:r>
              <a:rPr lang="en-UA" dirty="0"/>
              <a:t>Choosing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5B7E-FCAF-4453-168B-AFB5B1362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52" y="1630879"/>
            <a:ext cx="10031896" cy="3101983"/>
          </a:xfrm>
        </p:spPr>
        <p:txBody>
          <a:bodyPr/>
          <a:lstStyle/>
          <a:p>
            <a:r>
              <a:rPr lang="en-US" dirty="0"/>
              <a:t>Dataset Hospital Length of Stay Dataset Microsoft: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https://www.kaggle.com/datasets/aayushchou/hospital-length-of-stay-dataset-microsoft?resource=download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This dataset has 100k data points on patients admitted into hospital, indicators of their health condition and how long they were admitted in the hospital</a:t>
            </a:r>
          </a:p>
          <a:p>
            <a:pPr marL="0" indent="0">
              <a:buNone/>
            </a:pPr>
            <a:r>
              <a:rPr lang="en-US" dirty="0">
                <a:solidFill>
                  <a:srgbClr val="3C4043"/>
                </a:solidFill>
                <a:latin typeface="Inter"/>
              </a:rPr>
              <a:t>Sample data:</a:t>
            </a:r>
          </a:p>
          <a:p>
            <a:pPr marL="0" indent="0">
              <a:buNone/>
            </a:pPr>
            <a:endParaRPr lang="en-US" dirty="0">
              <a:solidFill>
                <a:srgbClr val="3C4043"/>
              </a:solidFill>
              <a:latin typeface="Inter"/>
            </a:endParaRPr>
          </a:p>
          <a:p>
            <a:pPr marL="0" indent="0">
              <a:buNone/>
            </a:pPr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EAFD6D-97C8-03A5-E556-7A964042F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96281"/>
              </p:ext>
            </p:extLst>
          </p:nvPr>
        </p:nvGraphicFramePr>
        <p:xfrm>
          <a:off x="401637" y="3950996"/>
          <a:ext cx="11472313" cy="2552250"/>
        </p:xfrm>
        <a:graphic>
          <a:graphicData uri="http://schemas.openxmlformats.org/drawingml/2006/table">
            <a:tbl>
              <a:tblPr/>
              <a:tblGrid>
                <a:gridCol w="101654">
                  <a:extLst>
                    <a:ext uri="{9D8B030D-6E8A-4147-A177-3AD203B41FA5}">
                      <a16:colId xmlns:a16="http://schemas.microsoft.com/office/drawing/2014/main" val="2536913838"/>
                    </a:ext>
                  </a:extLst>
                </a:gridCol>
                <a:gridCol w="370309">
                  <a:extLst>
                    <a:ext uri="{9D8B030D-6E8A-4147-A177-3AD203B41FA5}">
                      <a16:colId xmlns:a16="http://schemas.microsoft.com/office/drawing/2014/main" val="420856885"/>
                    </a:ext>
                  </a:extLst>
                </a:gridCol>
                <a:gridCol w="225090">
                  <a:extLst>
                    <a:ext uri="{9D8B030D-6E8A-4147-A177-3AD203B41FA5}">
                      <a16:colId xmlns:a16="http://schemas.microsoft.com/office/drawing/2014/main" val="1069751930"/>
                    </a:ext>
                  </a:extLst>
                </a:gridCol>
                <a:gridCol w="239612">
                  <a:extLst>
                    <a:ext uri="{9D8B030D-6E8A-4147-A177-3AD203B41FA5}">
                      <a16:colId xmlns:a16="http://schemas.microsoft.com/office/drawing/2014/main" val="3270761170"/>
                    </a:ext>
                  </a:extLst>
                </a:gridCol>
                <a:gridCol w="747878">
                  <a:extLst>
                    <a:ext uri="{9D8B030D-6E8A-4147-A177-3AD203B41FA5}">
                      <a16:colId xmlns:a16="http://schemas.microsoft.com/office/drawing/2014/main" val="2985597806"/>
                    </a:ext>
                  </a:extLst>
                </a:gridCol>
                <a:gridCol w="254133">
                  <a:extLst>
                    <a:ext uri="{9D8B030D-6E8A-4147-A177-3AD203B41FA5}">
                      <a16:colId xmlns:a16="http://schemas.microsoft.com/office/drawing/2014/main" val="666896966"/>
                    </a:ext>
                  </a:extLst>
                </a:gridCol>
                <a:gridCol w="239612">
                  <a:extLst>
                    <a:ext uri="{9D8B030D-6E8A-4147-A177-3AD203B41FA5}">
                      <a16:colId xmlns:a16="http://schemas.microsoft.com/office/drawing/2014/main" val="1839486706"/>
                    </a:ext>
                  </a:extLst>
                </a:gridCol>
                <a:gridCol w="239612">
                  <a:extLst>
                    <a:ext uri="{9D8B030D-6E8A-4147-A177-3AD203B41FA5}">
                      <a16:colId xmlns:a16="http://schemas.microsoft.com/office/drawing/2014/main" val="599764278"/>
                    </a:ext>
                  </a:extLst>
                </a:gridCol>
                <a:gridCol w="784184">
                  <a:extLst>
                    <a:ext uri="{9D8B030D-6E8A-4147-A177-3AD203B41FA5}">
                      <a16:colId xmlns:a16="http://schemas.microsoft.com/office/drawing/2014/main" val="387990862"/>
                    </a:ext>
                  </a:extLst>
                </a:gridCol>
                <a:gridCol w="965708">
                  <a:extLst>
                    <a:ext uri="{9D8B030D-6E8A-4147-A177-3AD203B41FA5}">
                      <a16:colId xmlns:a16="http://schemas.microsoft.com/office/drawing/2014/main" val="2072967957"/>
                    </a:ext>
                  </a:extLst>
                </a:gridCol>
                <a:gridCol w="275916">
                  <a:extLst>
                    <a:ext uri="{9D8B030D-6E8A-4147-A177-3AD203B41FA5}">
                      <a16:colId xmlns:a16="http://schemas.microsoft.com/office/drawing/2014/main" val="131345247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347978933"/>
                    </a:ext>
                  </a:extLst>
                </a:gridCol>
                <a:gridCol w="566354">
                  <a:extLst>
                    <a:ext uri="{9D8B030D-6E8A-4147-A177-3AD203B41FA5}">
                      <a16:colId xmlns:a16="http://schemas.microsoft.com/office/drawing/2014/main" val="1489698199"/>
                    </a:ext>
                  </a:extLst>
                </a:gridCol>
                <a:gridCol w="413875">
                  <a:extLst>
                    <a:ext uri="{9D8B030D-6E8A-4147-A177-3AD203B41FA5}">
                      <a16:colId xmlns:a16="http://schemas.microsoft.com/office/drawing/2014/main" val="202005568"/>
                    </a:ext>
                  </a:extLst>
                </a:gridCol>
                <a:gridCol w="196046">
                  <a:extLst>
                    <a:ext uri="{9D8B030D-6E8A-4147-A177-3AD203B41FA5}">
                      <a16:colId xmlns:a16="http://schemas.microsoft.com/office/drawing/2014/main" val="3405740040"/>
                    </a:ext>
                  </a:extLst>
                </a:gridCol>
                <a:gridCol w="377569">
                  <a:extLst>
                    <a:ext uri="{9D8B030D-6E8A-4147-A177-3AD203B41FA5}">
                      <a16:colId xmlns:a16="http://schemas.microsoft.com/office/drawing/2014/main" val="3253271876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653209858"/>
                    </a:ext>
                  </a:extLst>
                </a:gridCol>
                <a:gridCol w="421136">
                  <a:extLst>
                    <a:ext uri="{9D8B030D-6E8A-4147-A177-3AD203B41FA5}">
                      <a16:colId xmlns:a16="http://schemas.microsoft.com/office/drawing/2014/main" val="2799876796"/>
                    </a:ext>
                  </a:extLst>
                </a:gridCol>
                <a:gridCol w="421136">
                  <a:extLst>
                    <a:ext uri="{9D8B030D-6E8A-4147-A177-3AD203B41FA5}">
                      <a16:colId xmlns:a16="http://schemas.microsoft.com/office/drawing/2014/main" val="426790163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82510540"/>
                    </a:ext>
                  </a:extLst>
                </a:gridCol>
                <a:gridCol w="421136">
                  <a:extLst>
                    <a:ext uri="{9D8B030D-6E8A-4147-A177-3AD203B41FA5}">
                      <a16:colId xmlns:a16="http://schemas.microsoft.com/office/drawing/2014/main" val="155746567"/>
                    </a:ext>
                  </a:extLst>
                </a:gridCol>
                <a:gridCol w="421136">
                  <a:extLst>
                    <a:ext uri="{9D8B030D-6E8A-4147-A177-3AD203B41FA5}">
                      <a16:colId xmlns:a16="http://schemas.microsoft.com/office/drawing/2014/main" val="154726167"/>
                    </a:ext>
                  </a:extLst>
                </a:gridCol>
                <a:gridCol w="188785">
                  <a:extLst>
                    <a:ext uri="{9D8B030D-6E8A-4147-A177-3AD203B41FA5}">
                      <a16:colId xmlns:a16="http://schemas.microsoft.com/office/drawing/2014/main" val="1267438345"/>
                    </a:ext>
                  </a:extLst>
                </a:gridCol>
                <a:gridCol w="370309">
                  <a:extLst>
                    <a:ext uri="{9D8B030D-6E8A-4147-A177-3AD203B41FA5}">
                      <a16:colId xmlns:a16="http://schemas.microsoft.com/office/drawing/2014/main" val="1200427826"/>
                    </a:ext>
                  </a:extLst>
                </a:gridCol>
                <a:gridCol w="972968">
                  <a:extLst>
                    <a:ext uri="{9D8B030D-6E8A-4147-A177-3AD203B41FA5}">
                      <a16:colId xmlns:a16="http://schemas.microsoft.com/office/drawing/2014/main" val="606152302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851158726"/>
                    </a:ext>
                  </a:extLst>
                </a:gridCol>
                <a:gridCol w="167002">
                  <a:extLst>
                    <a:ext uri="{9D8B030D-6E8A-4147-A177-3AD203B41FA5}">
                      <a16:colId xmlns:a16="http://schemas.microsoft.com/office/drawing/2014/main" val="745901770"/>
                    </a:ext>
                  </a:extLst>
                </a:gridCol>
                <a:gridCol w="428396">
                  <a:extLst>
                    <a:ext uri="{9D8B030D-6E8A-4147-A177-3AD203B41FA5}">
                      <a16:colId xmlns:a16="http://schemas.microsoft.com/office/drawing/2014/main" val="3173495021"/>
                    </a:ext>
                  </a:extLst>
                </a:gridCol>
              </a:tblGrid>
              <a:tr h="743754"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eid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vdate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rcount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gender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dialysisrenalendstage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asthma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irondef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pneum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substancedependence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psychologicaldisordermajor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depress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psychother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fibrosisandother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malnutrition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hemo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hematocrit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neutrophils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sodium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glucose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bloodureanitro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creatinine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bmi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pulse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respiration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secondarydiagnosisnonicd9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discharged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facid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lengthofstay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66975"/>
                  </a:ext>
                </a:extLst>
              </a:tr>
              <a:tr h="602832">
                <a:tc>
                  <a:txBody>
                    <a:bodyPr/>
                    <a:lstStyle/>
                    <a:p>
                      <a:r>
                        <a:rPr lang="en-UA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8/29/2012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11.5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14.2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140.3611318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192.4769177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1.390722238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30.43241778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96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6.5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9/1/2012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737543"/>
                  </a:ext>
                </a:extLst>
              </a:tr>
              <a:tr h="602832">
                <a:tc>
                  <a:txBody>
                    <a:bodyPr/>
                    <a:lstStyle/>
                    <a:p>
                      <a:r>
                        <a:rPr lang="en-UA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5/26/2012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4.1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136.7316918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94.07850731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0.943164319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28.46051612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61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6.5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6/2/2012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663150"/>
                  </a:ext>
                </a:extLst>
              </a:tr>
              <a:tr h="602832">
                <a:tc>
                  <a:txBody>
                    <a:bodyPr/>
                    <a:lstStyle/>
                    <a:p>
                      <a:r>
                        <a:rPr lang="en-UA" sz="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9/22/2012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8.4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8.9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133.0585135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130.5305238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1.065750282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28.84381191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64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6.5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9/25/2012</a:t>
                      </a:r>
                      <a:endParaRPr lang="en-UA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90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A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A" sz="900" dirty="0">
                        <a:effectLst/>
                      </a:endParaRPr>
                    </a:p>
                  </a:txBody>
                  <a:tcPr marL="19572" marR="19572" marT="19572" marB="195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6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33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2CA2-B8D2-38EA-0452-FBA56423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3360"/>
            <a:ext cx="7729728" cy="1188720"/>
          </a:xfrm>
        </p:spPr>
        <p:txBody>
          <a:bodyPr/>
          <a:lstStyle/>
          <a:p>
            <a:r>
              <a:rPr lang="en-UA" sz="2800" dirty="0"/>
              <a:t>Preparation of the data</a:t>
            </a:r>
            <a:endParaRPr lang="en-U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F41AB-95CA-9E04-8E90-DF166DC60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114" y="2126434"/>
            <a:ext cx="10895772" cy="171766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38298A-DEF8-C8DB-9F85-F127E4F3F575}"/>
              </a:ext>
            </a:extLst>
          </p:cNvPr>
          <p:cNvSpPr txBox="1">
            <a:spLocks/>
          </p:cNvSpPr>
          <p:nvPr/>
        </p:nvSpPr>
        <p:spPr>
          <a:xfrm>
            <a:off x="1695280" y="4216034"/>
            <a:ext cx="8575409" cy="171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Deleting of date columns</a:t>
            </a:r>
          </a:p>
          <a:p>
            <a:r>
              <a:rPr lang="en-US" sz="2400" dirty="0"/>
              <a:t>Change string with numeric value</a:t>
            </a:r>
          </a:p>
          <a:p>
            <a:r>
              <a:rPr lang="en-US" sz="2400" dirty="0"/>
              <a:t>Map F and M strings to categorical values</a:t>
            </a:r>
          </a:p>
          <a:p>
            <a:endParaRPr lang="en-UA" sz="2400" dirty="0"/>
          </a:p>
        </p:txBody>
      </p:sp>
    </p:spTree>
    <p:extLst>
      <p:ext uri="{BB962C8B-B14F-4D97-AF65-F5344CB8AC3E}">
        <p14:creationId xmlns:p14="http://schemas.microsoft.com/office/powerpoint/2010/main" val="246842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7644-B748-B0F0-5E59-D65B1F3A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en-UA" sz="2800" dirty="0"/>
              <a:t>Splitting the data to test and train and reshaping data</a:t>
            </a:r>
            <a:endParaRPr lang="en-U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445D50-4D06-215B-B030-760199B96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8054" y="2055950"/>
            <a:ext cx="8955892" cy="208625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16059F-2D51-8598-299A-D2BFE76A93AA}"/>
              </a:ext>
            </a:extLst>
          </p:cNvPr>
          <p:cNvSpPr txBox="1">
            <a:spLocks/>
          </p:cNvSpPr>
          <p:nvPr/>
        </p:nvSpPr>
        <p:spPr>
          <a:xfrm>
            <a:off x="1618054" y="4402006"/>
            <a:ext cx="8575409" cy="171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Split data to train and test data</a:t>
            </a:r>
          </a:p>
          <a:p>
            <a:r>
              <a:rPr lang="en-US" sz="2400" dirty="0"/>
              <a:t>Converting to </a:t>
            </a:r>
            <a:r>
              <a:rPr lang="en-US" sz="2400" dirty="0" err="1"/>
              <a:t>numpy</a:t>
            </a:r>
            <a:r>
              <a:rPr lang="en-US" sz="2400" dirty="0"/>
              <a:t> array</a:t>
            </a:r>
          </a:p>
          <a:p>
            <a:r>
              <a:rPr lang="en-US" sz="2400" dirty="0"/>
              <a:t>Reshaping array to </a:t>
            </a:r>
            <a:r>
              <a:rPr lang="en-US" sz="2400" dirty="0" err="1"/>
              <a:t>tersenflow</a:t>
            </a:r>
            <a:r>
              <a:rPr lang="en-US" sz="2400" dirty="0"/>
              <a:t> </a:t>
            </a:r>
            <a:r>
              <a:rPr lang="en-US" sz="2400" dirty="0" err="1"/>
              <a:t>ternsors</a:t>
            </a:r>
            <a:endParaRPr lang="en-US" sz="2400" dirty="0"/>
          </a:p>
          <a:p>
            <a:endParaRPr lang="en-UA" sz="2400" dirty="0"/>
          </a:p>
        </p:txBody>
      </p:sp>
    </p:spTree>
    <p:extLst>
      <p:ext uri="{BB962C8B-B14F-4D97-AF65-F5344CB8AC3E}">
        <p14:creationId xmlns:p14="http://schemas.microsoft.com/office/powerpoint/2010/main" val="238212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3E75-5CC6-D55F-23C4-BE409122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0422"/>
            <a:ext cx="7729728" cy="1188720"/>
          </a:xfrm>
        </p:spPr>
        <p:txBody>
          <a:bodyPr>
            <a:normAutofit/>
          </a:bodyPr>
          <a:lstStyle/>
          <a:p>
            <a:r>
              <a:rPr lang="en-UA" sz="2800" dirty="0"/>
              <a:t>Model preparation and its training</a:t>
            </a:r>
            <a:endParaRPr lang="en-U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2E814-B350-83EC-FE74-6431A6DE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546" y="2277319"/>
            <a:ext cx="10700658" cy="17596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ABC912-3F80-5487-5AAF-0A59A2942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46" y="4036982"/>
            <a:ext cx="10700658" cy="64075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F9F2D6-A24A-B956-F1E3-E14F6705E3A7}"/>
              </a:ext>
            </a:extLst>
          </p:cNvPr>
          <p:cNvSpPr txBox="1">
            <a:spLocks/>
          </p:cNvSpPr>
          <p:nvPr/>
        </p:nvSpPr>
        <p:spPr>
          <a:xfrm>
            <a:off x="1593340" y="4937814"/>
            <a:ext cx="8575409" cy="1717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Created LSTM model with 64 neurons</a:t>
            </a:r>
          </a:p>
          <a:p>
            <a:r>
              <a:rPr lang="en-US" sz="2400" dirty="0"/>
              <a:t>Compiled the model with </a:t>
            </a:r>
            <a:r>
              <a:rPr lang="en-US" sz="2400" dirty="0" err="1"/>
              <a:t>adam</a:t>
            </a:r>
            <a:r>
              <a:rPr lang="en-US" sz="2400" dirty="0"/>
              <a:t> optimizer</a:t>
            </a:r>
          </a:p>
          <a:p>
            <a:r>
              <a:rPr lang="en-US" sz="2400" dirty="0"/>
              <a:t>Added early stopping to avoid overfitting</a:t>
            </a:r>
          </a:p>
          <a:p>
            <a:r>
              <a:rPr lang="en-US" sz="2400" dirty="0"/>
              <a:t>Training the model</a:t>
            </a:r>
          </a:p>
          <a:p>
            <a:endParaRPr lang="en-UA" sz="2400" dirty="0"/>
          </a:p>
        </p:txBody>
      </p:sp>
    </p:spTree>
    <p:extLst>
      <p:ext uri="{BB962C8B-B14F-4D97-AF65-F5344CB8AC3E}">
        <p14:creationId xmlns:p14="http://schemas.microsoft.com/office/powerpoint/2010/main" val="359985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736D-E584-AFDA-D910-484C6960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6789"/>
            <a:ext cx="7729728" cy="1188720"/>
          </a:xfrm>
        </p:spPr>
        <p:txBody>
          <a:bodyPr/>
          <a:lstStyle/>
          <a:p>
            <a:r>
              <a:rPr lang="en-UA" sz="2800" dirty="0"/>
              <a:t>Evaluation of model</a:t>
            </a:r>
            <a:endParaRPr lang="en-U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827D52-B177-B600-AAF4-E41C327FA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435" y="1476890"/>
            <a:ext cx="5591130" cy="362100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C4051C-5E4B-3940-2E62-A06262448716}"/>
              </a:ext>
            </a:extLst>
          </p:cNvPr>
          <p:cNvSpPr txBox="1">
            <a:spLocks/>
          </p:cNvSpPr>
          <p:nvPr/>
        </p:nvSpPr>
        <p:spPr>
          <a:xfrm>
            <a:off x="1808295" y="5231482"/>
            <a:ext cx="8575409" cy="171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A" sz="2400" dirty="0"/>
              <a:t>Calculation of predictions</a:t>
            </a:r>
          </a:p>
          <a:p>
            <a:r>
              <a:rPr lang="en-UA" sz="2400" dirty="0"/>
              <a:t>Evaluation of model using MSE, MAE, MAPE, R^2</a:t>
            </a:r>
          </a:p>
          <a:p>
            <a:r>
              <a:rPr lang="en-UA" sz="2400" dirty="0"/>
              <a:t>Accurancy is approximately 83%.</a:t>
            </a:r>
          </a:p>
        </p:txBody>
      </p:sp>
    </p:spTree>
    <p:extLst>
      <p:ext uri="{BB962C8B-B14F-4D97-AF65-F5344CB8AC3E}">
        <p14:creationId xmlns:p14="http://schemas.microsoft.com/office/powerpoint/2010/main" val="86979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4993-EA2B-0518-93F6-30BEE738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0994"/>
            <a:ext cx="7729728" cy="1188720"/>
          </a:xfrm>
        </p:spPr>
        <p:txBody>
          <a:bodyPr/>
          <a:lstStyle/>
          <a:p>
            <a:r>
              <a:rPr lang="en-UA" sz="2800" dirty="0"/>
              <a:t>Correlation</a:t>
            </a:r>
            <a:endParaRPr lang="en-U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C6EFD-341A-B38F-9219-D3F1E0B44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960" y="1779099"/>
            <a:ext cx="4762079" cy="4762079"/>
          </a:xfrm>
        </p:spPr>
      </p:pic>
    </p:spTree>
    <p:extLst>
      <p:ext uri="{BB962C8B-B14F-4D97-AF65-F5344CB8AC3E}">
        <p14:creationId xmlns:p14="http://schemas.microsoft.com/office/powerpoint/2010/main" val="21030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B22B-5CD5-342C-4135-D56423C3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6408"/>
            <a:ext cx="7729728" cy="1188720"/>
          </a:xfrm>
        </p:spPr>
        <p:txBody>
          <a:bodyPr/>
          <a:lstStyle/>
          <a:p>
            <a:r>
              <a:rPr lang="en-UA" sz="2800" dirty="0"/>
              <a:t>Feature Importance</a:t>
            </a:r>
            <a:endParaRPr lang="en-U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79C15-385F-9062-A9BC-1433FF225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822" y="2568979"/>
            <a:ext cx="5394565" cy="24863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B342EC-7292-6091-CAE6-526B0F57A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15" y="2364021"/>
            <a:ext cx="5394565" cy="28962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84E9EB-DBD1-A9DE-C0D1-7D86055F7293}"/>
              </a:ext>
            </a:extLst>
          </p:cNvPr>
          <p:cNvSpPr txBox="1">
            <a:spLocks/>
          </p:cNvSpPr>
          <p:nvPr/>
        </p:nvSpPr>
        <p:spPr>
          <a:xfrm>
            <a:off x="859172" y="5260282"/>
            <a:ext cx="4615654" cy="171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A" sz="2400" dirty="0"/>
              <a:t>Code for calculation and showing feature importance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E207C3-21FE-25CC-C41D-852B7CB14AE1}"/>
              </a:ext>
            </a:extLst>
          </p:cNvPr>
          <p:cNvSpPr txBox="1">
            <a:spLocks/>
          </p:cNvSpPr>
          <p:nvPr/>
        </p:nvSpPr>
        <p:spPr>
          <a:xfrm>
            <a:off x="7021526" y="5400344"/>
            <a:ext cx="4615654" cy="171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A" sz="2400" dirty="0"/>
              <a:t>Feature importance plot</a:t>
            </a:r>
          </a:p>
        </p:txBody>
      </p:sp>
    </p:spTree>
    <p:extLst>
      <p:ext uri="{BB962C8B-B14F-4D97-AF65-F5344CB8AC3E}">
        <p14:creationId xmlns:p14="http://schemas.microsoft.com/office/powerpoint/2010/main" val="16095173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{0D8FA5D4-E43A-A744-AB50-A28A0CEC1225}tf10001120</Template>
  <TotalTime>163</TotalTime>
  <Words>403</Words>
  <Application>Microsoft Macintosh PowerPoint</Application>
  <PresentationFormat>Widescreen</PresentationFormat>
  <Paragraphs>163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Corbel</vt:lpstr>
      <vt:lpstr>Courier New</vt:lpstr>
      <vt:lpstr>Gill Sans MT</vt:lpstr>
      <vt:lpstr>Helvetica Neue</vt:lpstr>
      <vt:lpstr>Inter</vt:lpstr>
      <vt:lpstr>Parcel</vt:lpstr>
      <vt:lpstr>Prediction length of stay at hospital</vt:lpstr>
      <vt:lpstr>Agenda</vt:lpstr>
      <vt:lpstr>Choosing of dataset</vt:lpstr>
      <vt:lpstr>Preparation of the data</vt:lpstr>
      <vt:lpstr>Splitting the data to test and train and reshaping data</vt:lpstr>
      <vt:lpstr>Model preparation and its training</vt:lpstr>
      <vt:lpstr>Evaluation of model</vt:lpstr>
      <vt:lpstr>Correlation</vt:lpstr>
      <vt:lpstr>Feature Importance</vt:lpstr>
      <vt:lpstr>Example of prediction</vt:lpstr>
      <vt:lpstr>Plot of prediction and actual values</vt:lpstr>
      <vt:lpstr>Prediction using the most important features</vt:lpstr>
      <vt:lpstr>Development of Back-end</vt:lpstr>
      <vt:lpstr>Development of Front-end</vt:lpstr>
      <vt:lpstr>thank you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length of stay at hospitsal</dc:title>
  <dc:creator>Orest Chukla</dc:creator>
  <cp:lastModifiedBy>Orest Chukla</cp:lastModifiedBy>
  <cp:revision>25</cp:revision>
  <dcterms:created xsi:type="dcterms:W3CDTF">2023-06-02T16:10:48Z</dcterms:created>
  <dcterms:modified xsi:type="dcterms:W3CDTF">2023-06-02T19:08:44Z</dcterms:modified>
</cp:coreProperties>
</file>