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embeddedFontLst>
    <p:embeddedFont>
      <p:font typeface="Cabin"/>
      <p:regular r:id="rId33"/>
      <p:bold r:id="rId34"/>
      <p:italic r:id="rId35"/>
      <p:boldItalic r:id="rId36"/>
    </p:embeddedFont>
    <p:embeddedFont>
      <p:font typeface="Sora"/>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9" roundtripDataSignature="AMtx7miU3jnZ5xtkciROvUps9ctSKTPv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Cabin-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Cabin-italic.fntdata"/><Relationship Id="rId12" Type="http://schemas.openxmlformats.org/officeDocument/2006/relationships/slide" Target="slides/slide8.xml"/><Relationship Id="rId34" Type="http://schemas.openxmlformats.org/officeDocument/2006/relationships/font" Target="fonts/Cabin-bold.fntdata"/><Relationship Id="rId15" Type="http://schemas.openxmlformats.org/officeDocument/2006/relationships/slide" Target="slides/slide11.xml"/><Relationship Id="rId37" Type="http://schemas.openxmlformats.org/officeDocument/2006/relationships/font" Target="fonts/Sora-regular.fntdata"/><Relationship Id="rId14" Type="http://schemas.openxmlformats.org/officeDocument/2006/relationships/slide" Target="slides/slide10.xml"/><Relationship Id="rId36" Type="http://schemas.openxmlformats.org/officeDocument/2006/relationships/font" Target="fonts/Cabin-boldItalic.fntdata"/><Relationship Id="rId17" Type="http://schemas.openxmlformats.org/officeDocument/2006/relationships/slide" Target="slides/slide13.xml"/><Relationship Id="rId39" Type="http://customschemas.google.com/relationships/presentationmetadata" Target="metadata"/><Relationship Id="rId16" Type="http://schemas.openxmlformats.org/officeDocument/2006/relationships/slide" Target="slides/slide12.xml"/><Relationship Id="rId38" Type="http://schemas.openxmlformats.org/officeDocument/2006/relationships/font" Target="fonts/Sora-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eb0c6a7db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eb0c6a7db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l-GR">
                <a:solidFill>
                  <a:schemeClr val="dk1"/>
                </a:solidFill>
              </a:rPr>
              <a:t>Όσον αφορά την υλοποιηση του frontend, πρώτα έπρεπε να γίνει σωστά το Routing, δηλαδή τα API endpoints του controller του backend να υπάρχουν και στο frontend για να γίνεται η επικοινωνία.  Δημιουργήθηκαν αυτόματα, μέσω της Angular, πακέτα (packages) για τα components, τα services και το interface (συγκεκριμένη δομή κάθε αντικειμένου της βασης όπως είναι τα γονιδια, πρωτεΐνες και τα pathways όπως  βλέπουμε και στο παράδειγμα από την διεπαφή (interface)πχ του gene με συγκεκριμενη δομη απ τη βαση μασ που περιλαμβανει το id, name , description &amp; gene type που γινεται export για να χρησιμοποιηθει το αρχειο.</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eb0c6a8a8c_2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2eb0c6a8a8c_2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l-GR">
                <a:solidFill>
                  <a:schemeClr val="dk1"/>
                </a:solidFill>
              </a:rPr>
              <a:t>Και εδω βλεπουμε ενα πχ για το gene component που εχει δεδομενα τυπου any και εναν constructor που ειναι το services μας και το παίρνουμε απ το GeneService και οταν ενεργοποιείται η Angular μεσω του ngOnInit γίνεται κλήση του service και αποθηκεύονται τα δεδομένα για περαιτερω χρήση και διαχείριση.</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l-GR">
                <a:solidFill>
                  <a:schemeClr val="dk1"/>
                </a:solidFill>
              </a:rPr>
              <a:t>Κάθε component έχει και το δικό του html και CSS αρχείο για την διαχείριση της εμφάνισης του κάθε component. Δεξια βλέπουμε ενα css αρχειο για την εμφανιση του toolbar στο header και αριστερα ενα html αρχειο αντιστοιχο για το header, του οποιου τα elements επηρεαζονται απ το css..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l-GR">
                <a:solidFill>
                  <a:schemeClr val="dk1"/>
                </a:solidFill>
              </a:rPr>
              <a:t>Τα services που αναφέρθηκαν σε προηγούμενη διαφάνεια έχουν την αντίστοιχη λογική με τα controller στο backend, δηλαδή διαχειρίζεται τις κλήσεις για το Put, Post, Get και Delete. Τα αντίστοιχα CRUD operations). Για πχ για τα δεδομενα των γονιδιων να γινεται http request στον backend server και τα 4 ειδη συναρτησεων…</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7.png"/><Relationship Id="rId3" Type="http://schemas.openxmlformats.org/officeDocument/2006/relationships/image" Target="../media/image10.png"/><Relationship Id="rId4" Type="http://schemas.openxmlformats.org/officeDocument/2006/relationships/image" Target="../media/image11.png"/><Relationship Id="rId9" Type="http://schemas.openxmlformats.org/officeDocument/2006/relationships/image" Target="../media/image17.png"/><Relationship Id="rId5" Type="http://schemas.openxmlformats.org/officeDocument/2006/relationships/image" Target="../media/image2.png"/><Relationship Id="rId6" Type="http://schemas.openxmlformats.org/officeDocument/2006/relationships/image" Target="../media/image13.png"/><Relationship Id="rId7" Type="http://schemas.openxmlformats.org/officeDocument/2006/relationships/image" Target="../media/image4.png"/><Relationship Id="rId8"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7.png"/><Relationship Id="rId3" Type="http://schemas.openxmlformats.org/officeDocument/2006/relationships/image" Target="../media/image64.png"/><Relationship Id="rId4" Type="http://schemas.openxmlformats.org/officeDocument/2006/relationships/image" Target="../media/image28.png"/><Relationship Id="rId5" Type="http://schemas.openxmlformats.org/officeDocument/2006/relationships/image" Target="../media/image4.png"/><Relationship Id="rId6"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7.pn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7.png"/><Relationship Id="rId6" Type="http://schemas.openxmlformats.org/officeDocument/2006/relationships/image" Target="../media/image9.png"/><Relationship Id="rId7"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7.png"/><Relationship Id="rId3" Type="http://schemas.openxmlformats.org/officeDocument/2006/relationships/image" Target="../media/image4.png"/><Relationship Id="rId4" Type="http://schemas.openxmlformats.org/officeDocument/2006/relationships/image" Target="../media/image1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7.png"/><Relationship Id="rId3" Type="http://schemas.openxmlformats.org/officeDocument/2006/relationships/image" Target="../media/image10.png"/><Relationship Id="rId4" Type="http://schemas.openxmlformats.org/officeDocument/2006/relationships/image" Target="../media/image17.png"/><Relationship Id="rId5"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7.png"/><Relationship Id="rId3" Type="http://schemas.openxmlformats.org/officeDocument/2006/relationships/image" Target="../media/image10.png"/><Relationship Id="rId4" Type="http://schemas.openxmlformats.org/officeDocument/2006/relationships/image" Target="../media/image17.png"/><Relationship Id="rId5"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7.png"/><Relationship Id="rId3" Type="http://schemas.openxmlformats.org/officeDocument/2006/relationships/image" Target="../media/image10.png"/><Relationship Id="rId4" Type="http://schemas.openxmlformats.org/officeDocument/2006/relationships/image" Target="../media/image11.png"/><Relationship Id="rId9" Type="http://schemas.openxmlformats.org/officeDocument/2006/relationships/image" Target="../media/image17.png"/><Relationship Id="rId5" Type="http://schemas.openxmlformats.org/officeDocument/2006/relationships/image" Target="../media/image2.png"/><Relationship Id="rId6" Type="http://schemas.openxmlformats.org/officeDocument/2006/relationships/image" Target="../media/image13.png"/><Relationship Id="rId7" Type="http://schemas.openxmlformats.org/officeDocument/2006/relationships/image" Target="../media/image4.png"/><Relationship Id="rId8"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7.png"/><Relationship Id="rId3" Type="http://schemas.openxmlformats.org/officeDocument/2006/relationships/image" Target="../media/image10.png"/><Relationship Id="rId4" Type="http://schemas.openxmlformats.org/officeDocument/2006/relationships/image" Target="../media/image17.png"/><Relationship Id="rId5"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7.png"/><Relationship Id="rId3" Type="http://schemas.openxmlformats.org/officeDocument/2006/relationships/image" Target="../media/image10.png"/><Relationship Id="rId4" Type="http://schemas.openxmlformats.org/officeDocument/2006/relationships/image" Target="../media/image17.png"/><Relationship Id="rId5"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8"/>
          <p:cNvPicPr preferRelativeResize="0"/>
          <p:nvPr/>
        </p:nvPicPr>
        <p:blipFill rotWithShape="1">
          <a:blip r:embed="rId2">
            <a:alphaModFix/>
          </a:blip>
          <a:srcRect b="0" l="0" r="0" t="0"/>
          <a:stretch/>
        </p:blipFill>
        <p:spPr>
          <a:xfrm>
            <a:off x="50" y="0"/>
            <a:ext cx="9144003" cy="5143501"/>
          </a:xfrm>
          <a:prstGeom prst="rect">
            <a:avLst/>
          </a:prstGeom>
          <a:noFill/>
          <a:ln>
            <a:noFill/>
          </a:ln>
        </p:spPr>
      </p:pic>
      <p:sp>
        <p:nvSpPr>
          <p:cNvPr id="10" name="Google Shape;10;p28"/>
          <p:cNvSpPr txBox="1"/>
          <p:nvPr>
            <p:ph type="ctrTitle"/>
          </p:nvPr>
        </p:nvSpPr>
        <p:spPr>
          <a:xfrm>
            <a:off x="1219700" y="972725"/>
            <a:ext cx="6704700" cy="2312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1" name="Google Shape;11;p28"/>
          <p:cNvSpPr txBox="1"/>
          <p:nvPr>
            <p:ph idx="1" type="subTitle"/>
          </p:nvPr>
        </p:nvSpPr>
        <p:spPr>
          <a:xfrm>
            <a:off x="1730775" y="3578950"/>
            <a:ext cx="5682300" cy="40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2" name="Google Shape;12;p28"/>
          <p:cNvGrpSpPr/>
          <p:nvPr/>
        </p:nvGrpSpPr>
        <p:grpSpPr>
          <a:xfrm>
            <a:off x="-2431155" y="-1854598"/>
            <a:ext cx="11999206" cy="8120423"/>
            <a:chOff x="-2431155" y="-1854598"/>
            <a:chExt cx="11999206" cy="8120423"/>
          </a:xfrm>
        </p:grpSpPr>
        <p:pic>
          <p:nvPicPr>
            <p:cNvPr id="13" name="Google Shape;13;p28"/>
            <p:cNvPicPr preferRelativeResize="0"/>
            <p:nvPr/>
          </p:nvPicPr>
          <p:blipFill rotWithShape="1">
            <a:blip r:embed="rId3">
              <a:alphaModFix/>
            </a:blip>
            <a:srcRect b="0" l="0" r="0" t="0"/>
            <a:stretch/>
          </p:blipFill>
          <p:spPr>
            <a:xfrm rot="-5400000">
              <a:off x="7248875" y="3946650"/>
              <a:ext cx="2904851" cy="1733500"/>
            </a:xfrm>
            <a:prstGeom prst="rect">
              <a:avLst/>
            </a:prstGeom>
            <a:noFill/>
            <a:ln>
              <a:noFill/>
            </a:ln>
          </p:spPr>
        </p:pic>
        <p:pic>
          <p:nvPicPr>
            <p:cNvPr id="14" name="Google Shape;14;p28"/>
            <p:cNvPicPr preferRelativeResize="0"/>
            <p:nvPr/>
          </p:nvPicPr>
          <p:blipFill rotWithShape="1">
            <a:blip r:embed="rId4">
              <a:alphaModFix/>
            </a:blip>
            <a:srcRect b="0" l="0" r="0" t="0"/>
            <a:stretch/>
          </p:blipFill>
          <p:spPr>
            <a:xfrm flipH="1">
              <a:off x="344262" y="-835651"/>
              <a:ext cx="1611175" cy="2001762"/>
            </a:xfrm>
            <a:prstGeom prst="rect">
              <a:avLst/>
            </a:prstGeom>
            <a:noFill/>
            <a:ln>
              <a:noFill/>
            </a:ln>
          </p:spPr>
        </p:pic>
        <p:pic>
          <p:nvPicPr>
            <p:cNvPr id="15" name="Google Shape;15;p28"/>
            <p:cNvPicPr preferRelativeResize="0"/>
            <p:nvPr/>
          </p:nvPicPr>
          <p:blipFill rotWithShape="1">
            <a:blip r:embed="rId5">
              <a:alphaModFix/>
            </a:blip>
            <a:srcRect b="0" l="0" r="0" t="0"/>
            <a:stretch/>
          </p:blipFill>
          <p:spPr>
            <a:xfrm rot="1325099">
              <a:off x="388381" y="3829268"/>
              <a:ext cx="653433" cy="956350"/>
            </a:xfrm>
            <a:prstGeom prst="rect">
              <a:avLst/>
            </a:prstGeom>
            <a:noFill/>
            <a:ln>
              <a:noFill/>
            </a:ln>
          </p:spPr>
        </p:pic>
        <p:pic>
          <p:nvPicPr>
            <p:cNvPr id="16" name="Google Shape;16;p28"/>
            <p:cNvPicPr preferRelativeResize="0"/>
            <p:nvPr/>
          </p:nvPicPr>
          <p:blipFill rotWithShape="1">
            <a:blip r:embed="rId6">
              <a:alphaModFix/>
            </a:blip>
            <a:srcRect b="0" l="0" r="0" t="0"/>
            <a:stretch/>
          </p:blipFill>
          <p:spPr>
            <a:xfrm>
              <a:off x="8428900" y="1457488"/>
              <a:ext cx="177925" cy="867325"/>
            </a:xfrm>
            <a:prstGeom prst="rect">
              <a:avLst/>
            </a:prstGeom>
            <a:noFill/>
            <a:ln>
              <a:noFill/>
            </a:ln>
          </p:spPr>
        </p:pic>
        <p:pic>
          <p:nvPicPr>
            <p:cNvPr id="17" name="Google Shape;17;p28"/>
            <p:cNvPicPr preferRelativeResize="0"/>
            <p:nvPr/>
          </p:nvPicPr>
          <p:blipFill rotWithShape="1">
            <a:blip r:embed="rId7">
              <a:alphaModFix/>
            </a:blip>
            <a:srcRect b="0" l="0" r="0" t="0"/>
            <a:stretch/>
          </p:blipFill>
          <p:spPr>
            <a:xfrm rot="7537679">
              <a:off x="-2049824" y="1585452"/>
              <a:ext cx="2604351" cy="2275947"/>
            </a:xfrm>
            <a:prstGeom prst="rect">
              <a:avLst/>
            </a:prstGeom>
            <a:noFill/>
            <a:ln>
              <a:noFill/>
            </a:ln>
          </p:spPr>
        </p:pic>
        <p:pic>
          <p:nvPicPr>
            <p:cNvPr id="18" name="Google Shape;18;p28"/>
            <p:cNvPicPr preferRelativeResize="0"/>
            <p:nvPr/>
          </p:nvPicPr>
          <p:blipFill rotWithShape="1">
            <a:blip r:embed="rId7">
              <a:alphaModFix/>
            </a:blip>
            <a:srcRect b="0" l="0" r="0" t="0"/>
            <a:stretch/>
          </p:blipFill>
          <p:spPr>
            <a:xfrm rot="10800000">
              <a:off x="6072751" y="-1854598"/>
              <a:ext cx="2604351" cy="2275947"/>
            </a:xfrm>
            <a:prstGeom prst="rect">
              <a:avLst/>
            </a:prstGeom>
            <a:noFill/>
            <a:ln>
              <a:noFill/>
            </a:ln>
          </p:spPr>
        </p:pic>
        <p:grpSp>
          <p:nvGrpSpPr>
            <p:cNvPr id="19" name="Google Shape;19;p28"/>
            <p:cNvGrpSpPr/>
            <p:nvPr/>
          </p:nvGrpSpPr>
          <p:grpSpPr>
            <a:xfrm>
              <a:off x="7413076" y="-437912"/>
              <a:ext cx="1515724" cy="1440024"/>
              <a:chOff x="7413076" y="-437912"/>
              <a:chExt cx="1515724" cy="1440024"/>
            </a:xfrm>
          </p:grpSpPr>
          <p:pic>
            <p:nvPicPr>
              <p:cNvPr id="20" name="Google Shape;20;p28"/>
              <p:cNvPicPr preferRelativeResize="0"/>
              <p:nvPr/>
            </p:nvPicPr>
            <p:blipFill rotWithShape="1">
              <a:blip r:embed="rId8">
                <a:alphaModFix/>
              </a:blip>
              <a:srcRect b="0" l="0" r="0" t="0"/>
              <a:stretch/>
            </p:blipFill>
            <p:spPr>
              <a:xfrm>
                <a:off x="7413076" y="-437912"/>
                <a:ext cx="1186835" cy="1440024"/>
              </a:xfrm>
              <a:prstGeom prst="rect">
                <a:avLst/>
              </a:prstGeom>
              <a:noFill/>
              <a:ln>
                <a:noFill/>
              </a:ln>
            </p:spPr>
          </p:pic>
          <p:sp>
            <p:nvSpPr>
              <p:cNvPr id="21" name="Google Shape;21;p28"/>
              <p:cNvSpPr txBox="1"/>
              <p:nvPr/>
            </p:nvSpPr>
            <p:spPr>
              <a:xfrm>
                <a:off x="8529800" y="377625"/>
                <a:ext cx="399000" cy="477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900"/>
                  <a:buFont typeface="Arial"/>
                  <a:buNone/>
                </a:pPr>
                <a:r>
                  <a:rPr b="1" i="0" lang="el-GR" sz="1900" u="none" cap="none" strike="noStrike">
                    <a:solidFill>
                      <a:schemeClr val="dk1"/>
                    </a:solidFill>
                    <a:latin typeface="Sora"/>
                    <a:ea typeface="Sora"/>
                    <a:cs typeface="Sora"/>
                    <a:sym typeface="Sora"/>
                  </a:rPr>
                  <a:t>+</a:t>
                </a:r>
                <a:endParaRPr b="0" i="0" sz="900" u="none" cap="none" strike="noStrike">
                  <a:solidFill>
                    <a:srgbClr val="000000"/>
                  </a:solidFill>
                  <a:latin typeface="Arial"/>
                  <a:ea typeface="Arial"/>
                  <a:cs typeface="Arial"/>
                  <a:sym typeface="Arial"/>
                </a:endParaRPr>
              </a:p>
            </p:txBody>
          </p:sp>
        </p:grpSp>
        <p:grpSp>
          <p:nvGrpSpPr>
            <p:cNvPr id="22" name="Google Shape;22;p28"/>
            <p:cNvGrpSpPr/>
            <p:nvPr/>
          </p:nvGrpSpPr>
          <p:grpSpPr>
            <a:xfrm>
              <a:off x="1661691" y="4472750"/>
              <a:ext cx="1295797" cy="1575750"/>
              <a:chOff x="1661691" y="4472750"/>
              <a:chExt cx="1295797" cy="1575750"/>
            </a:xfrm>
          </p:grpSpPr>
          <p:pic>
            <p:nvPicPr>
              <p:cNvPr id="23" name="Google Shape;23;p28"/>
              <p:cNvPicPr preferRelativeResize="0"/>
              <p:nvPr/>
            </p:nvPicPr>
            <p:blipFill rotWithShape="1">
              <a:blip r:embed="rId9">
                <a:alphaModFix/>
              </a:blip>
              <a:srcRect b="0" l="0" r="0" t="0"/>
              <a:stretch/>
            </p:blipFill>
            <p:spPr>
              <a:xfrm flipH="1">
                <a:off x="1661691" y="4608500"/>
                <a:ext cx="1295797" cy="1440000"/>
              </a:xfrm>
              <a:prstGeom prst="rect">
                <a:avLst/>
              </a:prstGeom>
              <a:noFill/>
              <a:ln>
                <a:noFill/>
              </a:ln>
            </p:spPr>
          </p:pic>
          <p:sp>
            <p:nvSpPr>
              <p:cNvPr id="24" name="Google Shape;24;p28"/>
              <p:cNvSpPr txBox="1"/>
              <p:nvPr/>
            </p:nvSpPr>
            <p:spPr>
              <a:xfrm>
                <a:off x="1976575" y="4472750"/>
                <a:ext cx="3990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rPr b="1" i="0" lang="el-GR" sz="1700" u="none" cap="none" strike="noStrike">
                    <a:solidFill>
                      <a:schemeClr val="dk1"/>
                    </a:solidFill>
                    <a:latin typeface="Sora"/>
                    <a:ea typeface="Sora"/>
                    <a:cs typeface="Sora"/>
                    <a:sym typeface="Sora"/>
                  </a:rPr>
                  <a:t>2</a:t>
                </a:r>
                <a:endParaRPr b="0" i="0" sz="7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10" name="Shape 110"/>
        <p:cNvGrpSpPr/>
        <p:nvPr/>
      </p:nvGrpSpPr>
      <p:grpSpPr>
        <a:xfrm>
          <a:off x="0" y="0"/>
          <a:ext cx="0" cy="0"/>
          <a:chOff x="0" y="0"/>
          <a:chExt cx="0" cy="0"/>
        </a:xfrm>
      </p:grpSpPr>
      <p:pic>
        <p:nvPicPr>
          <p:cNvPr id="111" name="Google Shape;111;p37"/>
          <p:cNvPicPr preferRelativeResize="0"/>
          <p:nvPr/>
        </p:nvPicPr>
        <p:blipFill rotWithShape="1">
          <a:blip r:embed="rId2">
            <a:alphaModFix/>
          </a:blip>
          <a:srcRect b="0" l="0" r="0" t="0"/>
          <a:stretch/>
        </p:blipFill>
        <p:spPr>
          <a:xfrm>
            <a:off x="50" y="0"/>
            <a:ext cx="9144003" cy="5143501"/>
          </a:xfrm>
          <a:prstGeom prst="rect">
            <a:avLst/>
          </a:prstGeom>
          <a:noFill/>
          <a:ln>
            <a:noFill/>
          </a:ln>
        </p:spPr>
      </p:pic>
      <p:grpSp>
        <p:nvGrpSpPr>
          <p:cNvPr id="112" name="Google Shape;112;p37"/>
          <p:cNvGrpSpPr/>
          <p:nvPr/>
        </p:nvGrpSpPr>
        <p:grpSpPr>
          <a:xfrm>
            <a:off x="-746025" y="-1698524"/>
            <a:ext cx="11164650" cy="8340749"/>
            <a:chOff x="-746025" y="-1698524"/>
            <a:chExt cx="11164650" cy="8340749"/>
          </a:xfrm>
        </p:grpSpPr>
        <p:pic>
          <p:nvPicPr>
            <p:cNvPr id="113" name="Google Shape;113;p37"/>
            <p:cNvPicPr preferRelativeResize="0"/>
            <p:nvPr/>
          </p:nvPicPr>
          <p:blipFill rotWithShape="1">
            <a:blip r:embed="rId3">
              <a:alphaModFix/>
            </a:blip>
            <a:srcRect b="0" l="0" r="0" t="0"/>
            <a:stretch/>
          </p:blipFill>
          <p:spPr>
            <a:xfrm>
              <a:off x="-331475" y="-249400"/>
              <a:ext cx="922393" cy="784400"/>
            </a:xfrm>
            <a:prstGeom prst="rect">
              <a:avLst/>
            </a:prstGeom>
            <a:noFill/>
            <a:ln>
              <a:noFill/>
            </a:ln>
          </p:spPr>
        </p:pic>
        <p:pic>
          <p:nvPicPr>
            <p:cNvPr id="114" name="Google Shape;114;p37"/>
            <p:cNvPicPr preferRelativeResize="0"/>
            <p:nvPr/>
          </p:nvPicPr>
          <p:blipFill rotWithShape="1">
            <a:blip r:embed="rId4">
              <a:alphaModFix/>
            </a:blip>
            <a:srcRect b="0" l="0" r="0" t="0"/>
            <a:stretch/>
          </p:blipFill>
          <p:spPr>
            <a:xfrm>
              <a:off x="8424000" y="255523"/>
              <a:ext cx="1713300" cy="372539"/>
            </a:xfrm>
            <a:prstGeom prst="rect">
              <a:avLst/>
            </a:prstGeom>
            <a:noFill/>
            <a:ln>
              <a:noFill/>
            </a:ln>
          </p:spPr>
        </p:pic>
        <p:pic>
          <p:nvPicPr>
            <p:cNvPr id="115" name="Google Shape;115;p37"/>
            <p:cNvPicPr preferRelativeResize="0"/>
            <p:nvPr/>
          </p:nvPicPr>
          <p:blipFill rotWithShape="1">
            <a:blip r:embed="rId5">
              <a:alphaModFix/>
            </a:blip>
            <a:srcRect b="0" l="0" r="0" t="0"/>
            <a:stretch/>
          </p:blipFill>
          <p:spPr>
            <a:xfrm rot="-5400000">
              <a:off x="7978476" y="-1534322"/>
              <a:ext cx="2604351" cy="2275947"/>
            </a:xfrm>
            <a:prstGeom prst="rect">
              <a:avLst/>
            </a:prstGeom>
            <a:noFill/>
            <a:ln>
              <a:noFill/>
            </a:ln>
          </p:spPr>
        </p:pic>
        <p:pic>
          <p:nvPicPr>
            <p:cNvPr id="116" name="Google Shape;116;p37"/>
            <p:cNvPicPr preferRelativeResize="0"/>
            <p:nvPr/>
          </p:nvPicPr>
          <p:blipFill rotWithShape="1">
            <a:blip r:embed="rId5">
              <a:alphaModFix/>
            </a:blip>
            <a:srcRect b="0" l="0" r="0" t="0"/>
            <a:stretch/>
          </p:blipFill>
          <p:spPr>
            <a:xfrm rot="5400000">
              <a:off x="-891925" y="4474075"/>
              <a:ext cx="2314050" cy="2022250"/>
            </a:xfrm>
            <a:prstGeom prst="rect">
              <a:avLst/>
            </a:prstGeom>
            <a:noFill/>
            <a:ln>
              <a:noFill/>
            </a:ln>
          </p:spPr>
        </p:pic>
        <p:pic>
          <p:nvPicPr>
            <p:cNvPr id="117" name="Google Shape;117;p37"/>
            <p:cNvPicPr preferRelativeResize="0"/>
            <p:nvPr/>
          </p:nvPicPr>
          <p:blipFill rotWithShape="1">
            <a:blip r:embed="rId6">
              <a:alphaModFix/>
            </a:blip>
            <a:srcRect b="0" l="0" r="0" t="0"/>
            <a:stretch/>
          </p:blipFill>
          <p:spPr>
            <a:xfrm>
              <a:off x="8680625" y="4608500"/>
              <a:ext cx="819150" cy="723900"/>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pic>
        <p:nvPicPr>
          <p:cNvPr id="26" name="Google Shape;26;p29"/>
          <p:cNvPicPr preferRelativeResize="0"/>
          <p:nvPr/>
        </p:nvPicPr>
        <p:blipFill rotWithShape="1">
          <a:blip r:embed="rId2">
            <a:alphaModFix/>
          </a:blip>
          <a:srcRect b="0" l="0" r="0" t="0"/>
          <a:stretch/>
        </p:blipFill>
        <p:spPr>
          <a:xfrm>
            <a:off x="50" y="0"/>
            <a:ext cx="9144003" cy="5143501"/>
          </a:xfrm>
          <a:prstGeom prst="rect">
            <a:avLst/>
          </a:prstGeom>
          <a:noFill/>
          <a:ln>
            <a:noFill/>
          </a:ln>
        </p:spPr>
      </p:pic>
      <p:sp>
        <p:nvSpPr>
          <p:cNvPr id="27" name="Google Shape;27;p29"/>
          <p:cNvSpPr txBox="1"/>
          <p:nvPr>
            <p:ph type="title"/>
          </p:nvPr>
        </p:nvSpPr>
        <p:spPr>
          <a:xfrm>
            <a:off x="2391900" y="2830800"/>
            <a:ext cx="4360200" cy="861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000"/>
              <a:buNone/>
              <a:defRPr sz="5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28" name="Google Shape;28;p29"/>
          <p:cNvSpPr txBox="1"/>
          <p:nvPr>
            <p:ph idx="2" type="title"/>
          </p:nvPr>
        </p:nvSpPr>
        <p:spPr>
          <a:xfrm>
            <a:off x="4027150" y="1451695"/>
            <a:ext cx="1089900" cy="102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000"/>
              <a:buNone/>
              <a:defRPr sz="5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grpSp>
        <p:nvGrpSpPr>
          <p:cNvPr id="29" name="Google Shape;29;p29"/>
          <p:cNvGrpSpPr/>
          <p:nvPr/>
        </p:nvGrpSpPr>
        <p:grpSpPr>
          <a:xfrm>
            <a:off x="-1239074" y="-900576"/>
            <a:ext cx="12318375" cy="5888798"/>
            <a:chOff x="-1239074" y="-900576"/>
            <a:chExt cx="12318375" cy="5888798"/>
          </a:xfrm>
        </p:grpSpPr>
        <p:pic>
          <p:nvPicPr>
            <p:cNvPr id="30" name="Google Shape;30;p29"/>
            <p:cNvPicPr preferRelativeResize="0"/>
            <p:nvPr/>
          </p:nvPicPr>
          <p:blipFill rotWithShape="1">
            <a:blip r:embed="rId3">
              <a:alphaModFix/>
            </a:blip>
            <a:srcRect b="0" l="0" r="0" t="0"/>
            <a:stretch/>
          </p:blipFill>
          <p:spPr>
            <a:xfrm flipH="1" rot="-1325099">
              <a:off x="7529831" y="3944118"/>
              <a:ext cx="653433" cy="956350"/>
            </a:xfrm>
            <a:prstGeom prst="rect">
              <a:avLst/>
            </a:prstGeom>
            <a:noFill/>
            <a:ln>
              <a:noFill/>
            </a:ln>
          </p:spPr>
        </p:pic>
        <p:pic>
          <p:nvPicPr>
            <p:cNvPr id="31" name="Google Shape;31;p29"/>
            <p:cNvPicPr preferRelativeResize="0"/>
            <p:nvPr/>
          </p:nvPicPr>
          <p:blipFill rotWithShape="1">
            <a:blip r:embed="rId4">
              <a:alphaModFix/>
            </a:blip>
            <a:srcRect b="0" l="0" r="0" t="0"/>
            <a:stretch/>
          </p:blipFill>
          <p:spPr>
            <a:xfrm flipH="1" rot="-7537679">
              <a:off x="8093619" y="2035052"/>
              <a:ext cx="2604351" cy="2275947"/>
            </a:xfrm>
            <a:prstGeom prst="rect">
              <a:avLst/>
            </a:prstGeom>
            <a:noFill/>
            <a:ln>
              <a:noFill/>
            </a:ln>
          </p:spPr>
        </p:pic>
        <p:grpSp>
          <p:nvGrpSpPr>
            <p:cNvPr id="32" name="Google Shape;32;p29"/>
            <p:cNvGrpSpPr/>
            <p:nvPr/>
          </p:nvGrpSpPr>
          <p:grpSpPr>
            <a:xfrm>
              <a:off x="7043266" y="-472000"/>
              <a:ext cx="1295797" cy="1644600"/>
              <a:chOff x="7848191" y="-744375"/>
              <a:chExt cx="1295797" cy="1644600"/>
            </a:xfrm>
          </p:grpSpPr>
          <p:pic>
            <p:nvPicPr>
              <p:cNvPr id="33" name="Google Shape;33;p29"/>
              <p:cNvPicPr preferRelativeResize="0"/>
              <p:nvPr/>
            </p:nvPicPr>
            <p:blipFill rotWithShape="1">
              <a:blip r:embed="rId5">
                <a:alphaModFix/>
              </a:blip>
              <a:srcRect b="0" l="0" r="0" t="0"/>
              <a:stretch/>
            </p:blipFill>
            <p:spPr>
              <a:xfrm flipH="1">
                <a:off x="7848191" y="-744375"/>
                <a:ext cx="1295797" cy="1440000"/>
              </a:xfrm>
              <a:prstGeom prst="rect">
                <a:avLst/>
              </a:prstGeom>
              <a:noFill/>
              <a:ln>
                <a:noFill/>
              </a:ln>
            </p:spPr>
          </p:pic>
          <p:sp>
            <p:nvSpPr>
              <p:cNvPr id="34" name="Google Shape;34;p29"/>
              <p:cNvSpPr txBox="1"/>
              <p:nvPr/>
            </p:nvSpPr>
            <p:spPr>
              <a:xfrm>
                <a:off x="8377400" y="453825"/>
                <a:ext cx="3990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rPr b="1" i="0" lang="el-GR" sz="1700" u="none" cap="none" strike="noStrike">
                    <a:solidFill>
                      <a:schemeClr val="dk1"/>
                    </a:solidFill>
                    <a:latin typeface="Sora"/>
                    <a:ea typeface="Sora"/>
                    <a:cs typeface="Sora"/>
                    <a:sym typeface="Sora"/>
                  </a:rPr>
                  <a:t>2</a:t>
                </a:r>
                <a:endParaRPr b="0" i="0" sz="700" u="none" cap="none" strike="noStrike">
                  <a:solidFill>
                    <a:srgbClr val="000000"/>
                  </a:solidFill>
                  <a:latin typeface="Arial"/>
                  <a:ea typeface="Arial"/>
                  <a:cs typeface="Arial"/>
                  <a:sym typeface="Arial"/>
                </a:endParaRPr>
              </a:p>
            </p:txBody>
          </p:sp>
        </p:grpSp>
        <p:pic>
          <p:nvPicPr>
            <p:cNvPr id="35" name="Google Shape;35;p29"/>
            <p:cNvPicPr preferRelativeResize="0"/>
            <p:nvPr/>
          </p:nvPicPr>
          <p:blipFill rotWithShape="1">
            <a:blip r:embed="rId4">
              <a:alphaModFix/>
            </a:blip>
            <a:srcRect b="0" l="0" r="0" t="0"/>
            <a:stretch/>
          </p:blipFill>
          <p:spPr>
            <a:xfrm rot="10800000">
              <a:off x="-1239074" y="1433777"/>
              <a:ext cx="2604351" cy="2275947"/>
            </a:xfrm>
            <a:prstGeom prst="rect">
              <a:avLst/>
            </a:prstGeom>
            <a:noFill/>
            <a:ln>
              <a:noFill/>
            </a:ln>
          </p:spPr>
        </p:pic>
        <p:grpSp>
          <p:nvGrpSpPr>
            <p:cNvPr id="36" name="Google Shape;36;p29"/>
            <p:cNvGrpSpPr/>
            <p:nvPr/>
          </p:nvGrpSpPr>
          <p:grpSpPr>
            <a:xfrm>
              <a:off x="481201" y="3249637"/>
              <a:ext cx="1515724" cy="1440024"/>
              <a:chOff x="7413076" y="-437912"/>
              <a:chExt cx="1515724" cy="1440024"/>
            </a:xfrm>
          </p:grpSpPr>
          <p:pic>
            <p:nvPicPr>
              <p:cNvPr id="37" name="Google Shape;37;p29"/>
              <p:cNvPicPr preferRelativeResize="0"/>
              <p:nvPr/>
            </p:nvPicPr>
            <p:blipFill rotWithShape="1">
              <a:blip r:embed="rId6">
                <a:alphaModFix/>
              </a:blip>
              <a:srcRect b="0" l="0" r="0" t="0"/>
              <a:stretch/>
            </p:blipFill>
            <p:spPr>
              <a:xfrm>
                <a:off x="7413076" y="-437912"/>
                <a:ext cx="1186835" cy="1440024"/>
              </a:xfrm>
              <a:prstGeom prst="rect">
                <a:avLst/>
              </a:prstGeom>
              <a:noFill/>
              <a:ln>
                <a:noFill/>
              </a:ln>
            </p:spPr>
          </p:pic>
          <p:sp>
            <p:nvSpPr>
              <p:cNvPr id="38" name="Google Shape;38;p29"/>
              <p:cNvSpPr txBox="1"/>
              <p:nvPr/>
            </p:nvSpPr>
            <p:spPr>
              <a:xfrm>
                <a:off x="8529800" y="377625"/>
                <a:ext cx="399000" cy="477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900"/>
                  <a:buFont typeface="Arial"/>
                  <a:buNone/>
                </a:pPr>
                <a:r>
                  <a:rPr b="1" i="0" lang="el-GR" sz="1900" u="none" cap="none" strike="noStrike">
                    <a:solidFill>
                      <a:schemeClr val="dk1"/>
                    </a:solidFill>
                    <a:latin typeface="Sora"/>
                    <a:ea typeface="Sora"/>
                    <a:cs typeface="Sora"/>
                    <a:sym typeface="Sora"/>
                  </a:rPr>
                  <a:t>+</a:t>
                </a:r>
                <a:endParaRPr b="0" i="0" sz="900" u="none" cap="none" strike="noStrike">
                  <a:solidFill>
                    <a:srgbClr val="000000"/>
                  </a:solidFill>
                  <a:latin typeface="Arial"/>
                  <a:ea typeface="Arial"/>
                  <a:cs typeface="Arial"/>
                  <a:sym typeface="Arial"/>
                </a:endParaRPr>
              </a:p>
            </p:txBody>
          </p:sp>
        </p:grpSp>
        <p:pic>
          <p:nvPicPr>
            <p:cNvPr id="39" name="Google Shape;39;p29"/>
            <p:cNvPicPr preferRelativeResize="0"/>
            <p:nvPr/>
          </p:nvPicPr>
          <p:blipFill rotWithShape="1">
            <a:blip r:embed="rId7">
              <a:alphaModFix/>
            </a:blip>
            <a:srcRect b="0" l="0" r="0" t="0"/>
            <a:stretch/>
          </p:blipFill>
          <p:spPr>
            <a:xfrm flipH="1">
              <a:off x="1455237" y="-900576"/>
              <a:ext cx="1611175" cy="2001762"/>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0" name="Shape 40"/>
        <p:cNvGrpSpPr/>
        <p:nvPr/>
      </p:nvGrpSpPr>
      <p:grpSpPr>
        <a:xfrm>
          <a:off x="0" y="0"/>
          <a:ext cx="0" cy="0"/>
          <a:chOff x="0" y="0"/>
          <a:chExt cx="0" cy="0"/>
        </a:xfrm>
      </p:grpSpPr>
      <p:pic>
        <p:nvPicPr>
          <p:cNvPr id="41" name="Google Shape;41;p30"/>
          <p:cNvPicPr preferRelativeResize="0"/>
          <p:nvPr/>
        </p:nvPicPr>
        <p:blipFill rotWithShape="1">
          <a:blip r:embed="rId2">
            <a:alphaModFix/>
          </a:blip>
          <a:srcRect b="0" l="0" r="0" t="0"/>
          <a:stretch/>
        </p:blipFill>
        <p:spPr>
          <a:xfrm>
            <a:off x="50" y="0"/>
            <a:ext cx="9144003" cy="5143501"/>
          </a:xfrm>
          <a:prstGeom prst="rect">
            <a:avLst/>
          </a:prstGeom>
          <a:noFill/>
          <a:ln>
            <a:noFill/>
          </a:ln>
        </p:spPr>
      </p:pic>
      <p:sp>
        <p:nvSpPr>
          <p:cNvPr id="42" name="Google Shape;42;p30"/>
          <p:cNvSpPr txBox="1"/>
          <p:nvPr>
            <p:ph idx="1" type="subTitle"/>
          </p:nvPr>
        </p:nvSpPr>
        <p:spPr>
          <a:xfrm>
            <a:off x="1072087" y="2320628"/>
            <a:ext cx="3279900" cy="459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43" name="Google Shape;43;p30"/>
          <p:cNvSpPr txBox="1"/>
          <p:nvPr>
            <p:ph idx="2" type="subTitle"/>
          </p:nvPr>
        </p:nvSpPr>
        <p:spPr>
          <a:xfrm>
            <a:off x="4792017" y="2320628"/>
            <a:ext cx="3279900" cy="459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44" name="Google Shape;44;p30"/>
          <p:cNvSpPr txBox="1"/>
          <p:nvPr>
            <p:ph idx="3" type="subTitle"/>
          </p:nvPr>
        </p:nvSpPr>
        <p:spPr>
          <a:xfrm>
            <a:off x="1072075" y="2780628"/>
            <a:ext cx="3279900" cy="132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5" name="Google Shape;45;p30"/>
          <p:cNvSpPr txBox="1"/>
          <p:nvPr>
            <p:ph idx="4" type="subTitle"/>
          </p:nvPr>
        </p:nvSpPr>
        <p:spPr>
          <a:xfrm>
            <a:off x="4792005" y="2780628"/>
            <a:ext cx="3279900" cy="132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6" name="Google Shape;46;p3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grpSp>
        <p:nvGrpSpPr>
          <p:cNvPr id="47" name="Google Shape;47;p30"/>
          <p:cNvGrpSpPr/>
          <p:nvPr/>
        </p:nvGrpSpPr>
        <p:grpSpPr>
          <a:xfrm>
            <a:off x="-746025" y="-1534750"/>
            <a:ext cx="11275975" cy="7334075"/>
            <a:chOff x="-746025" y="-1534750"/>
            <a:chExt cx="11275975" cy="7334075"/>
          </a:xfrm>
        </p:grpSpPr>
        <p:pic>
          <p:nvPicPr>
            <p:cNvPr id="48" name="Google Shape;48;p30"/>
            <p:cNvPicPr preferRelativeResize="0"/>
            <p:nvPr/>
          </p:nvPicPr>
          <p:blipFill rotWithShape="1">
            <a:blip r:embed="rId3">
              <a:alphaModFix/>
            </a:blip>
            <a:srcRect b="0" l="0" r="0" t="0"/>
            <a:stretch/>
          </p:blipFill>
          <p:spPr>
            <a:xfrm flipH="1" rot="5400000">
              <a:off x="-891925" y="-1388850"/>
              <a:ext cx="2314050" cy="2022250"/>
            </a:xfrm>
            <a:prstGeom prst="rect">
              <a:avLst/>
            </a:prstGeom>
            <a:noFill/>
            <a:ln>
              <a:noFill/>
            </a:ln>
          </p:spPr>
        </p:pic>
        <p:pic>
          <p:nvPicPr>
            <p:cNvPr id="49" name="Google Shape;49;p30"/>
            <p:cNvPicPr preferRelativeResize="0"/>
            <p:nvPr/>
          </p:nvPicPr>
          <p:blipFill rotWithShape="1">
            <a:blip r:embed="rId4">
              <a:alphaModFix/>
            </a:blip>
            <a:srcRect b="0" l="0" r="0" t="0"/>
            <a:stretch/>
          </p:blipFill>
          <p:spPr>
            <a:xfrm flipH="1">
              <a:off x="8680625" y="535000"/>
              <a:ext cx="819150" cy="723900"/>
            </a:xfrm>
            <a:prstGeom prst="rect">
              <a:avLst/>
            </a:prstGeom>
            <a:noFill/>
            <a:ln>
              <a:noFill/>
            </a:ln>
          </p:spPr>
        </p:pic>
        <p:pic>
          <p:nvPicPr>
            <p:cNvPr id="50" name="Google Shape;50;p30"/>
            <p:cNvPicPr preferRelativeResize="0"/>
            <p:nvPr/>
          </p:nvPicPr>
          <p:blipFill rotWithShape="1">
            <a:blip r:embed="rId3">
              <a:alphaModFix/>
            </a:blip>
            <a:srcRect b="0" l="0" r="0" t="0"/>
            <a:stretch/>
          </p:blipFill>
          <p:spPr>
            <a:xfrm flipH="1" rot="10800000">
              <a:off x="8215900" y="3777075"/>
              <a:ext cx="2314050" cy="2022250"/>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51" name="Shape 51"/>
        <p:cNvGrpSpPr/>
        <p:nvPr/>
      </p:nvGrpSpPr>
      <p:grpSpPr>
        <a:xfrm>
          <a:off x="0" y="0"/>
          <a:ext cx="0" cy="0"/>
          <a:chOff x="0" y="0"/>
          <a:chExt cx="0" cy="0"/>
        </a:xfrm>
      </p:grpSpPr>
      <p:pic>
        <p:nvPicPr>
          <p:cNvPr id="52" name="Google Shape;52;p31"/>
          <p:cNvPicPr preferRelativeResize="0"/>
          <p:nvPr/>
        </p:nvPicPr>
        <p:blipFill rotWithShape="1">
          <a:blip r:embed="rId2">
            <a:alphaModFix/>
          </a:blip>
          <a:srcRect b="0" l="0" r="0" t="0"/>
          <a:stretch/>
        </p:blipFill>
        <p:spPr>
          <a:xfrm>
            <a:off x="50" y="0"/>
            <a:ext cx="9144003" cy="5143501"/>
          </a:xfrm>
          <a:prstGeom prst="rect">
            <a:avLst/>
          </a:prstGeom>
          <a:noFill/>
          <a:ln>
            <a:noFill/>
          </a:ln>
        </p:spPr>
      </p:pic>
      <p:sp>
        <p:nvSpPr>
          <p:cNvPr id="53" name="Google Shape;53;p3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54" name="Google Shape;54;p31"/>
          <p:cNvSpPr txBox="1"/>
          <p:nvPr>
            <p:ph idx="1" type="subTitle"/>
          </p:nvPr>
        </p:nvSpPr>
        <p:spPr>
          <a:xfrm>
            <a:off x="720050" y="2480925"/>
            <a:ext cx="2490000" cy="491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000"/>
              <a:buFont typeface="Sora"/>
              <a:buNone/>
              <a:defRPr b="1" sz="1800">
                <a:solidFill>
                  <a:schemeClr val="dk1"/>
                </a:solidFill>
                <a:latin typeface="Sora"/>
                <a:ea typeface="Sora"/>
                <a:cs typeface="Sora"/>
                <a:sym typeface="Sora"/>
              </a:defRPr>
            </a:lvl1pPr>
            <a:lvl2pPr lvl="1" algn="ctr">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2pPr>
            <a:lvl3pPr lvl="2" algn="ctr">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3pPr>
            <a:lvl4pPr lvl="3" algn="ctr">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4pPr>
            <a:lvl5pPr lvl="4" algn="ctr">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5pPr>
            <a:lvl6pPr lvl="5" algn="ctr">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6pPr>
            <a:lvl7pPr lvl="6" algn="ctr">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7pPr>
            <a:lvl8pPr lvl="7" algn="ctr">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8pPr>
            <a:lvl9pPr lvl="8" algn="ctr">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9pPr>
          </a:lstStyle>
          <a:p/>
        </p:txBody>
      </p:sp>
      <p:sp>
        <p:nvSpPr>
          <p:cNvPr id="55" name="Google Shape;55;p31"/>
          <p:cNvSpPr txBox="1"/>
          <p:nvPr>
            <p:ph idx="2" type="subTitle"/>
          </p:nvPr>
        </p:nvSpPr>
        <p:spPr>
          <a:xfrm>
            <a:off x="720050" y="2977075"/>
            <a:ext cx="2490000" cy="123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6" name="Google Shape;56;p31"/>
          <p:cNvSpPr txBox="1"/>
          <p:nvPr>
            <p:ph idx="3" type="subTitle"/>
          </p:nvPr>
        </p:nvSpPr>
        <p:spPr>
          <a:xfrm>
            <a:off x="3327021" y="2977075"/>
            <a:ext cx="2490000" cy="123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7" name="Google Shape;57;p31"/>
          <p:cNvSpPr txBox="1"/>
          <p:nvPr>
            <p:ph idx="4" type="subTitle"/>
          </p:nvPr>
        </p:nvSpPr>
        <p:spPr>
          <a:xfrm>
            <a:off x="5933996" y="2977075"/>
            <a:ext cx="2490000" cy="123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8" name="Google Shape;58;p31"/>
          <p:cNvSpPr txBox="1"/>
          <p:nvPr>
            <p:ph idx="5" type="subTitle"/>
          </p:nvPr>
        </p:nvSpPr>
        <p:spPr>
          <a:xfrm>
            <a:off x="3327023" y="2480925"/>
            <a:ext cx="2490000" cy="491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000"/>
              <a:buFont typeface="Sora"/>
              <a:buNone/>
              <a:defRPr b="1" sz="1800">
                <a:solidFill>
                  <a:schemeClr val="dk1"/>
                </a:solidFill>
                <a:latin typeface="Sora"/>
                <a:ea typeface="Sora"/>
                <a:cs typeface="Sora"/>
                <a:sym typeface="Sora"/>
              </a:defRPr>
            </a:lvl1pPr>
            <a:lvl2pPr lvl="1" algn="ctr">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2pPr>
            <a:lvl3pPr lvl="2" algn="ctr">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3pPr>
            <a:lvl4pPr lvl="3" algn="ctr">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4pPr>
            <a:lvl5pPr lvl="4" algn="ctr">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5pPr>
            <a:lvl6pPr lvl="5" algn="ctr">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6pPr>
            <a:lvl7pPr lvl="6" algn="ctr">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7pPr>
            <a:lvl8pPr lvl="7" algn="ctr">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8pPr>
            <a:lvl9pPr lvl="8" algn="ctr">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9pPr>
          </a:lstStyle>
          <a:p/>
        </p:txBody>
      </p:sp>
      <p:sp>
        <p:nvSpPr>
          <p:cNvPr id="59" name="Google Shape;59;p31"/>
          <p:cNvSpPr txBox="1"/>
          <p:nvPr>
            <p:ph idx="6" type="subTitle"/>
          </p:nvPr>
        </p:nvSpPr>
        <p:spPr>
          <a:xfrm>
            <a:off x="5934000" y="2480925"/>
            <a:ext cx="2490000" cy="491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000"/>
              <a:buFont typeface="Sora"/>
              <a:buNone/>
              <a:defRPr b="1" sz="1800">
                <a:solidFill>
                  <a:schemeClr val="dk1"/>
                </a:solidFill>
                <a:latin typeface="Sora"/>
                <a:ea typeface="Sora"/>
                <a:cs typeface="Sora"/>
                <a:sym typeface="Sora"/>
              </a:defRPr>
            </a:lvl1pPr>
            <a:lvl2pPr lvl="1" algn="ctr">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2pPr>
            <a:lvl3pPr lvl="2" algn="ctr">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3pPr>
            <a:lvl4pPr lvl="3" algn="ctr">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4pPr>
            <a:lvl5pPr lvl="4" algn="ctr">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5pPr>
            <a:lvl6pPr lvl="5" algn="ctr">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6pPr>
            <a:lvl7pPr lvl="6" algn="ctr">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7pPr>
            <a:lvl8pPr lvl="7" algn="ctr">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8pPr>
            <a:lvl9pPr lvl="8" algn="ctr">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9pPr>
          </a:lstStyle>
          <a:p/>
        </p:txBody>
      </p:sp>
      <p:grpSp>
        <p:nvGrpSpPr>
          <p:cNvPr id="60" name="Google Shape;60;p31"/>
          <p:cNvGrpSpPr/>
          <p:nvPr/>
        </p:nvGrpSpPr>
        <p:grpSpPr>
          <a:xfrm>
            <a:off x="-436800" y="-1299500"/>
            <a:ext cx="9687113" cy="7515188"/>
            <a:chOff x="-436800" y="-1299500"/>
            <a:chExt cx="9687113" cy="7515188"/>
          </a:xfrm>
        </p:grpSpPr>
        <p:pic>
          <p:nvPicPr>
            <p:cNvPr id="61" name="Google Shape;61;p31"/>
            <p:cNvPicPr preferRelativeResize="0"/>
            <p:nvPr/>
          </p:nvPicPr>
          <p:blipFill rotWithShape="1">
            <a:blip r:embed="rId3">
              <a:alphaModFix/>
            </a:blip>
            <a:srcRect b="0" l="0" r="0" t="0"/>
            <a:stretch/>
          </p:blipFill>
          <p:spPr>
            <a:xfrm flipH="1" rot="-5400000">
              <a:off x="-1022475" y="-713825"/>
              <a:ext cx="2904851" cy="1733500"/>
            </a:xfrm>
            <a:prstGeom prst="rect">
              <a:avLst/>
            </a:prstGeom>
            <a:noFill/>
            <a:ln>
              <a:noFill/>
            </a:ln>
          </p:spPr>
        </p:pic>
        <p:grpSp>
          <p:nvGrpSpPr>
            <p:cNvPr id="62" name="Google Shape;62;p31"/>
            <p:cNvGrpSpPr/>
            <p:nvPr/>
          </p:nvGrpSpPr>
          <p:grpSpPr>
            <a:xfrm>
              <a:off x="7954516" y="-983600"/>
              <a:ext cx="1295797" cy="1644600"/>
              <a:chOff x="7954516" y="-983600"/>
              <a:chExt cx="1295797" cy="1644600"/>
            </a:xfrm>
          </p:grpSpPr>
          <p:pic>
            <p:nvPicPr>
              <p:cNvPr id="63" name="Google Shape;63;p31"/>
              <p:cNvPicPr preferRelativeResize="0"/>
              <p:nvPr/>
            </p:nvPicPr>
            <p:blipFill rotWithShape="1">
              <a:blip r:embed="rId4">
                <a:alphaModFix/>
              </a:blip>
              <a:srcRect b="0" l="0" r="0" t="0"/>
              <a:stretch/>
            </p:blipFill>
            <p:spPr>
              <a:xfrm flipH="1">
                <a:off x="7954516" y="-983600"/>
                <a:ext cx="1295797" cy="1440000"/>
              </a:xfrm>
              <a:prstGeom prst="rect">
                <a:avLst/>
              </a:prstGeom>
              <a:noFill/>
              <a:ln>
                <a:noFill/>
              </a:ln>
            </p:spPr>
          </p:pic>
          <p:sp>
            <p:nvSpPr>
              <p:cNvPr id="64" name="Google Shape;64;p31"/>
              <p:cNvSpPr txBox="1"/>
              <p:nvPr/>
            </p:nvSpPr>
            <p:spPr>
              <a:xfrm>
                <a:off x="8483725" y="214600"/>
                <a:ext cx="3990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rPr b="1" i="0" lang="el-GR" sz="1700" u="none" cap="none" strike="noStrike">
                    <a:solidFill>
                      <a:schemeClr val="dk1"/>
                    </a:solidFill>
                    <a:latin typeface="Sora"/>
                    <a:ea typeface="Sora"/>
                    <a:cs typeface="Sora"/>
                    <a:sym typeface="Sora"/>
                  </a:rPr>
                  <a:t>2</a:t>
                </a:r>
                <a:endParaRPr b="0" i="0" sz="700" u="none" cap="none" strike="noStrike">
                  <a:solidFill>
                    <a:srgbClr val="000000"/>
                  </a:solidFill>
                  <a:latin typeface="Arial"/>
                  <a:ea typeface="Arial"/>
                  <a:cs typeface="Arial"/>
                  <a:sym typeface="Arial"/>
                </a:endParaRPr>
              </a:p>
            </p:txBody>
          </p:sp>
        </p:grpSp>
        <p:pic>
          <p:nvPicPr>
            <p:cNvPr id="65" name="Google Shape;65;p31"/>
            <p:cNvPicPr preferRelativeResize="0"/>
            <p:nvPr/>
          </p:nvPicPr>
          <p:blipFill rotWithShape="1">
            <a:blip r:embed="rId5">
              <a:alphaModFix/>
            </a:blip>
            <a:srcRect b="0" l="0" r="0" t="0"/>
            <a:stretch/>
          </p:blipFill>
          <p:spPr>
            <a:xfrm flipH="1" rot="10800000">
              <a:off x="7502362" y="4213923"/>
              <a:ext cx="1611176" cy="2001764"/>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66" name="Shape 66"/>
        <p:cNvGrpSpPr/>
        <p:nvPr/>
      </p:nvGrpSpPr>
      <p:grpSpPr>
        <a:xfrm>
          <a:off x="0" y="0"/>
          <a:ext cx="0" cy="0"/>
          <a:chOff x="0" y="0"/>
          <a:chExt cx="0" cy="0"/>
        </a:xfrm>
      </p:grpSpPr>
      <p:pic>
        <p:nvPicPr>
          <p:cNvPr id="67" name="Google Shape;67;p32"/>
          <p:cNvPicPr preferRelativeResize="0"/>
          <p:nvPr/>
        </p:nvPicPr>
        <p:blipFill rotWithShape="1">
          <a:blip r:embed="rId2">
            <a:alphaModFix/>
          </a:blip>
          <a:srcRect b="0" l="0" r="0" t="0"/>
          <a:stretch/>
        </p:blipFill>
        <p:spPr>
          <a:xfrm>
            <a:off x="50" y="0"/>
            <a:ext cx="9144003" cy="5143501"/>
          </a:xfrm>
          <a:prstGeom prst="rect">
            <a:avLst/>
          </a:prstGeom>
          <a:noFill/>
          <a:ln>
            <a:noFill/>
          </a:ln>
        </p:spPr>
      </p:pic>
      <p:sp>
        <p:nvSpPr>
          <p:cNvPr id="68" name="Google Shape;68;p3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grpSp>
        <p:nvGrpSpPr>
          <p:cNvPr id="69" name="Google Shape;69;p32"/>
          <p:cNvGrpSpPr/>
          <p:nvPr/>
        </p:nvGrpSpPr>
        <p:grpSpPr>
          <a:xfrm>
            <a:off x="-436800" y="-1299500"/>
            <a:ext cx="9687113" cy="7515188"/>
            <a:chOff x="-436800" y="-1299500"/>
            <a:chExt cx="9687113" cy="7515188"/>
          </a:xfrm>
        </p:grpSpPr>
        <p:pic>
          <p:nvPicPr>
            <p:cNvPr id="70" name="Google Shape;70;p32"/>
            <p:cNvPicPr preferRelativeResize="0"/>
            <p:nvPr/>
          </p:nvPicPr>
          <p:blipFill rotWithShape="1">
            <a:blip r:embed="rId3">
              <a:alphaModFix/>
            </a:blip>
            <a:srcRect b="0" l="0" r="0" t="0"/>
            <a:stretch/>
          </p:blipFill>
          <p:spPr>
            <a:xfrm flipH="1" rot="-5400000">
              <a:off x="-1022475" y="-713825"/>
              <a:ext cx="2904851" cy="1733500"/>
            </a:xfrm>
            <a:prstGeom prst="rect">
              <a:avLst/>
            </a:prstGeom>
            <a:noFill/>
            <a:ln>
              <a:noFill/>
            </a:ln>
          </p:spPr>
        </p:pic>
        <p:grpSp>
          <p:nvGrpSpPr>
            <p:cNvPr id="71" name="Google Shape;71;p32"/>
            <p:cNvGrpSpPr/>
            <p:nvPr/>
          </p:nvGrpSpPr>
          <p:grpSpPr>
            <a:xfrm>
              <a:off x="7954516" y="-983600"/>
              <a:ext cx="1295797" cy="1644600"/>
              <a:chOff x="7954516" y="-983600"/>
              <a:chExt cx="1295797" cy="1644600"/>
            </a:xfrm>
          </p:grpSpPr>
          <p:pic>
            <p:nvPicPr>
              <p:cNvPr id="72" name="Google Shape;72;p32"/>
              <p:cNvPicPr preferRelativeResize="0"/>
              <p:nvPr/>
            </p:nvPicPr>
            <p:blipFill rotWithShape="1">
              <a:blip r:embed="rId4">
                <a:alphaModFix/>
              </a:blip>
              <a:srcRect b="0" l="0" r="0" t="0"/>
              <a:stretch/>
            </p:blipFill>
            <p:spPr>
              <a:xfrm flipH="1">
                <a:off x="7954516" y="-983600"/>
                <a:ext cx="1295797" cy="1440000"/>
              </a:xfrm>
              <a:prstGeom prst="rect">
                <a:avLst/>
              </a:prstGeom>
              <a:noFill/>
              <a:ln>
                <a:noFill/>
              </a:ln>
            </p:spPr>
          </p:pic>
          <p:sp>
            <p:nvSpPr>
              <p:cNvPr id="73" name="Google Shape;73;p32"/>
              <p:cNvSpPr txBox="1"/>
              <p:nvPr/>
            </p:nvSpPr>
            <p:spPr>
              <a:xfrm>
                <a:off x="8483725" y="214600"/>
                <a:ext cx="3990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rPr b="1" i="0" lang="el-GR" sz="1700" u="none" cap="none" strike="noStrike">
                    <a:solidFill>
                      <a:schemeClr val="dk1"/>
                    </a:solidFill>
                    <a:latin typeface="Sora"/>
                    <a:ea typeface="Sora"/>
                    <a:cs typeface="Sora"/>
                    <a:sym typeface="Sora"/>
                  </a:rPr>
                  <a:t>2</a:t>
                </a:r>
                <a:endParaRPr b="0" i="0" sz="700" u="none" cap="none" strike="noStrike">
                  <a:solidFill>
                    <a:srgbClr val="000000"/>
                  </a:solidFill>
                  <a:latin typeface="Arial"/>
                  <a:ea typeface="Arial"/>
                  <a:cs typeface="Arial"/>
                  <a:sym typeface="Arial"/>
                </a:endParaRPr>
              </a:p>
            </p:txBody>
          </p:sp>
        </p:grpSp>
        <p:pic>
          <p:nvPicPr>
            <p:cNvPr id="74" name="Google Shape;74;p32"/>
            <p:cNvPicPr preferRelativeResize="0"/>
            <p:nvPr/>
          </p:nvPicPr>
          <p:blipFill rotWithShape="1">
            <a:blip r:embed="rId5">
              <a:alphaModFix/>
            </a:blip>
            <a:srcRect b="0" l="0" r="0" t="0"/>
            <a:stretch/>
          </p:blipFill>
          <p:spPr>
            <a:xfrm flipH="1" rot="10800000">
              <a:off x="7502362" y="4213923"/>
              <a:ext cx="1611176" cy="2001764"/>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5" name="Shape 75"/>
        <p:cNvGrpSpPr/>
        <p:nvPr/>
      </p:nvGrpSpPr>
      <p:grpSpPr>
        <a:xfrm>
          <a:off x="0" y="0"/>
          <a:ext cx="0" cy="0"/>
          <a:chOff x="0" y="0"/>
          <a:chExt cx="0" cy="0"/>
        </a:xfrm>
      </p:grpSpPr>
      <p:pic>
        <p:nvPicPr>
          <p:cNvPr id="76" name="Google Shape;76;p33"/>
          <p:cNvPicPr preferRelativeResize="0"/>
          <p:nvPr/>
        </p:nvPicPr>
        <p:blipFill rotWithShape="1">
          <a:blip r:embed="rId2">
            <a:alphaModFix/>
          </a:blip>
          <a:srcRect b="0" l="0" r="0" t="0"/>
          <a:stretch/>
        </p:blipFill>
        <p:spPr>
          <a:xfrm>
            <a:off x="50" y="0"/>
            <a:ext cx="9144003" cy="5143501"/>
          </a:xfrm>
          <a:prstGeom prst="rect">
            <a:avLst/>
          </a:prstGeom>
          <a:noFill/>
          <a:ln>
            <a:noFill/>
          </a:ln>
        </p:spPr>
      </p:pic>
      <p:sp>
        <p:nvSpPr>
          <p:cNvPr id="77" name="Google Shape;77;p33"/>
          <p:cNvSpPr txBox="1"/>
          <p:nvPr>
            <p:ph type="title"/>
          </p:nvPr>
        </p:nvSpPr>
        <p:spPr>
          <a:xfrm>
            <a:off x="1388100" y="1307100"/>
            <a:ext cx="6367800" cy="252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grpSp>
        <p:nvGrpSpPr>
          <p:cNvPr id="78" name="Google Shape;78;p33"/>
          <p:cNvGrpSpPr/>
          <p:nvPr/>
        </p:nvGrpSpPr>
        <p:grpSpPr>
          <a:xfrm>
            <a:off x="-2431155" y="-1854598"/>
            <a:ext cx="11999206" cy="8120423"/>
            <a:chOff x="-2431155" y="-1854598"/>
            <a:chExt cx="11999206" cy="8120423"/>
          </a:xfrm>
        </p:grpSpPr>
        <p:pic>
          <p:nvPicPr>
            <p:cNvPr id="79" name="Google Shape;79;p33"/>
            <p:cNvPicPr preferRelativeResize="0"/>
            <p:nvPr/>
          </p:nvPicPr>
          <p:blipFill rotWithShape="1">
            <a:blip r:embed="rId3">
              <a:alphaModFix/>
            </a:blip>
            <a:srcRect b="0" l="0" r="0" t="0"/>
            <a:stretch/>
          </p:blipFill>
          <p:spPr>
            <a:xfrm rot="-5400000">
              <a:off x="7248875" y="3946650"/>
              <a:ext cx="2904851" cy="1733500"/>
            </a:xfrm>
            <a:prstGeom prst="rect">
              <a:avLst/>
            </a:prstGeom>
            <a:noFill/>
            <a:ln>
              <a:noFill/>
            </a:ln>
          </p:spPr>
        </p:pic>
        <p:pic>
          <p:nvPicPr>
            <p:cNvPr id="80" name="Google Shape;80;p33"/>
            <p:cNvPicPr preferRelativeResize="0"/>
            <p:nvPr/>
          </p:nvPicPr>
          <p:blipFill rotWithShape="1">
            <a:blip r:embed="rId4">
              <a:alphaModFix/>
            </a:blip>
            <a:srcRect b="0" l="0" r="0" t="0"/>
            <a:stretch/>
          </p:blipFill>
          <p:spPr>
            <a:xfrm flipH="1">
              <a:off x="344262" y="-835651"/>
              <a:ext cx="1611175" cy="2001762"/>
            </a:xfrm>
            <a:prstGeom prst="rect">
              <a:avLst/>
            </a:prstGeom>
            <a:noFill/>
            <a:ln>
              <a:noFill/>
            </a:ln>
          </p:spPr>
        </p:pic>
        <p:pic>
          <p:nvPicPr>
            <p:cNvPr id="81" name="Google Shape;81;p33"/>
            <p:cNvPicPr preferRelativeResize="0"/>
            <p:nvPr/>
          </p:nvPicPr>
          <p:blipFill rotWithShape="1">
            <a:blip r:embed="rId5">
              <a:alphaModFix/>
            </a:blip>
            <a:srcRect b="0" l="0" r="0" t="0"/>
            <a:stretch/>
          </p:blipFill>
          <p:spPr>
            <a:xfrm rot="1325099">
              <a:off x="388381" y="3829268"/>
              <a:ext cx="653433" cy="956350"/>
            </a:xfrm>
            <a:prstGeom prst="rect">
              <a:avLst/>
            </a:prstGeom>
            <a:noFill/>
            <a:ln>
              <a:noFill/>
            </a:ln>
          </p:spPr>
        </p:pic>
        <p:pic>
          <p:nvPicPr>
            <p:cNvPr id="82" name="Google Shape;82;p33"/>
            <p:cNvPicPr preferRelativeResize="0"/>
            <p:nvPr/>
          </p:nvPicPr>
          <p:blipFill rotWithShape="1">
            <a:blip r:embed="rId6">
              <a:alphaModFix/>
            </a:blip>
            <a:srcRect b="0" l="0" r="0" t="0"/>
            <a:stretch/>
          </p:blipFill>
          <p:spPr>
            <a:xfrm>
              <a:off x="8428900" y="1457488"/>
              <a:ext cx="177925" cy="867325"/>
            </a:xfrm>
            <a:prstGeom prst="rect">
              <a:avLst/>
            </a:prstGeom>
            <a:noFill/>
            <a:ln>
              <a:noFill/>
            </a:ln>
          </p:spPr>
        </p:pic>
        <p:pic>
          <p:nvPicPr>
            <p:cNvPr id="83" name="Google Shape;83;p33"/>
            <p:cNvPicPr preferRelativeResize="0"/>
            <p:nvPr/>
          </p:nvPicPr>
          <p:blipFill rotWithShape="1">
            <a:blip r:embed="rId7">
              <a:alphaModFix/>
            </a:blip>
            <a:srcRect b="0" l="0" r="0" t="0"/>
            <a:stretch/>
          </p:blipFill>
          <p:spPr>
            <a:xfrm rot="7537679">
              <a:off x="-2049824" y="1585452"/>
              <a:ext cx="2604351" cy="2275947"/>
            </a:xfrm>
            <a:prstGeom prst="rect">
              <a:avLst/>
            </a:prstGeom>
            <a:noFill/>
            <a:ln>
              <a:noFill/>
            </a:ln>
          </p:spPr>
        </p:pic>
        <p:pic>
          <p:nvPicPr>
            <p:cNvPr id="84" name="Google Shape;84;p33"/>
            <p:cNvPicPr preferRelativeResize="0"/>
            <p:nvPr/>
          </p:nvPicPr>
          <p:blipFill rotWithShape="1">
            <a:blip r:embed="rId7">
              <a:alphaModFix/>
            </a:blip>
            <a:srcRect b="0" l="0" r="0" t="0"/>
            <a:stretch/>
          </p:blipFill>
          <p:spPr>
            <a:xfrm rot="10800000">
              <a:off x="6072751" y="-1854598"/>
              <a:ext cx="2604351" cy="2275947"/>
            </a:xfrm>
            <a:prstGeom prst="rect">
              <a:avLst/>
            </a:prstGeom>
            <a:noFill/>
            <a:ln>
              <a:noFill/>
            </a:ln>
          </p:spPr>
        </p:pic>
        <p:grpSp>
          <p:nvGrpSpPr>
            <p:cNvPr id="85" name="Google Shape;85;p33"/>
            <p:cNvGrpSpPr/>
            <p:nvPr/>
          </p:nvGrpSpPr>
          <p:grpSpPr>
            <a:xfrm>
              <a:off x="7413076" y="-437912"/>
              <a:ext cx="1515724" cy="1440024"/>
              <a:chOff x="7413076" y="-437912"/>
              <a:chExt cx="1515724" cy="1440024"/>
            </a:xfrm>
          </p:grpSpPr>
          <p:pic>
            <p:nvPicPr>
              <p:cNvPr id="86" name="Google Shape;86;p33"/>
              <p:cNvPicPr preferRelativeResize="0"/>
              <p:nvPr/>
            </p:nvPicPr>
            <p:blipFill rotWithShape="1">
              <a:blip r:embed="rId8">
                <a:alphaModFix/>
              </a:blip>
              <a:srcRect b="0" l="0" r="0" t="0"/>
              <a:stretch/>
            </p:blipFill>
            <p:spPr>
              <a:xfrm>
                <a:off x="7413076" y="-437912"/>
                <a:ext cx="1186835" cy="1440024"/>
              </a:xfrm>
              <a:prstGeom prst="rect">
                <a:avLst/>
              </a:prstGeom>
              <a:noFill/>
              <a:ln>
                <a:noFill/>
              </a:ln>
            </p:spPr>
          </p:pic>
          <p:sp>
            <p:nvSpPr>
              <p:cNvPr id="87" name="Google Shape;87;p33"/>
              <p:cNvSpPr txBox="1"/>
              <p:nvPr/>
            </p:nvSpPr>
            <p:spPr>
              <a:xfrm>
                <a:off x="8529800" y="377625"/>
                <a:ext cx="399000" cy="477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900"/>
                  <a:buFont typeface="Arial"/>
                  <a:buNone/>
                </a:pPr>
                <a:r>
                  <a:rPr b="1" i="0" lang="el-GR" sz="1900" u="none" cap="none" strike="noStrike">
                    <a:solidFill>
                      <a:schemeClr val="dk1"/>
                    </a:solidFill>
                    <a:latin typeface="Sora"/>
                    <a:ea typeface="Sora"/>
                    <a:cs typeface="Sora"/>
                    <a:sym typeface="Sora"/>
                  </a:rPr>
                  <a:t>+</a:t>
                </a:r>
                <a:endParaRPr b="0" i="0" sz="900" u="none" cap="none" strike="noStrike">
                  <a:solidFill>
                    <a:srgbClr val="000000"/>
                  </a:solidFill>
                  <a:latin typeface="Arial"/>
                  <a:ea typeface="Arial"/>
                  <a:cs typeface="Arial"/>
                  <a:sym typeface="Arial"/>
                </a:endParaRPr>
              </a:p>
            </p:txBody>
          </p:sp>
        </p:grpSp>
        <p:grpSp>
          <p:nvGrpSpPr>
            <p:cNvPr id="88" name="Google Shape;88;p33"/>
            <p:cNvGrpSpPr/>
            <p:nvPr/>
          </p:nvGrpSpPr>
          <p:grpSpPr>
            <a:xfrm>
              <a:off x="1661691" y="4472750"/>
              <a:ext cx="1295797" cy="1575750"/>
              <a:chOff x="1661691" y="4472750"/>
              <a:chExt cx="1295797" cy="1575750"/>
            </a:xfrm>
          </p:grpSpPr>
          <p:pic>
            <p:nvPicPr>
              <p:cNvPr id="89" name="Google Shape;89;p33"/>
              <p:cNvPicPr preferRelativeResize="0"/>
              <p:nvPr/>
            </p:nvPicPr>
            <p:blipFill rotWithShape="1">
              <a:blip r:embed="rId9">
                <a:alphaModFix/>
              </a:blip>
              <a:srcRect b="0" l="0" r="0" t="0"/>
              <a:stretch/>
            </p:blipFill>
            <p:spPr>
              <a:xfrm flipH="1">
                <a:off x="1661691" y="4608500"/>
                <a:ext cx="1295797" cy="1440000"/>
              </a:xfrm>
              <a:prstGeom prst="rect">
                <a:avLst/>
              </a:prstGeom>
              <a:noFill/>
              <a:ln>
                <a:noFill/>
              </a:ln>
            </p:spPr>
          </p:pic>
          <p:sp>
            <p:nvSpPr>
              <p:cNvPr id="90" name="Google Shape;90;p33"/>
              <p:cNvSpPr txBox="1"/>
              <p:nvPr/>
            </p:nvSpPr>
            <p:spPr>
              <a:xfrm>
                <a:off x="1976575" y="4472750"/>
                <a:ext cx="3990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rPr b="1" i="0" lang="el-GR" sz="1700" u="none" cap="none" strike="noStrike">
                    <a:solidFill>
                      <a:schemeClr val="dk1"/>
                    </a:solidFill>
                    <a:latin typeface="Sora"/>
                    <a:ea typeface="Sora"/>
                    <a:cs typeface="Sora"/>
                    <a:sym typeface="Sora"/>
                  </a:rPr>
                  <a:t>2</a:t>
                </a:r>
                <a:endParaRPr b="0" i="0" sz="7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pic>
        <p:nvPicPr>
          <p:cNvPr id="92" name="Google Shape;92;p34"/>
          <p:cNvPicPr preferRelativeResize="0"/>
          <p:nvPr/>
        </p:nvPicPr>
        <p:blipFill rotWithShape="1">
          <a:blip r:embed="rId2">
            <a:alphaModFix/>
          </a:blip>
          <a:srcRect b="0" l="0" r="0" t="0"/>
          <a:stretch/>
        </p:blipFill>
        <p:spPr>
          <a:xfrm>
            <a:off x="50" y="0"/>
            <a:ext cx="9144003" cy="5143501"/>
          </a:xfrm>
          <a:prstGeom prst="rect">
            <a:avLst/>
          </a:prstGeom>
          <a:noFill/>
          <a:ln>
            <a:noFill/>
          </a:ln>
        </p:spPr>
      </p:pic>
      <p:sp>
        <p:nvSpPr>
          <p:cNvPr id="93" name="Google Shape;93;p34"/>
          <p:cNvSpPr txBox="1"/>
          <p:nvPr>
            <p:ph type="title"/>
          </p:nvPr>
        </p:nvSpPr>
        <p:spPr>
          <a:xfrm>
            <a:off x="2241425" y="1293100"/>
            <a:ext cx="4661100" cy="84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4" name="Google Shape;94;p34"/>
          <p:cNvSpPr txBox="1"/>
          <p:nvPr>
            <p:ph idx="1" type="subTitle"/>
          </p:nvPr>
        </p:nvSpPr>
        <p:spPr>
          <a:xfrm>
            <a:off x="2241475" y="2168600"/>
            <a:ext cx="4661100" cy="168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grpSp>
        <p:nvGrpSpPr>
          <p:cNvPr id="95" name="Google Shape;95;p34"/>
          <p:cNvGrpSpPr/>
          <p:nvPr/>
        </p:nvGrpSpPr>
        <p:grpSpPr>
          <a:xfrm>
            <a:off x="-436800" y="-1299500"/>
            <a:ext cx="9687113" cy="7515188"/>
            <a:chOff x="-436800" y="-1299500"/>
            <a:chExt cx="9687113" cy="7515188"/>
          </a:xfrm>
        </p:grpSpPr>
        <p:pic>
          <p:nvPicPr>
            <p:cNvPr id="96" name="Google Shape;96;p34"/>
            <p:cNvPicPr preferRelativeResize="0"/>
            <p:nvPr/>
          </p:nvPicPr>
          <p:blipFill rotWithShape="1">
            <a:blip r:embed="rId3">
              <a:alphaModFix/>
            </a:blip>
            <a:srcRect b="0" l="0" r="0" t="0"/>
            <a:stretch/>
          </p:blipFill>
          <p:spPr>
            <a:xfrm flipH="1" rot="-5400000">
              <a:off x="-1022475" y="-713825"/>
              <a:ext cx="2904851" cy="1733500"/>
            </a:xfrm>
            <a:prstGeom prst="rect">
              <a:avLst/>
            </a:prstGeom>
            <a:noFill/>
            <a:ln>
              <a:noFill/>
            </a:ln>
          </p:spPr>
        </p:pic>
        <p:grpSp>
          <p:nvGrpSpPr>
            <p:cNvPr id="97" name="Google Shape;97;p34"/>
            <p:cNvGrpSpPr/>
            <p:nvPr/>
          </p:nvGrpSpPr>
          <p:grpSpPr>
            <a:xfrm>
              <a:off x="7954516" y="-983600"/>
              <a:ext cx="1295797" cy="1644600"/>
              <a:chOff x="7954516" y="-983600"/>
              <a:chExt cx="1295797" cy="1644600"/>
            </a:xfrm>
          </p:grpSpPr>
          <p:pic>
            <p:nvPicPr>
              <p:cNvPr id="98" name="Google Shape;98;p34"/>
              <p:cNvPicPr preferRelativeResize="0"/>
              <p:nvPr/>
            </p:nvPicPr>
            <p:blipFill rotWithShape="1">
              <a:blip r:embed="rId4">
                <a:alphaModFix/>
              </a:blip>
              <a:srcRect b="0" l="0" r="0" t="0"/>
              <a:stretch/>
            </p:blipFill>
            <p:spPr>
              <a:xfrm flipH="1">
                <a:off x="7954516" y="-983600"/>
                <a:ext cx="1295797" cy="1440000"/>
              </a:xfrm>
              <a:prstGeom prst="rect">
                <a:avLst/>
              </a:prstGeom>
              <a:noFill/>
              <a:ln>
                <a:noFill/>
              </a:ln>
            </p:spPr>
          </p:pic>
          <p:sp>
            <p:nvSpPr>
              <p:cNvPr id="99" name="Google Shape;99;p34"/>
              <p:cNvSpPr txBox="1"/>
              <p:nvPr/>
            </p:nvSpPr>
            <p:spPr>
              <a:xfrm>
                <a:off x="8483725" y="214600"/>
                <a:ext cx="3990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rPr b="1" i="0" lang="el-GR" sz="1700" u="none" cap="none" strike="noStrike">
                    <a:solidFill>
                      <a:schemeClr val="dk1"/>
                    </a:solidFill>
                    <a:latin typeface="Sora"/>
                    <a:ea typeface="Sora"/>
                    <a:cs typeface="Sora"/>
                    <a:sym typeface="Sora"/>
                  </a:rPr>
                  <a:t>2</a:t>
                </a:r>
                <a:endParaRPr b="0" i="0" sz="700" u="none" cap="none" strike="noStrike">
                  <a:solidFill>
                    <a:srgbClr val="000000"/>
                  </a:solidFill>
                  <a:latin typeface="Arial"/>
                  <a:ea typeface="Arial"/>
                  <a:cs typeface="Arial"/>
                  <a:sym typeface="Arial"/>
                </a:endParaRPr>
              </a:p>
            </p:txBody>
          </p:sp>
        </p:grpSp>
        <p:pic>
          <p:nvPicPr>
            <p:cNvPr id="100" name="Google Shape;100;p34"/>
            <p:cNvPicPr preferRelativeResize="0"/>
            <p:nvPr/>
          </p:nvPicPr>
          <p:blipFill rotWithShape="1">
            <a:blip r:embed="rId5">
              <a:alphaModFix/>
            </a:blip>
            <a:srcRect b="0" l="0" r="0" t="0"/>
            <a:stretch/>
          </p:blipFill>
          <p:spPr>
            <a:xfrm flipH="1" rot="10800000">
              <a:off x="7502362" y="4213923"/>
              <a:ext cx="1611176" cy="2001764"/>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01" name="Shape 10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02" name="Shape 102"/>
        <p:cNvGrpSpPr/>
        <p:nvPr/>
      </p:nvGrpSpPr>
      <p:grpSpPr>
        <a:xfrm>
          <a:off x="0" y="0"/>
          <a:ext cx="0" cy="0"/>
          <a:chOff x="0" y="0"/>
          <a:chExt cx="0" cy="0"/>
        </a:xfrm>
      </p:grpSpPr>
      <p:pic>
        <p:nvPicPr>
          <p:cNvPr id="103" name="Google Shape;103;p36"/>
          <p:cNvPicPr preferRelativeResize="0"/>
          <p:nvPr/>
        </p:nvPicPr>
        <p:blipFill rotWithShape="1">
          <a:blip r:embed="rId2">
            <a:alphaModFix/>
          </a:blip>
          <a:srcRect b="0" l="0" r="0" t="0"/>
          <a:stretch/>
        </p:blipFill>
        <p:spPr>
          <a:xfrm>
            <a:off x="50" y="0"/>
            <a:ext cx="9144003" cy="5143501"/>
          </a:xfrm>
          <a:prstGeom prst="rect">
            <a:avLst/>
          </a:prstGeom>
          <a:noFill/>
          <a:ln>
            <a:noFill/>
          </a:ln>
        </p:spPr>
      </p:pic>
      <p:grpSp>
        <p:nvGrpSpPr>
          <p:cNvPr id="104" name="Google Shape;104;p36"/>
          <p:cNvGrpSpPr/>
          <p:nvPr/>
        </p:nvGrpSpPr>
        <p:grpSpPr>
          <a:xfrm>
            <a:off x="-436800" y="-1299500"/>
            <a:ext cx="9687113" cy="7515188"/>
            <a:chOff x="-436800" y="-1299500"/>
            <a:chExt cx="9687113" cy="7515188"/>
          </a:xfrm>
        </p:grpSpPr>
        <p:pic>
          <p:nvPicPr>
            <p:cNvPr id="105" name="Google Shape;105;p36"/>
            <p:cNvPicPr preferRelativeResize="0"/>
            <p:nvPr/>
          </p:nvPicPr>
          <p:blipFill rotWithShape="1">
            <a:blip r:embed="rId3">
              <a:alphaModFix/>
            </a:blip>
            <a:srcRect b="0" l="0" r="0" t="0"/>
            <a:stretch/>
          </p:blipFill>
          <p:spPr>
            <a:xfrm flipH="1" rot="-5400000">
              <a:off x="-1022475" y="-713825"/>
              <a:ext cx="2904851" cy="1733500"/>
            </a:xfrm>
            <a:prstGeom prst="rect">
              <a:avLst/>
            </a:prstGeom>
            <a:noFill/>
            <a:ln>
              <a:noFill/>
            </a:ln>
          </p:spPr>
        </p:pic>
        <p:grpSp>
          <p:nvGrpSpPr>
            <p:cNvPr id="106" name="Google Shape;106;p36"/>
            <p:cNvGrpSpPr/>
            <p:nvPr/>
          </p:nvGrpSpPr>
          <p:grpSpPr>
            <a:xfrm>
              <a:off x="7954516" y="-983600"/>
              <a:ext cx="1295797" cy="1644600"/>
              <a:chOff x="7954516" y="-983600"/>
              <a:chExt cx="1295797" cy="1644600"/>
            </a:xfrm>
          </p:grpSpPr>
          <p:pic>
            <p:nvPicPr>
              <p:cNvPr id="107" name="Google Shape;107;p36"/>
              <p:cNvPicPr preferRelativeResize="0"/>
              <p:nvPr/>
            </p:nvPicPr>
            <p:blipFill rotWithShape="1">
              <a:blip r:embed="rId4">
                <a:alphaModFix/>
              </a:blip>
              <a:srcRect b="0" l="0" r="0" t="0"/>
              <a:stretch/>
            </p:blipFill>
            <p:spPr>
              <a:xfrm flipH="1">
                <a:off x="7954516" y="-983600"/>
                <a:ext cx="1295797" cy="1440000"/>
              </a:xfrm>
              <a:prstGeom prst="rect">
                <a:avLst/>
              </a:prstGeom>
              <a:noFill/>
              <a:ln>
                <a:noFill/>
              </a:ln>
            </p:spPr>
          </p:pic>
          <p:sp>
            <p:nvSpPr>
              <p:cNvPr id="108" name="Google Shape;108;p36"/>
              <p:cNvSpPr txBox="1"/>
              <p:nvPr/>
            </p:nvSpPr>
            <p:spPr>
              <a:xfrm>
                <a:off x="8483725" y="214600"/>
                <a:ext cx="3990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rPr b="1" i="0" lang="el-GR" sz="1700" u="none" cap="none" strike="noStrike">
                    <a:solidFill>
                      <a:schemeClr val="dk1"/>
                    </a:solidFill>
                    <a:latin typeface="Sora"/>
                    <a:ea typeface="Sora"/>
                    <a:cs typeface="Sora"/>
                    <a:sym typeface="Sora"/>
                  </a:rPr>
                  <a:t>2</a:t>
                </a:r>
                <a:endParaRPr b="0" i="0" sz="700" u="none" cap="none" strike="noStrike">
                  <a:solidFill>
                    <a:srgbClr val="000000"/>
                  </a:solidFill>
                  <a:latin typeface="Arial"/>
                  <a:ea typeface="Arial"/>
                  <a:cs typeface="Arial"/>
                  <a:sym typeface="Arial"/>
                </a:endParaRPr>
              </a:p>
            </p:txBody>
          </p:sp>
        </p:grpSp>
        <p:pic>
          <p:nvPicPr>
            <p:cNvPr id="109" name="Google Shape;109;p36"/>
            <p:cNvPicPr preferRelativeResize="0"/>
            <p:nvPr/>
          </p:nvPicPr>
          <p:blipFill rotWithShape="1">
            <a:blip r:embed="rId5">
              <a:alphaModFix/>
            </a:blip>
            <a:srcRect b="0" l="0" r="0" t="0"/>
            <a:stretch/>
          </p:blipFill>
          <p:spPr>
            <a:xfrm flipH="1" rot="10800000">
              <a:off x="7502362" y="4213923"/>
              <a:ext cx="1611176" cy="2001764"/>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3000"/>
              <a:buFont typeface="Sora"/>
              <a:buNone/>
              <a:defRPr b="1" i="0" sz="3000" u="none" cap="none" strike="noStrike">
                <a:solidFill>
                  <a:schemeClr val="dk1"/>
                </a:solidFill>
                <a:latin typeface="Sora"/>
                <a:ea typeface="Sora"/>
                <a:cs typeface="Sora"/>
                <a:sym typeface="Sora"/>
              </a:defRPr>
            </a:lvl1pPr>
            <a:lvl2pPr lvl="1" marR="0" rtl="0" algn="ctr">
              <a:lnSpc>
                <a:spcPct val="100000"/>
              </a:lnSpc>
              <a:spcBef>
                <a:spcPts val="0"/>
              </a:spcBef>
              <a:spcAft>
                <a:spcPts val="0"/>
              </a:spcAft>
              <a:buClr>
                <a:schemeClr val="dk1"/>
              </a:buClr>
              <a:buSzPts val="3000"/>
              <a:buFont typeface="Sora"/>
              <a:buNone/>
              <a:defRPr b="1" i="0" sz="3000" u="none" cap="none" strike="noStrike">
                <a:solidFill>
                  <a:schemeClr val="dk1"/>
                </a:solidFill>
                <a:latin typeface="Sora"/>
                <a:ea typeface="Sora"/>
                <a:cs typeface="Sora"/>
                <a:sym typeface="Sora"/>
              </a:defRPr>
            </a:lvl2pPr>
            <a:lvl3pPr lvl="2" marR="0" rtl="0" algn="ctr">
              <a:lnSpc>
                <a:spcPct val="100000"/>
              </a:lnSpc>
              <a:spcBef>
                <a:spcPts val="0"/>
              </a:spcBef>
              <a:spcAft>
                <a:spcPts val="0"/>
              </a:spcAft>
              <a:buClr>
                <a:schemeClr val="dk1"/>
              </a:buClr>
              <a:buSzPts val="3000"/>
              <a:buFont typeface="Sora"/>
              <a:buNone/>
              <a:defRPr b="1" i="0" sz="3000" u="none" cap="none" strike="noStrike">
                <a:solidFill>
                  <a:schemeClr val="dk1"/>
                </a:solidFill>
                <a:latin typeface="Sora"/>
                <a:ea typeface="Sora"/>
                <a:cs typeface="Sora"/>
                <a:sym typeface="Sora"/>
              </a:defRPr>
            </a:lvl3pPr>
            <a:lvl4pPr lvl="3" marR="0" rtl="0" algn="ctr">
              <a:lnSpc>
                <a:spcPct val="100000"/>
              </a:lnSpc>
              <a:spcBef>
                <a:spcPts val="0"/>
              </a:spcBef>
              <a:spcAft>
                <a:spcPts val="0"/>
              </a:spcAft>
              <a:buClr>
                <a:schemeClr val="dk1"/>
              </a:buClr>
              <a:buSzPts val="3000"/>
              <a:buFont typeface="Sora"/>
              <a:buNone/>
              <a:defRPr b="1" i="0" sz="3000" u="none" cap="none" strike="noStrike">
                <a:solidFill>
                  <a:schemeClr val="dk1"/>
                </a:solidFill>
                <a:latin typeface="Sora"/>
                <a:ea typeface="Sora"/>
                <a:cs typeface="Sora"/>
                <a:sym typeface="Sora"/>
              </a:defRPr>
            </a:lvl4pPr>
            <a:lvl5pPr lvl="4" marR="0" rtl="0" algn="ctr">
              <a:lnSpc>
                <a:spcPct val="100000"/>
              </a:lnSpc>
              <a:spcBef>
                <a:spcPts val="0"/>
              </a:spcBef>
              <a:spcAft>
                <a:spcPts val="0"/>
              </a:spcAft>
              <a:buClr>
                <a:schemeClr val="dk1"/>
              </a:buClr>
              <a:buSzPts val="3000"/>
              <a:buFont typeface="Sora"/>
              <a:buNone/>
              <a:defRPr b="1" i="0" sz="3000" u="none" cap="none" strike="noStrike">
                <a:solidFill>
                  <a:schemeClr val="dk1"/>
                </a:solidFill>
                <a:latin typeface="Sora"/>
                <a:ea typeface="Sora"/>
                <a:cs typeface="Sora"/>
                <a:sym typeface="Sora"/>
              </a:defRPr>
            </a:lvl5pPr>
            <a:lvl6pPr lvl="5" marR="0" rtl="0" algn="ctr">
              <a:lnSpc>
                <a:spcPct val="100000"/>
              </a:lnSpc>
              <a:spcBef>
                <a:spcPts val="0"/>
              </a:spcBef>
              <a:spcAft>
                <a:spcPts val="0"/>
              </a:spcAft>
              <a:buClr>
                <a:schemeClr val="dk1"/>
              </a:buClr>
              <a:buSzPts val="3000"/>
              <a:buFont typeface="Sora"/>
              <a:buNone/>
              <a:defRPr b="1" i="0" sz="3000" u="none" cap="none" strike="noStrike">
                <a:solidFill>
                  <a:schemeClr val="dk1"/>
                </a:solidFill>
                <a:latin typeface="Sora"/>
                <a:ea typeface="Sora"/>
                <a:cs typeface="Sora"/>
                <a:sym typeface="Sora"/>
              </a:defRPr>
            </a:lvl6pPr>
            <a:lvl7pPr lvl="6" marR="0" rtl="0" algn="ctr">
              <a:lnSpc>
                <a:spcPct val="100000"/>
              </a:lnSpc>
              <a:spcBef>
                <a:spcPts val="0"/>
              </a:spcBef>
              <a:spcAft>
                <a:spcPts val="0"/>
              </a:spcAft>
              <a:buClr>
                <a:schemeClr val="dk1"/>
              </a:buClr>
              <a:buSzPts val="3000"/>
              <a:buFont typeface="Sora"/>
              <a:buNone/>
              <a:defRPr b="1" i="0" sz="3000" u="none" cap="none" strike="noStrike">
                <a:solidFill>
                  <a:schemeClr val="dk1"/>
                </a:solidFill>
                <a:latin typeface="Sora"/>
                <a:ea typeface="Sora"/>
                <a:cs typeface="Sora"/>
                <a:sym typeface="Sora"/>
              </a:defRPr>
            </a:lvl7pPr>
            <a:lvl8pPr lvl="7" marR="0" rtl="0" algn="ctr">
              <a:lnSpc>
                <a:spcPct val="100000"/>
              </a:lnSpc>
              <a:spcBef>
                <a:spcPts val="0"/>
              </a:spcBef>
              <a:spcAft>
                <a:spcPts val="0"/>
              </a:spcAft>
              <a:buClr>
                <a:schemeClr val="dk1"/>
              </a:buClr>
              <a:buSzPts val="3000"/>
              <a:buFont typeface="Sora"/>
              <a:buNone/>
              <a:defRPr b="1" i="0" sz="3000" u="none" cap="none" strike="noStrike">
                <a:solidFill>
                  <a:schemeClr val="dk1"/>
                </a:solidFill>
                <a:latin typeface="Sora"/>
                <a:ea typeface="Sora"/>
                <a:cs typeface="Sora"/>
                <a:sym typeface="Sora"/>
              </a:defRPr>
            </a:lvl8pPr>
            <a:lvl9pPr lvl="8" marR="0" rtl="0" algn="ctr">
              <a:lnSpc>
                <a:spcPct val="100000"/>
              </a:lnSpc>
              <a:spcBef>
                <a:spcPts val="0"/>
              </a:spcBef>
              <a:spcAft>
                <a:spcPts val="0"/>
              </a:spcAft>
              <a:buClr>
                <a:schemeClr val="dk1"/>
              </a:buClr>
              <a:buSzPts val="3000"/>
              <a:buFont typeface="Sora"/>
              <a:buNone/>
              <a:defRPr b="1" i="0" sz="3000" u="none" cap="none" strike="noStrike">
                <a:solidFill>
                  <a:schemeClr val="dk1"/>
                </a:solidFill>
                <a:latin typeface="Sora"/>
                <a:ea typeface="Sora"/>
                <a:cs typeface="Sora"/>
                <a:sym typeface="Sora"/>
              </a:defRPr>
            </a:lvl9pPr>
          </a:lstStyle>
          <a:p/>
        </p:txBody>
      </p:sp>
      <p:sp>
        <p:nvSpPr>
          <p:cNvPr id="7" name="Google Shape;7;p27"/>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Cabin"/>
              <a:buChar char="●"/>
              <a:defRPr b="0" i="0" sz="1200" u="none" cap="none" strike="noStrike">
                <a:solidFill>
                  <a:schemeClr val="dk1"/>
                </a:solidFill>
                <a:latin typeface="Cabin"/>
                <a:ea typeface="Cabin"/>
                <a:cs typeface="Cabin"/>
                <a:sym typeface="Cabin"/>
              </a:defRPr>
            </a:lvl1pPr>
            <a:lvl2pPr indent="-304800" lvl="1" marL="914400" marR="0" rtl="0" algn="l">
              <a:lnSpc>
                <a:spcPct val="100000"/>
              </a:lnSpc>
              <a:spcBef>
                <a:spcPts val="0"/>
              </a:spcBef>
              <a:spcAft>
                <a:spcPts val="0"/>
              </a:spcAft>
              <a:buClr>
                <a:schemeClr val="dk1"/>
              </a:buClr>
              <a:buSzPts val="1200"/>
              <a:buFont typeface="Cabin"/>
              <a:buChar char="○"/>
              <a:defRPr b="0" i="0" sz="1200" u="none" cap="none" strike="noStrike">
                <a:solidFill>
                  <a:schemeClr val="dk1"/>
                </a:solidFill>
                <a:latin typeface="Cabin"/>
                <a:ea typeface="Cabin"/>
                <a:cs typeface="Cabin"/>
                <a:sym typeface="Cabin"/>
              </a:defRPr>
            </a:lvl2pPr>
            <a:lvl3pPr indent="-304800" lvl="2" marL="1371600" marR="0" rtl="0" algn="l">
              <a:lnSpc>
                <a:spcPct val="100000"/>
              </a:lnSpc>
              <a:spcBef>
                <a:spcPts val="0"/>
              </a:spcBef>
              <a:spcAft>
                <a:spcPts val="0"/>
              </a:spcAft>
              <a:buClr>
                <a:schemeClr val="dk1"/>
              </a:buClr>
              <a:buSzPts val="1200"/>
              <a:buFont typeface="Cabin"/>
              <a:buChar char="■"/>
              <a:defRPr b="0" i="0" sz="1200" u="none" cap="none" strike="noStrike">
                <a:solidFill>
                  <a:schemeClr val="dk1"/>
                </a:solidFill>
                <a:latin typeface="Cabin"/>
                <a:ea typeface="Cabin"/>
                <a:cs typeface="Cabin"/>
                <a:sym typeface="Cabin"/>
              </a:defRPr>
            </a:lvl3pPr>
            <a:lvl4pPr indent="-304800" lvl="3" marL="1828800" marR="0" rtl="0" algn="l">
              <a:lnSpc>
                <a:spcPct val="100000"/>
              </a:lnSpc>
              <a:spcBef>
                <a:spcPts val="0"/>
              </a:spcBef>
              <a:spcAft>
                <a:spcPts val="0"/>
              </a:spcAft>
              <a:buClr>
                <a:schemeClr val="dk1"/>
              </a:buClr>
              <a:buSzPts val="1200"/>
              <a:buFont typeface="Cabin"/>
              <a:buChar char="●"/>
              <a:defRPr b="0" i="0" sz="1200" u="none" cap="none" strike="noStrike">
                <a:solidFill>
                  <a:schemeClr val="dk1"/>
                </a:solidFill>
                <a:latin typeface="Cabin"/>
                <a:ea typeface="Cabin"/>
                <a:cs typeface="Cabin"/>
                <a:sym typeface="Cabin"/>
              </a:defRPr>
            </a:lvl4pPr>
            <a:lvl5pPr indent="-304800" lvl="4" marL="2286000" marR="0" rtl="0" algn="l">
              <a:lnSpc>
                <a:spcPct val="100000"/>
              </a:lnSpc>
              <a:spcBef>
                <a:spcPts val="0"/>
              </a:spcBef>
              <a:spcAft>
                <a:spcPts val="0"/>
              </a:spcAft>
              <a:buClr>
                <a:schemeClr val="dk1"/>
              </a:buClr>
              <a:buSzPts val="1200"/>
              <a:buFont typeface="Cabin"/>
              <a:buChar char="○"/>
              <a:defRPr b="0" i="0" sz="1200" u="none" cap="none" strike="noStrike">
                <a:solidFill>
                  <a:schemeClr val="dk1"/>
                </a:solidFill>
                <a:latin typeface="Cabin"/>
                <a:ea typeface="Cabin"/>
                <a:cs typeface="Cabin"/>
                <a:sym typeface="Cabin"/>
              </a:defRPr>
            </a:lvl5pPr>
            <a:lvl6pPr indent="-304800" lvl="5" marL="2743200" marR="0" rtl="0" algn="l">
              <a:lnSpc>
                <a:spcPct val="100000"/>
              </a:lnSpc>
              <a:spcBef>
                <a:spcPts val="0"/>
              </a:spcBef>
              <a:spcAft>
                <a:spcPts val="0"/>
              </a:spcAft>
              <a:buClr>
                <a:schemeClr val="dk1"/>
              </a:buClr>
              <a:buSzPts val="1200"/>
              <a:buFont typeface="Cabin"/>
              <a:buChar char="■"/>
              <a:defRPr b="0" i="0" sz="1200" u="none" cap="none" strike="noStrike">
                <a:solidFill>
                  <a:schemeClr val="dk1"/>
                </a:solidFill>
                <a:latin typeface="Cabin"/>
                <a:ea typeface="Cabin"/>
                <a:cs typeface="Cabin"/>
                <a:sym typeface="Cabin"/>
              </a:defRPr>
            </a:lvl6pPr>
            <a:lvl7pPr indent="-304800" lvl="6" marL="3200400" marR="0" rtl="0" algn="l">
              <a:lnSpc>
                <a:spcPct val="100000"/>
              </a:lnSpc>
              <a:spcBef>
                <a:spcPts val="0"/>
              </a:spcBef>
              <a:spcAft>
                <a:spcPts val="0"/>
              </a:spcAft>
              <a:buClr>
                <a:schemeClr val="dk1"/>
              </a:buClr>
              <a:buSzPts val="1200"/>
              <a:buFont typeface="Cabin"/>
              <a:buChar char="●"/>
              <a:defRPr b="0" i="0" sz="1200" u="none" cap="none" strike="noStrike">
                <a:solidFill>
                  <a:schemeClr val="dk1"/>
                </a:solidFill>
                <a:latin typeface="Cabin"/>
                <a:ea typeface="Cabin"/>
                <a:cs typeface="Cabin"/>
                <a:sym typeface="Cabin"/>
              </a:defRPr>
            </a:lvl7pPr>
            <a:lvl8pPr indent="-304800" lvl="7" marL="3657600" marR="0" rtl="0" algn="l">
              <a:lnSpc>
                <a:spcPct val="100000"/>
              </a:lnSpc>
              <a:spcBef>
                <a:spcPts val="0"/>
              </a:spcBef>
              <a:spcAft>
                <a:spcPts val="0"/>
              </a:spcAft>
              <a:buClr>
                <a:schemeClr val="dk1"/>
              </a:buClr>
              <a:buSzPts val="1200"/>
              <a:buFont typeface="Cabin"/>
              <a:buChar char="○"/>
              <a:defRPr b="0" i="0" sz="1200" u="none" cap="none" strike="noStrike">
                <a:solidFill>
                  <a:schemeClr val="dk1"/>
                </a:solidFill>
                <a:latin typeface="Cabin"/>
                <a:ea typeface="Cabin"/>
                <a:cs typeface="Cabin"/>
                <a:sym typeface="Cabin"/>
              </a:defRPr>
            </a:lvl8pPr>
            <a:lvl9pPr indent="-304800" lvl="8" marL="4114800" marR="0" rtl="0" algn="l">
              <a:lnSpc>
                <a:spcPct val="100000"/>
              </a:lnSpc>
              <a:spcBef>
                <a:spcPts val="0"/>
              </a:spcBef>
              <a:spcAft>
                <a:spcPts val="0"/>
              </a:spcAft>
              <a:buClr>
                <a:schemeClr val="dk1"/>
              </a:buClr>
              <a:buSzPts val="1200"/>
              <a:buFont typeface="Cabin"/>
              <a:buChar char="■"/>
              <a:defRPr b="0" i="0" sz="12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4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localhost:8080/genes" TargetMode="External"/><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5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5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51.png"/><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5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localhost:4200/" TargetMode="External"/><Relationship Id="rId4" Type="http://schemas.openxmlformats.org/officeDocument/2006/relationships/image" Target="../media/image48.png"/><Relationship Id="rId5" Type="http://schemas.openxmlformats.org/officeDocument/2006/relationships/image" Target="../media/image6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5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5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57.png"/><Relationship Id="rId4" Type="http://schemas.openxmlformats.org/officeDocument/2006/relationships/image" Target="../media/image6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55.png"/><Relationship Id="rId4" Type="http://schemas.openxmlformats.org/officeDocument/2006/relationships/image" Target="../media/image56.png"/><Relationship Id="rId5" Type="http://schemas.openxmlformats.org/officeDocument/2006/relationships/image" Target="../media/image6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60.png"/><Relationship Id="rId4" Type="http://schemas.openxmlformats.org/officeDocument/2006/relationships/image" Target="../media/image5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3.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7.png"/><Relationship Id="rId4" Type="http://schemas.openxmlformats.org/officeDocument/2006/relationships/image" Target="../media/image3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4.png"/><Relationship Id="rId4" Type="http://schemas.openxmlformats.org/officeDocument/2006/relationships/image" Target="../media/image3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
          <p:cNvSpPr txBox="1"/>
          <p:nvPr>
            <p:ph type="ctrTitle"/>
          </p:nvPr>
        </p:nvSpPr>
        <p:spPr>
          <a:xfrm>
            <a:off x="1219650" y="1207600"/>
            <a:ext cx="6704700" cy="148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l-GR" sz="3600">
                <a:latin typeface="Calibri"/>
                <a:ea typeface="Calibri"/>
                <a:cs typeface="Calibri"/>
                <a:sym typeface="Calibri"/>
              </a:rPr>
              <a:t>Bio_db: Integrating Bioinformatics with Web Development</a:t>
            </a:r>
            <a:endParaRPr b="0" sz="3600">
              <a:latin typeface="Calibri"/>
              <a:ea typeface="Calibri"/>
              <a:cs typeface="Calibri"/>
              <a:sym typeface="Calibri"/>
            </a:endParaRPr>
          </a:p>
        </p:txBody>
      </p:sp>
      <p:sp>
        <p:nvSpPr>
          <p:cNvPr id="123" name="Google Shape;123;p1"/>
          <p:cNvSpPr txBox="1"/>
          <p:nvPr>
            <p:ph idx="1" type="subTitle"/>
          </p:nvPr>
        </p:nvSpPr>
        <p:spPr>
          <a:xfrm>
            <a:off x="479550" y="4317650"/>
            <a:ext cx="8184900" cy="409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l-GR" sz="1200"/>
              <a:t>ΘΕΟΔΩΡΟΠΟΥΛΟΥ ΕΙΡΗΝΗ    ΝΤΙΝΤΑΣ ΟΡΕΣΤΗΣ    ΤΣΑΟΥΣΗΣ ΝΙΚΟΛΑΟΣ</a:t>
            </a:r>
            <a:endParaRPr sz="1200"/>
          </a:p>
        </p:txBody>
      </p:sp>
      <p:cxnSp>
        <p:nvCxnSpPr>
          <p:cNvPr id="124" name="Google Shape;124;p1"/>
          <p:cNvCxnSpPr/>
          <p:nvPr/>
        </p:nvCxnSpPr>
        <p:spPr>
          <a:xfrm>
            <a:off x="2342700" y="2777871"/>
            <a:ext cx="4458600" cy="0"/>
          </a:xfrm>
          <a:prstGeom prst="straightConnector1">
            <a:avLst/>
          </a:prstGeom>
          <a:noFill/>
          <a:ln cap="flat" cmpd="sng" w="9525">
            <a:solidFill>
              <a:schemeClr val="dk1"/>
            </a:solidFill>
            <a:prstDash val="solid"/>
            <a:round/>
            <a:headEnd len="med" w="med" type="oval"/>
            <a:tailEnd len="med" w="med" type="oval"/>
          </a:ln>
        </p:spPr>
      </p:cxnSp>
      <p:sp>
        <p:nvSpPr>
          <p:cNvPr id="125" name="Google Shape;125;p1"/>
          <p:cNvSpPr txBox="1"/>
          <p:nvPr/>
        </p:nvSpPr>
        <p:spPr>
          <a:xfrm>
            <a:off x="2342625" y="328775"/>
            <a:ext cx="5343000" cy="46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GR" sz="1200">
                <a:solidFill>
                  <a:schemeClr val="dk1"/>
                </a:solidFill>
                <a:latin typeface="Cabin"/>
                <a:ea typeface="Cabin"/>
                <a:cs typeface="Cabin"/>
                <a:sym typeface="Cabin"/>
              </a:rPr>
              <a:t>ΠΜΣ ΒΙΟΠΛΗΡΟΦΟΡΙΚΗΣ - ΥΠΟΛΟΓΙΣΤΙΚΗΣ ΒΙΟΛΟΓΙΑΣ</a:t>
            </a:r>
            <a:endParaRPr sz="1200">
              <a:solidFill>
                <a:schemeClr val="dk1"/>
              </a:solidFill>
              <a:latin typeface="Cabin"/>
              <a:ea typeface="Cabin"/>
              <a:cs typeface="Cabin"/>
              <a:sym typeface="Cabin"/>
            </a:endParaRPr>
          </a:p>
        </p:txBody>
      </p:sp>
      <p:sp>
        <p:nvSpPr>
          <p:cNvPr id="126" name="Google Shape;126;p1"/>
          <p:cNvSpPr txBox="1"/>
          <p:nvPr/>
        </p:nvSpPr>
        <p:spPr>
          <a:xfrm>
            <a:off x="1219650" y="2866450"/>
            <a:ext cx="6704700" cy="6459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l-GR">
                <a:solidFill>
                  <a:schemeClr val="dk1"/>
                </a:solidFill>
                <a:latin typeface="Cabin"/>
                <a:ea typeface="Cabin"/>
                <a:cs typeface="Cabin"/>
                <a:sym typeface="Cabin"/>
              </a:rPr>
              <a:t>Εργασία στα πλαίσια του μαθήματος: Ειδικά Θέματα Βιοπληροφορικής ΙΙ </a:t>
            </a:r>
            <a:endParaRPr>
              <a:solidFill>
                <a:schemeClr val="dk1"/>
              </a:solidFill>
              <a:latin typeface="Cabin"/>
              <a:ea typeface="Cabin"/>
              <a:cs typeface="Cabin"/>
              <a:sym typeface="Cabin"/>
            </a:endParaRPr>
          </a:p>
          <a:p>
            <a:pPr indent="457200" lvl="0" marL="457200" rtl="0" algn="l">
              <a:spcBef>
                <a:spcPts val="0"/>
              </a:spcBef>
              <a:spcAft>
                <a:spcPts val="0"/>
              </a:spcAft>
              <a:buNone/>
            </a:pPr>
            <a:r>
              <a:rPr lang="el-GR">
                <a:solidFill>
                  <a:schemeClr val="dk1"/>
                </a:solidFill>
                <a:latin typeface="Cabin"/>
                <a:ea typeface="Cabin"/>
                <a:cs typeface="Cabin"/>
                <a:sym typeface="Cabin"/>
              </a:rPr>
              <a:t>(Αρχιτεκτονική Εφαρμογών Διαδικτύου και Βιοπληροφορική)</a:t>
            </a:r>
            <a:endParaRPr>
              <a:solidFill>
                <a:schemeClr val="dk1"/>
              </a:solidFill>
              <a:latin typeface="Cabin"/>
              <a:ea typeface="Cabin"/>
              <a:cs typeface="Cabin"/>
              <a:sym typeface="Cabin"/>
            </a:endParaRPr>
          </a:p>
        </p:txBody>
      </p:sp>
      <p:sp>
        <p:nvSpPr>
          <p:cNvPr id="127" name="Google Shape;127;p1"/>
          <p:cNvSpPr txBox="1"/>
          <p:nvPr/>
        </p:nvSpPr>
        <p:spPr>
          <a:xfrm>
            <a:off x="3756075" y="3710238"/>
            <a:ext cx="13740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GR" sz="1200">
                <a:solidFill>
                  <a:schemeClr val="dk1"/>
                </a:solidFill>
                <a:latin typeface="Cabin"/>
                <a:ea typeface="Cabin"/>
                <a:cs typeface="Cabin"/>
                <a:sym typeface="Cabin"/>
              </a:rPr>
              <a:t>11/07/2024</a:t>
            </a:r>
            <a:endParaRPr sz="1200">
              <a:solidFill>
                <a:schemeClr val="dk1"/>
              </a:solidFill>
              <a:latin typeface="Cabin"/>
              <a:ea typeface="Cabin"/>
              <a:cs typeface="Cabin"/>
              <a:sym typeface="Cab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0"/>
          <p:cNvSpPr txBox="1"/>
          <p:nvPr>
            <p:ph type="title"/>
          </p:nvPr>
        </p:nvSpPr>
        <p:spPr>
          <a:xfrm>
            <a:off x="1881750" y="2830798"/>
            <a:ext cx="5380500" cy="893413"/>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000"/>
              <a:buNone/>
            </a:pPr>
            <a:r>
              <a:rPr lang="el-GR"/>
              <a:t>Backend</a:t>
            </a:r>
            <a:endParaRPr/>
          </a:p>
        </p:txBody>
      </p:sp>
      <p:sp>
        <p:nvSpPr>
          <p:cNvPr id="230" name="Google Shape;230;p10"/>
          <p:cNvSpPr txBox="1"/>
          <p:nvPr>
            <p:ph idx="2" type="title"/>
          </p:nvPr>
        </p:nvSpPr>
        <p:spPr>
          <a:xfrm>
            <a:off x="4027150" y="1451695"/>
            <a:ext cx="1089900" cy="102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l-GR"/>
              <a:t>03</a:t>
            </a:r>
            <a:endParaRPr/>
          </a:p>
        </p:txBody>
      </p:sp>
      <p:cxnSp>
        <p:nvCxnSpPr>
          <p:cNvPr id="231" name="Google Shape;231;p10"/>
          <p:cNvCxnSpPr/>
          <p:nvPr/>
        </p:nvCxnSpPr>
        <p:spPr>
          <a:xfrm>
            <a:off x="3664600" y="2530771"/>
            <a:ext cx="1815000" cy="0"/>
          </a:xfrm>
          <a:prstGeom prst="straightConnector1">
            <a:avLst/>
          </a:prstGeom>
          <a:noFill/>
          <a:ln cap="flat" cmpd="sng" w="9525">
            <a:solidFill>
              <a:schemeClr val="dk1"/>
            </a:solidFill>
            <a:prstDash val="solid"/>
            <a:round/>
            <a:headEnd len="med" w="med" type="oval"/>
            <a:tailEnd len="med" w="med" type="oval"/>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l-GR" sz="2800"/>
              <a:t>Αρχιτεκτονική</a:t>
            </a:r>
            <a:r>
              <a:rPr lang="el-GR" sz="2800"/>
              <a:t> του Backend</a:t>
            </a:r>
            <a:endParaRPr sz="2800"/>
          </a:p>
        </p:txBody>
      </p:sp>
      <p:sp>
        <p:nvSpPr>
          <p:cNvPr id="237" name="Google Shape;237;p11"/>
          <p:cNvSpPr txBox="1"/>
          <p:nvPr/>
        </p:nvSpPr>
        <p:spPr>
          <a:xfrm>
            <a:off x="720000" y="1218775"/>
            <a:ext cx="3271838" cy="3479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l-GR" sz="1400" u="none" cap="none" strike="noStrike">
                <a:solidFill>
                  <a:schemeClr val="dk1"/>
                </a:solidFill>
                <a:latin typeface="Arial"/>
                <a:ea typeface="Arial"/>
                <a:cs typeface="Arial"/>
                <a:sym typeface="Arial"/>
              </a:rPr>
              <a:t>Το Backend χωρίστηκε πρακτικά σε 4 κατηγορίες, για τις οποίες θα έπρεπε να υπάρχει ξεχωριστό αρχείο για κάθε πίνακα της βάσης δεδομένων. </a:t>
            </a:r>
            <a:endParaRPr b="0" i="0" sz="1400" u="none" cap="none" strike="noStrike">
              <a:solidFill>
                <a:schemeClr val="dk1"/>
              </a:solidFill>
              <a:latin typeface="Arial"/>
              <a:ea typeface="Arial"/>
              <a:cs typeface="Arial"/>
              <a:sym typeface="Arial"/>
            </a:endParaRPr>
          </a:p>
          <a:p>
            <a:pPr indent="-254000" lvl="0" marL="34290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None/>
            </a:pPr>
            <a:r>
              <a:rPr lang="el-GR">
                <a:solidFill>
                  <a:schemeClr val="dk1"/>
                </a:solidFill>
              </a:rPr>
              <a:t>Χωρίστηκε με αυτόν τον τρόπο γιατί αποτελεί δοκιμασμένη πρακτική για την </a:t>
            </a:r>
            <a:r>
              <a:rPr lang="el-GR">
                <a:solidFill>
                  <a:schemeClr val="dk1"/>
                </a:solidFill>
              </a:rPr>
              <a:t>δημιουργία</a:t>
            </a:r>
            <a:r>
              <a:rPr lang="el-GR">
                <a:solidFill>
                  <a:schemeClr val="dk1"/>
                </a:solidFill>
              </a:rPr>
              <a:t> ευ</a:t>
            </a:r>
            <a:r>
              <a:rPr lang="el-GR">
                <a:solidFill>
                  <a:schemeClr val="dk1"/>
                </a:solidFill>
              </a:rPr>
              <a:t>ανάγνωστου</a:t>
            </a:r>
            <a:r>
              <a:rPr lang="el-GR">
                <a:solidFill>
                  <a:schemeClr val="dk1"/>
                </a:solidFill>
              </a:rPr>
              <a:t> και εύκολα </a:t>
            </a:r>
            <a:r>
              <a:rPr lang="el-GR">
                <a:solidFill>
                  <a:schemeClr val="dk1"/>
                </a:solidFill>
              </a:rPr>
              <a:t>τροποποιήσιμου</a:t>
            </a:r>
            <a:r>
              <a:rPr lang="el-GR">
                <a:solidFill>
                  <a:schemeClr val="dk1"/>
                </a:solidFill>
              </a:rPr>
              <a:t> κώδικα.</a:t>
            </a:r>
            <a:endParaRPr/>
          </a:p>
        </p:txBody>
      </p:sp>
      <p:pic>
        <p:nvPicPr>
          <p:cNvPr id="238" name="Google Shape;238;p11"/>
          <p:cNvPicPr preferRelativeResize="0"/>
          <p:nvPr/>
        </p:nvPicPr>
        <p:blipFill>
          <a:blip r:embed="rId3">
            <a:alphaModFix/>
          </a:blip>
          <a:stretch>
            <a:fillRect/>
          </a:stretch>
        </p:blipFill>
        <p:spPr>
          <a:xfrm>
            <a:off x="5391302" y="1017737"/>
            <a:ext cx="1820475" cy="40517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2eb0c6a7db8_0_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3000"/>
              <a:buFont typeface="Arial"/>
              <a:buNone/>
            </a:pPr>
            <a:r>
              <a:rPr lang="el-GR" sz="2800"/>
              <a:t>Αρχιτεκτονική του Backend</a:t>
            </a:r>
            <a:endParaRPr sz="2800"/>
          </a:p>
          <a:p>
            <a:pPr indent="0" lvl="0" marL="0" rtl="0" algn="ctr">
              <a:spcBef>
                <a:spcPts val="0"/>
              </a:spcBef>
              <a:spcAft>
                <a:spcPts val="0"/>
              </a:spcAft>
              <a:buNone/>
            </a:pPr>
            <a:r>
              <a:t/>
            </a:r>
            <a:endParaRPr/>
          </a:p>
        </p:txBody>
      </p:sp>
      <p:pic>
        <p:nvPicPr>
          <p:cNvPr id="244" name="Google Shape;244;g2eb0c6a7db8_0_1"/>
          <p:cNvPicPr preferRelativeResize="0"/>
          <p:nvPr/>
        </p:nvPicPr>
        <p:blipFill rotWithShape="1">
          <a:blip r:embed="rId3">
            <a:alphaModFix/>
          </a:blip>
          <a:srcRect b="0" l="0" r="0" t="0"/>
          <a:stretch/>
        </p:blipFill>
        <p:spPr>
          <a:xfrm>
            <a:off x="4667200" y="1179075"/>
            <a:ext cx="4023475" cy="3781076"/>
          </a:xfrm>
          <a:prstGeom prst="rect">
            <a:avLst/>
          </a:prstGeom>
          <a:noFill/>
          <a:ln>
            <a:noFill/>
          </a:ln>
        </p:spPr>
      </p:pic>
      <p:sp>
        <p:nvSpPr>
          <p:cNvPr id="245" name="Google Shape;245;g2eb0c6a7db8_0_1"/>
          <p:cNvSpPr txBox="1"/>
          <p:nvPr/>
        </p:nvSpPr>
        <p:spPr>
          <a:xfrm>
            <a:off x="969975" y="1548475"/>
            <a:ext cx="3349200" cy="2968800"/>
          </a:xfrm>
          <a:prstGeom prst="rect">
            <a:avLst/>
          </a:prstGeom>
          <a:noFill/>
          <a:ln>
            <a:noFill/>
          </a:ln>
        </p:spPr>
        <p:txBody>
          <a:bodyPr anchorCtr="0" anchor="t" bIns="91425" lIns="91425" spcFirstLastPara="1" rIns="91425" wrap="square" tIns="91425">
            <a:noAutofit/>
          </a:bodyPr>
          <a:lstStyle/>
          <a:p>
            <a:pPr indent="-342900" lvl="0" marL="342900" rtl="0" algn="just">
              <a:spcBef>
                <a:spcPts val="0"/>
              </a:spcBef>
              <a:spcAft>
                <a:spcPts val="0"/>
              </a:spcAft>
              <a:buClr>
                <a:schemeClr val="dk1"/>
              </a:buClr>
              <a:buSzPts val="1400"/>
              <a:buAutoNum type="arabicPeriod"/>
            </a:pPr>
            <a:r>
              <a:rPr lang="el-GR">
                <a:solidFill>
                  <a:schemeClr val="dk1"/>
                </a:solidFill>
              </a:rPr>
              <a:t>Υπάρχει το πακέτο (package) database Entities, το οποίο μέσα έχει τους Constructors, τους Getters και τους Setters για κάθε πίνακα της βάσης. Στα δεξιά βλέπουμε το παράδειγμα για τον πίνακα genes.</a:t>
            </a:r>
            <a:endParaRPr sz="1200">
              <a:solidFill>
                <a:schemeClr val="dk1"/>
              </a:solidFill>
              <a:latin typeface="Cabin"/>
              <a:ea typeface="Cabin"/>
              <a:cs typeface="Cabin"/>
              <a:sym typeface="Cabi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2"/>
          <p:cNvSpPr txBox="1"/>
          <p:nvPr>
            <p:ph type="title"/>
          </p:nvPr>
        </p:nvSpPr>
        <p:spPr>
          <a:xfrm>
            <a:off x="720000" y="434150"/>
            <a:ext cx="770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3000"/>
              <a:buNone/>
            </a:pPr>
            <a:r>
              <a:rPr lang="el-GR" sz="2800"/>
              <a:t>Αρχιτεκτονική του Backend</a:t>
            </a:r>
            <a:endParaRPr sz="2800"/>
          </a:p>
        </p:txBody>
      </p:sp>
      <p:sp>
        <p:nvSpPr>
          <p:cNvPr id="251" name="Google Shape;251;p12"/>
          <p:cNvSpPr txBox="1"/>
          <p:nvPr/>
        </p:nvSpPr>
        <p:spPr>
          <a:xfrm>
            <a:off x="720000" y="1218775"/>
            <a:ext cx="3271838" cy="3479700"/>
          </a:xfrm>
          <a:prstGeom prst="rect">
            <a:avLst/>
          </a:prstGeom>
          <a:noFill/>
          <a:ln>
            <a:noFill/>
          </a:ln>
        </p:spPr>
        <p:txBody>
          <a:bodyPr anchorCtr="0" anchor="t" bIns="91425" lIns="91425" spcFirstLastPara="1" rIns="91425" wrap="square" tIns="91425">
            <a:noAutofit/>
          </a:bodyPr>
          <a:lstStyle/>
          <a:p>
            <a:pPr indent="-342900" lvl="0" marL="342900" marR="0" rtl="0" algn="just">
              <a:lnSpc>
                <a:spcPct val="100000"/>
              </a:lnSpc>
              <a:spcBef>
                <a:spcPts val="0"/>
              </a:spcBef>
              <a:spcAft>
                <a:spcPts val="0"/>
              </a:spcAft>
              <a:buClr>
                <a:schemeClr val="dk1"/>
              </a:buClr>
              <a:buSzPts val="1400"/>
              <a:buFont typeface="Arial"/>
              <a:buAutoNum type="arabicPeriod" startAt="2"/>
            </a:pPr>
            <a:r>
              <a:rPr b="0" i="0" lang="el-GR" sz="1400" u="none" cap="none" strike="noStrike">
                <a:solidFill>
                  <a:schemeClr val="dk1"/>
                </a:solidFill>
                <a:latin typeface="Arial"/>
                <a:ea typeface="Arial"/>
                <a:cs typeface="Arial"/>
                <a:sym typeface="Arial"/>
              </a:rPr>
              <a:t>Υπάρχει το πακέτο (package) repositories, το οποίο είναι υπεύθυνο για τις κλήσεις στο JPA. Δηλαδή, για έτοιμες συναρτήσεις, όπως την findById(), για πιθανών Queries στην βάση και γενικά για την διεπαφή με την βάση δεδομένων χωρίς να γίνεται εκτενές ο κώδικας μας.</a:t>
            </a:r>
            <a:endParaRPr b="0" i="0" sz="1400" u="none" cap="none" strike="noStrike">
              <a:solidFill>
                <a:schemeClr val="dk1"/>
              </a:solidFill>
              <a:latin typeface="Arial"/>
              <a:ea typeface="Arial"/>
              <a:cs typeface="Arial"/>
              <a:sym typeface="Arial"/>
            </a:endParaRPr>
          </a:p>
        </p:txBody>
      </p:sp>
      <p:pic>
        <p:nvPicPr>
          <p:cNvPr id="252" name="Google Shape;252;p12"/>
          <p:cNvPicPr preferRelativeResize="0"/>
          <p:nvPr/>
        </p:nvPicPr>
        <p:blipFill rotWithShape="1">
          <a:blip r:embed="rId3">
            <a:alphaModFix/>
          </a:blip>
          <a:srcRect b="0" l="0" r="0" t="0"/>
          <a:stretch/>
        </p:blipFill>
        <p:spPr>
          <a:xfrm>
            <a:off x="4167984" y="1729341"/>
            <a:ext cx="4764756" cy="168481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3000"/>
              <a:buNone/>
            </a:pPr>
            <a:r>
              <a:rPr lang="el-GR" sz="2800"/>
              <a:t>Αρχιτεκτονική του Backend</a:t>
            </a:r>
            <a:endParaRPr sz="2800"/>
          </a:p>
        </p:txBody>
      </p:sp>
      <p:sp>
        <p:nvSpPr>
          <p:cNvPr id="258" name="Google Shape;258;p13"/>
          <p:cNvSpPr txBox="1"/>
          <p:nvPr/>
        </p:nvSpPr>
        <p:spPr>
          <a:xfrm>
            <a:off x="720000" y="1218775"/>
            <a:ext cx="3271838" cy="3479700"/>
          </a:xfrm>
          <a:prstGeom prst="rect">
            <a:avLst/>
          </a:prstGeom>
          <a:noFill/>
          <a:ln>
            <a:noFill/>
          </a:ln>
        </p:spPr>
        <p:txBody>
          <a:bodyPr anchorCtr="0" anchor="t" bIns="91425" lIns="91425" spcFirstLastPara="1" rIns="91425" wrap="square" tIns="91425">
            <a:noAutofit/>
          </a:bodyPr>
          <a:lstStyle/>
          <a:p>
            <a:pPr indent="-342900" lvl="0" marL="342900" marR="0" rtl="0" algn="just">
              <a:lnSpc>
                <a:spcPct val="100000"/>
              </a:lnSpc>
              <a:spcBef>
                <a:spcPts val="0"/>
              </a:spcBef>
              <a:spcAft>
                <a:spcPts val="0"/>
              </a:spcAft>
              <a:buClr>
                <a:schemeClr val="dk1"/>
              </a:buClr>
              <a:buSzPts val="1400"/>
              <a:buFont typeface="Arial"/>
              <a:buAutoNum type="arabicPeriod" startAt="3"/>
            </a:pPr>
            <a:r>
              <a:rPr b="0" i="0" lang="el-GR" sz="1400" u="none" cap="none" strike="noStrike">
                <a:solidFill>
                  <a:schemeClr val="dk1"/>
                </a:solidFill>
                <a:latin typeface="Arial"/>
                <a:ea typeface="Arial"/>
                <a:cs typeface="Arial"/>
                <a:sym typeface="Arial"/>
              </a:rPr>
              <a:t>Υπάρχει το πακέτο (package) services, </a:t>
            </a:r>
            <a:r>
              <a:rPr lang="el-GR">
                <a:solidFill>
                  <a:schemeClr val="dk1"/>
                </a:solidFill>
              </a:rPr>
              <a:t>όπου κάθε </a:t>
            </a:r>
            <a:r>
              <a:rPr lang="el-GR">
                <a:solidFill>
                  <a:schemeClr val="dk1"/>
                </a:solidFill>
              </a:rPr>
              <a:t>ένα</a:t>
            </a:r>
            <a:r>
              <a:rPr lang="el-GR">
                <a:solidFill>
                  <a:schemeClr val="dk1"/>
                </a:solidFill>
              </a:rPr>
              <a:t> χωρίζεται σε 2 αρχεία,</a:t>
            </a:r>
            <a:r>
              <a:rPr b="0" i="0" lang="el-GR" sz="1400" u="none" cap="none" strike="noStrike">
                <a:solidFill>
                  <a:schemeClr val="dk1"/>
                </a:solidFill>
                <a:latin typeface="Arial"/>
                <a:ea typeface="Arial"/>
                <a:cs typeface="Arial"/>
                <a:sym typeface="Arial"/>
              </a:rPr>
              <a:t> το service με όλες τις απαραίτητες συναρτήσεις, και το servicelmpl που είναι η υλοποίηση (Implementation) του κώδικα. </a:t>
            </a:r>
            <a:r>
              <a:rPr lang="el-GR">
                <a:solidFill>
                  <a:schemeClr val="dk1"/>
                </a:solidFill>
              </a:rPr>
              <a:t>Αν και αυτός ο διαχωρισμός δεν είναι απαραίτητος, αποτελεί μια καλή πρακτική που συμβάλλει στην ευδιάκριτη και ευανάγνωστη γραφή του κώδικα.</a:t>
            </a:r>
            <a:endParaRPr b="0" i="0" sz="1400" u="none" cap="none" strike="noStrike">
              <a:solidFill>
                <a:schemeClr val="dk1"/>
              </a:solidFill>
              <a:latin typeface="Arial"/>
              <a:ea typeface="Arial"/>
              <a:cs typeface="Arial"/>
              <a:sym typeface="Arial"/>
            </a:endParaRPr>
          </a:p>
        </p:txBody>
      </p:sp>
      <p:pic>
        <p:nvPicPr>
          <p:cNvPr id="259" name="Google Shape;259;p13"/>
          <p:cNvPicPr preferRelativeResize="0"/>
          <p:nvPr/>
        </p:nvPicPr>
        <p:blipFill rotWithShape="1">
          <a:blip r:embed="rId3">
            <a:alphaModFix/>
          </a:blip>
          <a:srcRect b="0" l="0" r="0" t="0"/>
          <a:stretch/>
        </p:blipFill>
        <p:spPr>
          <a:xfrm>
            <a:off x="3991838" y="1218775"/>
            <a:ext cx="5058444" cy="301721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3000"/>
              <a:buNone/>
            </a:pPr>
            <a:r>
              <a:rPr lang="el-GR" sz="2800"/>
              <a:t>Αρχιτεκτονική του Backend</a:t>
            </a:r>
            <a:endParaRPr sz="2800"/>
          </a:p>
        </p:txBody>
      </p:sp>
      <p:sp>
        <p:nvSpPr>
          <p:cNvPr id="265" name="Google Shape;265;p14"/>
          <p:cNvSpPr txBox="1"/>
          <p:nvPr/>
        </p:nvSpPr>
        <p:spPr>
          <a:xfrm>
            <a:off x="720000" y="1218775"/>
            <a:ext cx="3271800" cy="3479700"/>
          </a:xfrm>
          <a:prstGeom prst="rect">
            <a:avLst/>
          </a:prstGeom>
          <a:noFill/>
          <a:ln>
            <a:noFill/>
          </a:ln>
        </p:spPr>
        <p:txBody>
          <a:bodyPr anchorCtr="0" anchor="t" bIns="91425" lIns="90000" spcFirstLastPara="1" rIns="91425" wrap="square" tIns="91425">
            <a:noAutofit/>
          </a:bodyPr>
          <a:lstStyle/>
          <a:p>
            <a:pPr indent="-344500" lvl="0" marL="309600" marR="0" rtl="0" algn="just">
              <a:lnSpc>
                <a:spcPct val="100000"/>
              </a:lnSpc>
              <a:spcBef>
                <a:spcPts val="0"/>
              </a:spcBef>
              <a:spcAft>
                <a:spcPts val="0"/>
              </a:spcAft>
              <a:buClr>
                <a:schemeClr val="dk1"/>
              </a:buClr>
              <a:buSzPts val="1400"/>
              <a:buFont typeface="Arial"/>
              <a:buAutoNum type="arabicPeriod" startAt="4"/>
            </a:pPr>
            <a:r>
              <a:rPr b="0" i="0" lang="el-GR" sz="1400" u="none" cap="none" strike="noStrike">
                <a:solidFill>
                  <a:schemeClr val="dk1"/>
                </a:solidFill>
                <a:latin typeface="Arial"/>
                <a:ea typeface="Arial"/>
                <a:cs typeface="Arial"/>
                <a:sym typeface="Arial"/>
              </a:rPr>
              <a:t>Τέλος, υπάρχει το πακέτο (package) controllers, το οποίο διαχειρίζεται όλα τα endpoints καθώς και τις </a:t>
            </a:r>
            <a:r>
              <a:rPr lang="el-GR">
                <a:solidFill>
                  <a:srgbClr val="F5F5F6"/>
                </a:solidFill>
              </a:rPr>
              <a:t>κλήσεις Προς τις υπηρεσίες(services).</a:t>
            </a:r>
            <a:r>
              <a:rPr lang="el-GR">
                <a:solidFill>
                  <a:schemeClr val="dk1"/>
                </a:solidFill>
              </a:rPr>
              <a:t> </a:t>
            </a:r>
            <a:r>
              <a:rPr b="0" i="0" lang="el-GR" sz="1400" u="none" cap="none" strike="noStrike">
                <a:solidFill>
                  <a:schemeClr val="dk1"/>
                </a:solidFill>
                <a:latin typeface="Arial"/>
                <a:ea typeface="Arial"/>
                <a:cs typeface="Arial"/>
                <a:sym typeface="Arial"/>
              </a:rPr>
              <a:t>Όπως βλέπουμε και το παράδειγμα δίπλα, χωρίζεται σε 4 βασικές κλήσεις. Το Get για να πάρουμε τα δεδομένα, το Put για την ενημέρωση στα δεδομένα, το Delete για την διαγραφή και το Post για την αποθήκευση.</a:t>
            </a:r>
            <a:endParaRPr b="0" i="0" sz="1400" u="none" cap="none" strike="noStrike">
              <a:solidFill>
                <a:schemeClr val="dk1"/>
              </a:solidFill>
              <a:latin typeface="Arial"/>
              <a:ea typeface="Arial"/>
              <a:cs typeface="Arial"/>
              <a:sym typeface="Arial"/>
            </a:endParaRPr>
          </a:p>
        </p:txBody>
      </p:sp>
      <p:pic>
        <p:nvPicPr>
          <p:cNvPr id="266" name="Google Shape;266;p14"/>
          <p:cNvPicPr preferRelativeResize="0"/>
          <p:nvPr/>
        </p:nvPicPr>
        <p:blipFill rotWithShape="1">
          <a:blip r:embed="rId3">
            <a:alphaModFix/>
          </a:blip>
          <a:srcRect b="0" l="0" r="0" t="0"/>
          <a:stretch/>
        </p:blipFill>
        <p:spPr>
          <a:xfrm>
            <a:off x="4287113" y="1017725"/>
            <a:ext cx="4466677" cy="396128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l-GR" sz="2800"/>
              <a:t>Εμφάνιση των Δεδομένων Μόνο με Backend</a:t>
            </a:r>
            <a:endParaRPr sz="2800"/>
          </a:p>
        </p:txBody>
      </p:sp>
      <p:sp>
        <p:nvSpPr>
          <p:cNvPr id="272" name="Google Shape;272;p15"/>
          <p:cNvSpPr txBox="1"/>
          <p:nvPr/>
        </p:nvSpPr>
        <p:spPr>
          <a:xfrm>
            <a:off x="720000" y="1218775"/>
            <a:ext cx="3271838" cy="3479700"/>
          </a:xfrm>
          <a:prstGeom prst="rect">
            <a:avLst/>
          </a:prstGeom>
          <a:noFill/>
          <a:ln>
            <a:noFill/>
          </a:ln>
        </p:spPr>
        <p:txBody>
          <a:bodyPr anchorCtr="0" anchor="t" bIns="91425" lIns="91425" spcFirstLastPara="1" rIns="91425" wrap="square" tIns="91425">
            <a:noAutofit/>
          </a:bodyPr>
          <a:lstStyle/>
          <a:p>
            <a:pPr indent="-254000" lvl="0" marL="342900" marR="0" rtl="0" algn="just">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73" name="Google Shape;273;p15"/>
          <p:cNvSpPr txBox="1"/>
          <p:nvPr/>
        </p:nvSpPr>
        <p:spPr>
          <a:xfrm>
            <a:off x="872400" y="1371175"/>
            <a:ext cx="3271838" cy="3479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l-GR" sz="1400" u="none" cap="none" strike="noStrike">
                <a:solidFill>
                  <a:schemeClr val="dk1"/>
                </a:solidFill>
                <a:latin typeface="Arial"/>
                <a:ea typeface="Arial"/>
                <a:cs typeface="Arial"/>
                <a:sym typeface="Arial"/>
              </a:rPr>
              <a:t>Για να δούμε τα αποτελέσματα μπαίνουμε στην διεύθυνση </a:t>
            </a:r>
            <a:r>
              <a:rPr b="0" i="0" lang="el-GR" sz="1400" u="sng" cap="none" strike="noStrike">
                <a:solidFill>
                  <a:schemeClr val="dk1"/>
                </a:solidFill>
                <a:latin typeface="Arial"/>
                <a:ea typeface="Arial"/>
                <a:cs typeface="Arial"/>
                <a:sym typeface="Arial"/>
                <a:hlinkClick r:id="rId3">
                  <a:extLst>
                    <a:ext uri="{A12FA001-AC4F-418D-AE19-62706E023703}">
                      <ahyp:hlinkClr val="tx"/>
                    </a:ext>
                  </a:extLst>
                </a:hlinkClick>
              </a:rPr>
              <a:t>http://localhost:8080/genes</a:t>
            </a:r>
            <a:r>
              <a:rPr b="0" i="0" lang="el-GR" sz="1400" u="none" cap="none" strike="noStrike">
                <a:solidFill>
                  <a:schemeClr val="dk1"/>
                </a:solidFill>
                <a:latin typeface="Arial"/>
                <a:ea typeface="Arial"/>
                <a:cs typeface="Arial"/>
                <a:sym typeface="Arial"/>
              </a:rPr>
              <a:t> και βλέπουμε ότι μας εμφανίζει όλα τα στοιχεία του πίνακα genes. </a:t>
            </a:r>
            <a:endParaRPr/>
          </a:p>
        </p:txBody>
      </p:sp>
      <p:pic>
        <p:nvPicPr>
          <p:cNvPr id="274" name="Google Shape;274;p15"/>
          <p:cNvPicPr preferRelativeResize="0"/>
          <p:nvPr/>
        </p:nvPicPr>
        <p:blipFill rotWithShape="1">
          <a:blip r:embed="rId4">
            <a:alphaModFix/>
          </a:blip>
          <a:srcRect b="0" l="0" r="0" t="0"/>
          <a:stretch/>
        </p:blipFill>
        <p:spPr>
          <a:xfrm>
            <a:off x="5152164" y="1023249"/>
            <a:ext cx="2992092" cy="405181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6"/>
          <p:cNvSpPr txBox="1"/>
          <p:nvPr>
            <p:ph type="title"/>
          </p:nvPr>
        </p:nvSpPr>
        <p:spPr>
          <a:xfrm>
            <a:off x="1881750" y="2830798"/>
            <a:ext cx="5380500" cy="893413"/>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000"/>
              <a:buNone/>
            </a:pPr>
            <a:r>
              <a:rPr lang="el-GR"/>
              <a:t>Frontend</a:t>
            </a:r>
            <a:endParaRPr/>
          </a:p>
        </p:txBody>
      </p:sp>
      <p:sp>
        <p:nvSpPr>
          <p:cNvPr id="280" name="Google Shape;280;p16"/>
          <p:cNvSpPr txBox="1"/>
          <p:nvPr>
            <p:ph idx="2" type="title"/>
          </p:nvPr>
        </p:nvSpPr>
        <p:spPr>
          <a:xfrm>
            <a:off x="3981450" y="1451695"/>
            <a:ext cx="1135600" cy="102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l-GR"/>
              <a:t>04</a:t>
            </a:r>
            <a:endParaRPr/>
          </a:p>
        </p:txBody>
      </p:sp>
      <p:cxnSp>
        <p:nvCxnSpPr>
          <p:cNvPr id="281" name="Google Shape;281;p16"/>
          <p:cNvCxnSpPr/>
          <p:nvPr/>
        </p:nvCxnSpPr>
        <p:spPr>
          <a:xfrm>
            <a:off x="3664600" y="2530771"/>
            <a:ext cx="1815000" cy="0"/>
          </a:xfrm>
          <a:prstGeom prst="straightConnector1">
            <a:avLst/>
          </a:prstGeom>
          <a:noFill/>
          <a:ln cap="flat" cmpd="sng" w="9525">
            <a:solidFill>
              <a:schemeClr val="dk1"/>
            </a:solidFill>
            <a:prstDash val="solid"/>
            <a:round/>
            <a:headEnd len="med" w="med" type="oval"/>
            <a:tailEnd len="med" w="med" type="oval"/>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l-GR" sz="2800"/>
              <a:t>Υλοποίηση του Frontend</a:t>
            </a:r>
            <a:endParaRPr sz="2800"/>
          </a:p>
        </p:txBody>
      </p:sp>
      <p:sp>
        <p:nvSpPr>
          <p:cNvPr id="287" name="Google Shape;287;p17"/>
          <p:cNvSpPr txBox="1"/>
          <p:nvPr/>
        </p:nvSpPr>
        <p:spPr>
          <a:xfrm>
            <a:off x="720000" y="1218775"/>
            <a:ext cx="3271838" cy="3479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l-GR" sz="1400" u="none" cap="none" strike="noStrike">
                <a:solidFill>
                  <a:schemeClr val="dk1"/>
                </a:solidFill>
                <a:latin typeface="Arial"/>
                <a:ea typeface="Arial"/>
                <a:cs typeface="Arial"/>
                <a:sym typeface="Arial"/>
              </a:rPr>
              <a:t>Πρώτα έπρεπε να γίνει σωστά το Routing, δηλαδή τα </a:t>
            </a:r>
            <a:r>
              <a:rPr lang="el-GR">
                <a:solidFill>
                  <a:schemeClr val="dk1"/>
                </a:solidFill>
              </a:rPr>
              <a:t>API </a:t>
            </a:r>
            <a:r>
              <a:rPr b="0" i="0" lang="el-GR" sz="1400" u="none" cap="none" strike="noStrike">
                <a:solidFill>
                  <a:schemeClr val="dk1"/>
                </a:solidFill>
                <a:latin typeface="Arial"/>
                <a:ea typeface="Arial"/>
                <a:cs typeface="Arial"/>
                <a:sym typeface="Arial"/>
              </a:rPr>
              <a:t>endpoints του controller να υπάρχουν και στο  frontend για να γίνεται η επικοινωνία.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None/>
            </a:pPr>
            <a:r>
              <a:rPr b="0" i="0" lang="el-GR" sz="1400" u="none" cap="none" strike="noStrike">
                <a:solidFill>
                  <a:schemeClr val="dk1"/>
                </a:solidFill>
                <a:latin typeface="Arial"/>
                <a:ea typeface="Arial"/>
                <a:cs typeface="Arial"/>
                <a:sym typeface="Arial"/>
              </a:rPr>
              <a:t>Δημιουργήθηκαν αυτόματα, μέσω της Angular, πακέτα (packages) για τα components</a:t>
            </a:r>
            <a:r>
              <a:rPr lang="el-GR">
                <a:solidFill>
                  <a:schemeClr val="dk1"/>
                </a:solidFill>
              </a:rPr>
              <a:t>, </a:t>
            </a:r>
            <a:r>
              <a:rPr b="0" i="0" lang="el-GR" sz="1400" u="none" cap="none" strike="noStrike">
                <a:solidFill>
                  <a:schemeClr val="dk1"/>
                </a:solidFill>
                <a:latin typeface="Arial"/>
                <a:ea typeface="Arial"/>
                <a:cs typeface="Arial"/>
                <a:sym typeface="Arial"/>
              </a:rPr>
              <a:t>services</a:t>
            </a:r>
            <a:r>
              <a:rPr b="0" i="0" lang="el-GR" sz="1400" u="none" cap="none" strike="noStrike">
                <a:solidFill>
                  <a:schemeClr val="dk1"/>
                </a:solidFill>
                <a:latin typeface="Arial"/>
                <a:ea typeface="Arial"/>
                <a:cs typeface="Arial"/>
                <a:sym typeface="Arial"/>
              </a:rPr>
              <a:t> και τ</a:t>
            </a:r>
            <a:r>
              <a:rPr lang="el-GR">
                <a:solidFill>
                  <a:schemeClr val="dk1"/>
                </a:solidFill>
              </a:rPr>
              <a:t>ο</a:t>
            </a:r>
            <a:r>
              <a:rPr b="0" i="0" lang="el-GR" sz="1400" u="none" cap="none" strike="noStrike">
                <a:solidFill>
                  <a:schemeClr val="dk1"/>
                </a:solidFill>
                <a:latin typeface="Arial"/>
                <a:ea typeface="Arial"/>
                <a:cs typeface="Arial"/>
                <a:sym typeface="Arial"/>
              </a:rPr>
              <a:t> interface (συ</a:t>
            </a:r>
            <a:r>
              <a:rPr lang="el-GR">
                <a:solidFill>
                  <a:schemeClr val="dk1"/>
                </a:solidFill>
              </a:rPr>
              <a:t>γκεκριμένη </a:t>
            </a:r>
            <a:r>
              <a:rPr b="0" i="0" lang="el-GR" sz="1400" u="none" cap="none" strike="noStrike">
                <a:solidFill>
                  <a:schemeClr val="dk1"/>
                </a:solidFill>
                <a:latin typeface="Arial"/>
                <a:ea typeface="Arial"/>
                <a:cs typeface="Arial"/>
                <a:sym typeface="Arial"/>
              </a:rPr>
              <a:t>δομ</a:t>
            </a:r>
            <a:r>
              <a:rPr lang="el-GR">
                <a:solidFill>
                  <a:schemeClr val="dk1"/>
                </a:solidFill>
              </a:rPr>
              <a:t>ή κάθε αντικειμένου της βάσης μας)</a:t>
            </a:r>
            <a:r>
              <a:rPr b="0" i="0" lang="el-GR" sz="1400" u="none" cap="none" strike="noStrike">
                <a:solidFill>
                  <a:schemeClr val="dk1"/>
                </a:solidFill>
                <a:latin typeface="Arial"/>
                <a:ea typeface="Arial"/>
                <a:cs typeface="Arial"/>
                <a:sym typeface="Arial"/>
              </a:rPr>
              <a:t>.</a:t>
            </a:r>
            <a:r>
              <a:rPr lang="el-GR">
                <a:solidFill>
                  <a:schemeClr val="dk1"/>
                </a:solidFill>
              </a:rPr>
              <a:t> </a:t>
            </a:r>
            <a:br>
              <a:rPr lang="el-GR">
                <a:solidFill>
                  <a:schemeClr val="dk1"/>
                </a:solidFill>
              </a:rPr>
            </a:br>
            <a:r>
              <a:rPr b="0" i="0" lang="el-GR" sz="1400" u="none" cap="none" strike="noStrike">
                <a:solidFill>
                  <a:schemeClr val="dk1"/>
                </a:solidFill>
                <a:latin typeface="Arial"/>
                <a:ea typeface="Arial"/>
                <a:cs typeface="Arial"/>
                <a:sym typeface="Arial"/>
              </a:rPr>
              <a:t>Εδώ βλέπου</a:t>
            </a:r>
            <a:r>
              <a:rPr b="0" i="0" lang="el-GR" sz="1400" u="none" cap="none" strike="noStrike">
                <a:solidFill>
                  <a:schemeClr val="dk1"/>
                </a:solidFill>
                <a:latin typeface="Arial"/>
                <a:ea typeface="Arial"/>
                <a:cs typeface="Arial"/>
                <a:sym typeface="Arial"/>
              </a:rPr>
              <a:t>με ένα παράδειγμα </a:t>
            </a:r>
            <a:r>
              <a:rPr lang="el-GR">
                <a:solidFill>
                  <a:schemeClr val="dk1"/>
                </a:solidFill>
              </a:rPr>
              <a:t>από </a:t>
            </a:r>
            <a:r>
              <a:rPr b="0" i="0" lang="el-GR" sz="1400" u="none" cap="none" strike="noStrike">
                <a:solidFill>
                  <a:schemeClr val="dk1"/>
                </a:solidFill>
                <a:latin typeface="Arial"/>
                <a:ea typeface="Arial"/>
                <a:cs typeface="Arial"/>
                <a:sym typeface="Arial"/>
              </a:rPr>
              <a:t>την διεπαφή (interface</a:t>
            </a:r>
            <a:r>
              <a:rPr lang="el-GR">
                <a:solidFill>
                  <a:schemeClr val="dk1"/>
                </a:solidFill>
              </a:rPr>
              <a:t>)</a:t>
            </a:r>
            <a:r>
              <a:rPr b="0" i="0" lang="el-GR" sz="1400" u="none" cap="none" strike="noStrike">
                <a:solidFill>
                  <a:schemeClr val="dk1"/>
                </a:solidFill>
                <a:latin typeface="Arial"/>
                <a:ea typeface="Arial"/>
                <a:cs typeface="Arial"/>
                <a:sym typeface="Arial"/>
              </a:rPr>
              <a:t>.</a:t>
            </a:r>
            <a:endParaRPr/>
          </a:p>
        </p:txBody>
      </p:sp>
      <p:pic>
        <p:nvPicPr>
          <p:cNvPr id="288" name="Google Shape;288;p17"/>
          <p:cNvPicPr preferRelativeResize="0"/>
          <p:nvPr/>
        </p:nvPicPr>
        <p:blipFill>
          <a:blip r:embed="rId3">
            <a:alphaModFix/>
          </a:blip>
          <a:stretch>
            <a:fillRect/>
          </a:stretch>
        </p:blipFill>
        <p:spPr>
          <a:xfrm>
            <a:off x="4246463" y="1118913"/>
            <a:ext cx="4385332" cy="3820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2eb0c6a8a8c_2_1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l-GR" sz="2800"/>
              <a:t>Υλοποίηση του Frontend</a:t>
            </a:r>
            <a:endParaRPr sz="2800"/>
          </a:p>
        </p:txBody>
      </p:sp>
      <p:pic>
        <p:nvPicPr>
          <p:cNvPr id="294" name="Google Shape;294;g2eb0c6a8a8c_2_11"/>
          <p:cNvPicPr preferRelativeResize="0"/>
          <p:nvPr/>
        </p:nvPicPr>
        <p:blipFill rotWithShape="1">
          <a:blip r:embed="rId3">
            <a:alphaModFix/>
          </a:blip>
          <a:srcRect b="0" l="0" r="0" t="0"/>
          <a:stretch/>
        </p:blipFill>
        <p:spPr>
          <a:xfrm>
            <a:off x="4104946" y="1158148"/>
            <a:ext cx="4706007" cy="3600953"/>
          </a:xfrm>
          <a:prstGeom prst="rect">
            <a:avLst/>
          </a:prstGeom>
          <a:noFill/>
          <a:ln>
            <a:noFill/>
          </a:ln>
        </p:spPr>
      </p:pic>
      <p:sp>
        <p:nvSpPr>
          <p:cNvPr id="295" name="Google Shape;295;g2eb0c6a8a8c_2_11"/>
          <p:cNvSpPr txBox="1"/>
          <p:nvPr/>
        </p:nvSpPr>
        <p:spPr>
          <a:xfrm>
            <a:off x="720000" y="1218775"/>
            <a:ext cx="3271800" cy="3479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l-GR" sz="1400" u="none" cap="none" strike="noStrike">
                <a:solidFill>
                  <a:schemeClr val="dk1"/>
                </a:solidFill>
                <a:latin typeface="Arial"/>
                <a:ea typeface="Arial"/>
                <a:cs typeface="Arial"/>
                <a:sym typeface="Arial"/>
              </a:rPr>
              <a:t>Εδώ βλέπουμε ένα παράδειγμα για τ</a:t>
            </a:r>
            <a:r>
              <a:rPr lang="el-GR">
                <a:solidFill>
                  <a:schemeClr val="dk1"/>
                </a:solidFill>
              </a:rPr>
              <a:t>ο</a:t>
            </a:r>
            <a:r>
              <a:rPr b="0" i="0" lang="el-GR" sz="1400" u="none" cap="none" strike="noStrike">
                <a:solidFill>
                  <a:schemeClr val="dk1"/>
                </a:solidFill>
                <a:latin typeface="Arial"/>
                <a:ea typeface="Arial"/>
                <a:cs typeface="Arial"/>
                <a:sym typeface="Arial"/>
              </a:rPr>
              <a:t> </a:t>
            </a:r>
            <a:r>
              <a:rPr lang="el-GR">
                <a:solidFill>
                  <a:schemeClr val="dk1"/>
                </a:solidFill>
              </a:rPr>
              <a:t>στοιχείο </a:t>
            </a:r>
            <a:r>
              <a:rPr b="0" i="0" lang="el-GR" sz="1400" u="none" cap="none" strike="noStrike">
                <a:solidFill>
                  <a:schemeClr val="dk1"/>
                </a:solidFill>
                <a:latin typeface="Arial"/>
                <a:ea typeface="Arial"/>
                <a:cs typeface="Arial"/>
                <a:sym typeface="Arial"/>
              </a:rPr>
              <a:t>(</a:t>
            </a:r>
            <a:r>
              <a:rPr lang="el-GR">
                <a:solidFill>
                  <a:schemeClr val="dk1"/>
                </a:solidFill>
              </a:rPr>
              <a:t>component</a:t>
            </a:r>
            <a:r>
              <a:rPr b="0" i="0" lang="el-GR" sz="1400" u="none" cap="none" strike="noStrike">
                <a:solidFill>
                  <a:schemeClr val="dk1"/>
                </a:solidFill>
                <a:latin typeface="Arial"/>
                <a:ea typeface="Arial"/>
                <a:cs typeface="Arial"/>
                <a:sym typeface="Arial"/>
              </a:rPr>
              <a:t>) του Gene με δεδομ</a:t>
            </a:r>
            <a:r>
              <a:rPr lang="el-GR">
                <a:solidFill>
                  <a:schemeClr val="dk1"/>
                </a:solidFill>
              </a:rPr>
              <a:t>ένα τύπου any και έναν constructor (GeneService)</a:t>
            </a:r>
            <a:r>
              <a:rPr b="0" i="0" lang="el-GR"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None/>
            </a:pPr>
            <a:r>
              <a:rPr lang="el-GR">
                <a:solidFill>
                  <a:schemeClr val="dk1"/>
                </a:solidFill>
              </a:rPr>
              <a:t>Με την ενεργοποίηση της Angular μεσω του ngOnInit γίνεται κλήση του service και αποθηκεύονται τα δεδομένα για περαιτερω χρήση και διαχείριση.</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
          <p:cNvSpPr txBox="1"/>
          <p:nvPr>
            <p:ph type="title"/>
          </p:nvPr>
        </p:nvSpPr>
        <p:spPr>
          <a:xfrm>
            <a:off x="2391900" y="2830800"/>
            <a:ext cx="4360200" cy="861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000"/>
              <a:buNone/>
            </a:pPr>
            <a:r>
              <a:rPr lang="el-GR"/>
              <a:t>Τεχνολογίες</a:t>
            </a:r>
            <a:endParaRPr/>
          </a:p>
        </p:txBody>
      </p:sp>
      <p:sp>
        <p:nvSpPr>
          <p:cNvPr id="133" name="Google Shape;133;p2"/>
          <p:cNvSpPr txBox="1"/>
          <p:nvPr>
            <p:ph idx="2" type="title"/>
          </p:nvPr>
        </p:nvSpPr>
        <p:spPr>
          <a:xfrm>
            <a:off x="4027150" y="1451695"/>
            <a:ext cx="1089900" cy="102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l-GR"/>
              <a:t>01</a:t>
            </a:r>
            <a:endParaRPr/>
          </a:p>
        </p:txBody>
      </p:sp>
      <p:cxnSp>
        <p:nvCxnSpPr>
          <p:cNvPr id="134" name="Google Shape;134;p2"/>
          <p:cNvCxnSpPr/>
          <p:nvPr/>
        </p:nvCxnSpPr>
        <p:spPr>
          <a:xfrm>
            <a:off x="3664600" y="2530771"/>
            <a:ext cx="1815000" cy="0"/>
          </a:xfrm>
          <a:prstGeom prst="straightConnector1">
            <a:avLst/>
          </a:prstGeom>
          <a:noFill/>
          <a:ln cap="flat" cmpd="sng" w="9525">
            <a:solidFill>
              <a:schemeClr val="dk1"/>
            </a:solidFill>
            <a:prstDash val="solid"/>
            <a:round/>
            <a:headEnd len="med" w="med" type="oval"/>
            <a:tailEnd len="med" w="med" type="oval"/>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l-GR" sz="2800"/>
              <a:t>Υλοποίηση του Frontend</a:t>
            </a:r>
            <a:endParaRPr sz="2800"/>
          </a:p>
        </p:txBody>
      </p:sp>
      <p:sp>
        <p:nvSpPr>
          <p:cNvPr id="301" name="Google Shape;301;p18"/>
          <p:cNvSpPr txBox="1"/>
          <p:nvPr/>
        </p:nvSpPr>
        <p:spPr>
          <a:xfrm>
            <a:off x="914975" y="1067803"/>
            <a:ext cx="3241200" cy="15861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l-GR" sz="1400" u="none" cap="none" strike="noStrike">
                <a:solidFill>
                  <a:schemeClr val="dk1"/>
                </a:solidFill>
                <a:latin typeface="Arial"/>
                <a:ea typeface="Arial"/>
                <a:cs typeface="Arial"/>
                <a:sym typeface="Arial"/>
              </a:rPr>
              <a:t>Κάθε component έχει και το δικό του html και CSS αρχείο για την διαχείριση της εμφάνισης του κάθε component. Όλα τα components είχαν από την παραγωγή της Angular από ένα τέτοιο αρχείο.</a:t>
            </a:r>
            <a:endParaRPr b="0" i="0" sz="1400" u="none" cap="none" strike="noStrike">
              <a:solidFill>
                <a:schemeClr val="dk1"/>
              </a:solidFill>
              <a:latin typeface="Arial"/>
              <a:ea typeface="Arial"/>
              <a:cs typeface="Arial"/>
              <a:sym typeface="Arial"/>
            </a:endParaRPr>
          </a:p>
        </p:txBody>
      </p:sp>
      <p:pic>
        <p:nvPicPr>
          <p:cNvPr id="302" name="Google Shape;302;p18"/>
          <p:cNvPicPr preferRelativeResize="0"/>
          <p:nvPr/>
        </p:nvPicPr>
        <p:blipFill rotWithShape="1">
          <a:blip r:embed="rId3">
            <a:alphaModFix/>
          </a:blip>
          <a:srcRect b="0" l="0" r="0" t="0"/>
          <a:stretch/>
        </p:blipFill>
        <p:spPr>
          <a:xfrm>
            <a:off x="6521824" y="1218775"/>
            <a:ext cx="1902177" cy="3526812"/>
          </a:xfrm>
          <a:prstGeom prst="rect">
            <a:avLst/>
          </a:prstGeom>
          <a:noFill/>
          <a:ln>
            <a:noFill/>
          </a:ln>
        </p:spPr>
      </p:pic>
      <p:pic>
        <p:nvPicPr>
          <p:cNvPr id="303" name="Google Shape;303;p18"/>
          <p:cNvPicPr preferRelativeResize="0"/>
          <p:nvPr/>
        </p:nvPicPr>
        <p:blipFill rotWithShape="1">
          <a:blip r:embed="rId4">
            <a:alphaModFix/>
          </a:blip>
          <a:srcRect b="0" l="0" r="0" t="0"/>
          <a:stretch/>
        </p:blipFill>
        <p:spPr>
          <a:xfrm>
            <a:off x="914983" y="2653798"/>
            <a:ext cx="4978502" cy="238230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l-GR" sz="2800"/>
              <a:t>Υλοποίηση του Frontend</a:t>
            </a:r>
            <a:endParaRPr sz="2800"/>
          </a:p>
        </p:txBody>
      </p:sp>
      <p:sp>
        <p:nvSpPr>
          <p:cNvPr id="309" name="Google Shape;309;p19"/>
          <p:cNvSpPr txBox="1"/>
          <p:nvPr/>
        </p:nvSpPr>
        <p:spPr>
          <a:xfrm>
            <a:off x="720000" y="1218775"/>
            <a:ext cx="3271838" cy="3479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l-GR" sz="1400" u="none" cap="none" strike="noStrike">
                <a:solidFill>
                  <a:schemeClr val="dk1"/>
                </a:solidFill>
                <a:latin typeface="Arial"/>
                <a:ea typeface="Arial"/>
                <a:cs typeface="Arial"/>
                <a:sym typeface="Arial"/>
              </a:rPr>
              <a:t>Τα services που αναφέρθηκαν σε προηγούμενη διαφάνεια έχουν την αντίστοιχη λογική με τα controller στο backend, δηλαδή διαχειρίζεται τις κλήσεις για το Put, Post, Get και Delete (αντ</a:t>
            </a:r>
            <a:r>
              <a:rPr lang="el-GR">
                <a:solidFill>
                  <a:schemeClr val="dk1"/>
                </a:solidFill>
              </a:rPr>
              <a:t>ίστοιχα </a:t>
            </a:r>
            <a:r>
              <a:rPr b="0" i="0" lang="el-GR" sz="1400" u="none" cap="none" strike="noStrike">
                <a:solidFill>
                  <a:schemeClr val="dk1"/>
                </a:solidFill>
                <a:latin typeface="Arial"/>
                <a:ea typeface="Arial"/>
                <a:cs typeface="Arial"/>
                <a:sym typeface="Arial"/>
              </a:rPr>
              <a:t>CRUD opera</a:t>
            </a:r>
            <a:r>
              <a:rPr lang="el-GR">
                <a:solidFill>
                  <a:schemeClr val="dk1"/>
                </a:solidFill>
              </a:rPr>
              <a:t>tions).</a:t>
            </a:r>
            <a:br>
              <a:rPr lang="el-GR">
                <a:solidFill>
                  <a:schemeClr val="dk1"/>
                </a:solidFill>
              </a:rPr>
            </a:br>
            <a:r>
              <a:rPr lang="el-GR">
                <a:solidFill>
                  <a:schemeClr val="dk1"/>
                </a:solidFill>
              </a:rPr>
              <a:t>Εδώ βλέπουμε, για τα δεδομενα των γονιδιων να γινεται http request στον backend server.</a:t>
            </a:r>
            <a:endParaRPr>
              <a:solidFill>
                <a:schemeClr val="dk1"/>
              </a:solidFill>
            </a:endParaRPr>
          </a:p>
          <a:p>
            <a:pPr indent="0" lvl="0" marL="0" rtl="0" algn="just">
              <a:spcBef>
                <a:spcPts val="0"/>
              </a:spcBef>
              <a:spcAft>
                <a:spcPts val="0"/>
              </a:spcAft>
              <a:buNone/>
            </a:pPr>
            <a:r>
              <a:t/>
            </a:r>
            <a:endParaRPr>
              <a:solidFill>
                <a:schemeClr val="dk1"/>
              </a:solidFill>
            </a:endParaRPr>
          </a:p>
          <a:p>
            <a:pPr indent="0" lvl="0" marL="0" marR="0" rtl="0" algn="just">
              <a:lnSpc>
                <a:spcPct val="100000"/>
              </a:lnSpc>
              <a:spcBef>
                <a:spcPts val="0"/>
              </a:spcBef>
              <a:spcAft>
                <a:spcPts val="0"/>
              </a:spcAft>
              <a:buNone/>
            </a:pPr>
            <a:r>
              <a:t/>
            </a:r>
            <a:endParaRPr>
              <a:solidFill>
                <a:schemeClr val="dk1"/>
              </a:solidFill>
            </a:endParaRPr>
          </a:p>
        </p:txBody>
      </p:sp>
      <p:pic>
        <p:nvPicPr>
          <p:cNvPr id="310" name="Google Shape;310;p19"/>
          <p:cNvPicPr preferRelativeResize="0"/>
          <p:nvPr/>
        </p:nvPicPr>
        <p:blipFill rotWithShape="1">
          <a:blip r:embed="rId3">
            <a:alphaModFix/>
          </a:blip>
          <a:srcRect b="0" l="0" r="0" t="0"/>
          <a:stretch/>
        </p:blipFill>
        <p:spPr>
          <a:xfrm>
            <a:off x="4349358" y="1218775"/>
            <a:ext cx="4074642" cy="365819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l-GR" sz="2800"/>
              <a:t>Παραδείγματα</a:t>
            </a:r>
            <a:endParaRPr sz="2800"/>
          </a:p>
        </p:txBody>
      </p:sp>
      <p:sp>
        <p:nvSpPr>
          <p:cNvPr id="316" name="Google Shape;316;p20"/>
          <p:cNvSpPr txBox="1"/>
          <p:nvPr/>
        </p:nvSpPr>
        <p:spPr>
          <a:xfrm>
            <a:off x="720000" y="1218775"/>
            <a:ext cx="3271838" cy="3479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l-GR" sz="1400" u="none" cap="none" strike="noStrike">
                <a:solidFill>
                  <a:schemeClr val="dk1"/>
                </a:solidFill>
                <a:latin typeface="Arial"/>
                <a:ea typeface="Arial"/>
                <a:cs typeface="Arial"/>
                <a:sym typeface="Arial"/>
              </a:rPr>
              <a:t>Ο χρήστης πρώτα πρέπει να κάνει login για να δούμε αν είναι διαχειριστής ή όχι. Αν δεν έχει λογαριασμό του δίνετε η δυνατότητα να φτιάξει, χωρίς όμως να είναι διαχειριστής. Ο χρήστης μπαίνοντας στο </a:t>
            </a:r>
            <a:r>
              <a:rPr b="0" i="0" lang="el-GR" sz="1400" u="sng" cap="none" strike="noStrike">
                <a:solidFill>
                  <a:schemeClr val="dk1"/>
                </a:solidFill>
                <a:latin typeface="Arial"/>
                <a:ea typeface="Arial"/>
                <a:cs typeface="Arial"/>
                <a:sym typeface="Arial"/>
                <a:hlinkClick r:id="rId3">
                  <a:extLst>
                    <a:ext uri="{A12FA001-AC4F-418D-AE19-62706E023703}">
                      <ahyp:hlinkClr val="tx"/>
                    </a:ext>
                  </a:extLst>
                </a:hlinkClick>
              </a:rPr>
              <a:t>http://localhost:4200/</a:t>
            </a:r>
            <a:r>
              <a:rPr b="0" i="0" lang="el-GR" sz="1400" u="none" cap="none" strike="noStrike">
                <a:solidFill>
                  <a:schemeClr val="dk1"/>
                </a:solidFill>
                <a:latin typeface="Arial"/>
                <a:ea typeface="Arial"/>
                <a:cs typeface="Arial"/>
                <a:sym typeface="Arial"/>
              </a:rPr>
              <a:t> θα βγει στην σελίδα login και αν πατήσει στο Register here μπορεί να δημιουργήσει λογαριασμό. Αντίστοιχα ισχύει για το Login here σε περίπτωση που έχει ήδη λογαριασμό.</a:t>
            </a:r>
            <a:endParaRPr b="0" i="0" sz="1400" u="none" cap="none" strike="noStrike">
              <a:solidFill>
                <a:schemeClr val="dk1"/>
              </a:solidFill>
              <a:latin typeface="Arial"/>
              <a:ea typeface="Arial"/>
              <a:cs typeface="Arial"/>
              <a:sym typeface="Arial"/>
            </a:endParaRPr>
          </a:p>
        </p:txBody>
      </p:sp>
      <p:pic>
        <p:nvPicPr>
          <p:cNvPr id="317" name="Google Shape;317;p20"/>
          <p:cNvPicPr preferRelativeResize="0"/>
          <p:nvPr/>
        </p:nvPicPr>
        <p:blipFill rotWithShape="1">
          <a:blip r:embed="rId4">
            <a:alphaModFix/>
          </a:blip>
          <a:srcRect b="0" l="0" r="0" t="0"/>
          <a:stretch/>
        </p:blipFill>
        <p:spPr>
          <a:xfrm>
            <a:off x="5410477" y="1118250"/>
            <a:ext cx="2415628" cy="1897993"/>
          </a:xfrm>
          <a:prstGeom prst="rect">
            <a:avLst/>
          </a:prstGeom>
          <a:noFill/>
          <a:ln>
            <a:noFill/>
          </a:ln>
        </p:spPr>
      </p:pic>
      <p:pic>
        <p:nvPicPr>
          <p:cNvPr id="318" name="Google Shape;318;p20"/>
          <p:cNvPicPr preferRelativeResize="0"/>
          <p:nvPr/>
        </p:nvPicPr>
        <p:blipFill rotWithShape="1">
          <a:blip r:embed="rId5">
            <a:alphaModFix/>
          </a:blip>
          <a:srcRect b="0" l="0" r="0" t="0"/>
          <a:stretch/>
        </p:blipFill>
        <p:spPr>
          <a:xfrm>
            <a:off x="5410477" y="3116768"/>
            <a:ext cx="2376764" cy="189799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l-GR" sz="2800"/>
              <a:t>Παραδείγματα</a:t>
            </a:r>
            <a:endParaRPr sz="2800"/>
          </a:p>
        </p:txBody>
      </p:sp>
      <p:sp>
        <p:nvSpPr>
          <p:cNvPr id="324" name="Google Shape;324;p21"/>
          <p:cNvSpPr txBox="1"/>
          <p:nvPr/>
        </p:nvSpPr>
        <p:spPr>
          <a:xfrm>
            <a:off x="719999" y="1218775"/>
            <a:ext cx="7487411" cy="317225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l-GR" sz="1400" u="none" cap="none" strike="noStrike">
                <a:solidFill>
                  <a:schemeClr val="dk1"/>
                </a:solidFill>
                <a:latin typeface="Arial"/>
                <a:ea typeface="Arial"/>
                <a:cs typeface="Arial"/>
                <a:sym typeface="Arial"/>
              </a:rPr>
              <a:t>Αν συνδεθεί ως χρήστης θα βγει στο search endpoint, θα μπορεί να κάνει κανονικά αναζήτηση και πλοήγηση στους πίνακες της βάσης, απλά δεν θα μπορεί να κάνει ενημέρωση, προσθήκη ή διαγραφή. Θα κάνουμε και μια αναζήτηση στον πίνακα genes, με τα εξής πεδία. </a:t>
            </a:r>
            <a:endParaRPr/>
          </a:p>
          <a:p>
            <a:pPr indent="-285750" lvl="0" marL="285750" marR="0" rtl="0" algn="just">
              <a:lnSpc>
                <a:spcPct val="100000"/>
              </a:lnSpc>
              <a:spcBef>
                <a:spcPts val="0"/>
              </a:spcBef>
              <a:spcAft>
                <a:spcPts val="0"/>
              </a:spcAft>
              <a:buClr>
                <a:schemeClr val="dk1"/>
              </a:buClr>
              <a:buSzPts val="1400"/>
              <a:buFont typeface="Arial"/>
              <a:buChar char="•"/>
            </a:pPr>
            <a:r>
              <a:rPr b="0" i="0" lang="el-GR" sz="1400" u="none" cap="none" strike="noStrike">
                <a:solidFill>
                  <a:schemeClr val="dk1"/>
                </a:solidFill>
                <a:latin typeface="Arial"/>
                <a:ea typeface="Arial"/>
                <a:cs typeface="Arial"/>
                <a:sym typeface="Arial"/>
              </a:rPr>
              <a:t>id </a:t>
            </a:r>
            <a:r>
              <a:rPr lang="el-GR">
                <a:solidFill>
                  <a:schemeClr val="dk1"/>
                </a:solidFill>
              </a:rPr>
              <a:t>1</a:t>
            </a:r>
            <a:endParaRPr/>
          </a:p>
          <a:p>
            <a:pPr indent="-285750" lvl="0" marL="285750" marR="0" rtl="0" algn="just">
              <a:lnSpc>
                <a:spcPct val="100000"/>
              </a:lnSpc>
              <a:spcBef>
                <a:spcPts val="0"/>
              </a:spcBef>
              <a:spcAft>
                <a:spcPts val="0"/>
              </a:spcAft>
              <a:buClr>
                <a:schemeClr val="dk1"/>
              </a:buClr>
              <a:buSzPts val="1400"/>
              <a:buFont typeface="Arial"/>
              <a:buChar char="•"/>
            </a:pPr>
            <a:r>
              <a:rPr b="0" i="0" lang="el-GR" sz="1400" u="none" cap="none" strike="noStrike">
                <a:solidFill>
                  <a:schemeClr val="dk1"/>
                </a:solidFill>
                <a:latin typeface="Arial"/>
                <a:ea typeface="Arial"/>
                <a:cs typeface="Arial"/>
                <a:sym typeface="Arial"/>
              </a:rPr>
              <a:t>AND </a:t>
            </a:r>
            <a:r>
              <a:rPr lang="el-GR">
                <a:solidFill>
                  <a:schemeClr val="dk1"/>
                </a:solidFill>
              </a:rPr>
              <a:t>name </a:t>
            </a:r>
            <a:r>
              <a:rPr b="0" i="0" lang="el-GR" sz="1400" u="none" cap="none" strike="noStrike">
                <a:solidFill>
                  <a:schemeClr val="dk1"/>
                </a:solidFill>
                <a:latin typeface="Arial"/>
                <a:ea typeface="Arial"/>
                <a:cs typeface="Arial"/>
                <a:sym typeface="Arial"/>
              </a:rPr>
              <a:t>A</a:t>
            </a:r>
            <a:endParaRPr/>
          </a:p>
          <a:p>
            <a:pPr indent="-285750" lvl="0" marL="285750" marR="0" rtl="0" algn="just">
              <a:lnSpc>
                <a:spcPct val="100000"/>
              </a:lnSpc>
              <a:spcBef>
                <a:spcPts val="0"/>
              </a:spcBef>
              <a:spcAft>
                <a:spcPts val="0"/>
              </a:spcAft>
              <a:buClr>
                <a:schemeClr val="dk1"/>
              </a:buClr>
              <a:buSzPts val="1400"/>
              <a:buFont typeface="Arial"/>
              <a:buChar char="•"/>
            </a:pPr>
            <a:r>
              <a:rPr b="0" i="0" lang="el-GR" sz="1400" u="none" cap="none" strike="noStrike">
                <a:solidFill>
                  <a:schemeClr val="dk1"/>
                </a:solidFill>
                <a:latin typeface="Arial"/>
                <a:ea typeface="Arial"/>
                <a:cs typeface="Arial"/>
                <a:sym typeface="Arial"/>
              </a:rPr>
              <a:t>AND </a:t>
            </a:r>
            <a:r>
              <a:rPr lang="el-GR">
                <a:solidFill>
                  <a:schemeClr val="dk1"/>
                </a:solidFill>
              </a:rPr>
              <a:t>description e</a:t>
            </a:r>
            <a:endParaRPr/>
          </a:p>
          <a:p>
            <a:pPr indent="0" lvl="0" marL="0" marR="0" rtl="0" algn="just">
              <a:lnSpc>
                <a:spcPct val="100000"/>
              </a:lnSpc>
              <a:spcBef>
                <a:spcPts val="0"/>
              </a:spcBef>
              <a:spcAft>
                <a:spcPts val="0"/>
              </a:spcAft>
              <a:buNone/>
            </a:pPr>
            <a:r>
              <a:rPr b="0" i="0" lang="el-GR" sz="1400" u="none" cap="none" strike="noStrike">
                <a:solidFill>
                  <a:schemeClr val="dk1"/>
                </a:solidFill>
                <a:latin typeface="Arial"/>
                <a:ea typeface="Arial"/>
                <a:cs typeface="Arial"/>
                <a:sym typeface="Arial"/>
              </a:rPr>
              <a:t>Προφανώς, μπορεί να διαλέξουμε άλλα στοιχεία, άλλες επιλογές και να προσθέσουμε άλλα πεδία ή να αφαιρέσουμε.</a:t>
            </a:r>
            <a:endParaRPr b="0" i="0" sz="1400" u="none" cap="none" strike="noStrike">
              <a:solidFill>
                <a:schemeClr val="dk1"/>
              </a:solidFill>
              <a:latin typeface="Arial"/>
              <a:ea typeface="Arial"/>
              <a:cs typeface="Arial"/>
              <a:sym typeface="Arial"/>
            </a:endParaRPr>
          </a:p>
        </p:txBody>
      </p:sp>
      <p:pic>
        <p:nvPicPr>
          <p:cNvPr id="325" name="Google Shape;325;p21"/>
          <p:cNvPicPr preferRelativeResize="0"/>
          <p:nvPr/>
        </p:nvPicPr>
        <p:blipFill rotWithShape="1">
          <a:blip r:embed="rId3">
            <a:alphaModFix/>
          </a:blip>
          <a:srcRect b="0" l="0" r="0" t="0"/>
          <a:stretch/>
        </p:blipFill>
        <p:spPr>
          <a:xfrm>
            <a:off x="719998" y="3307400"/>
            <a:ext cx="7487411" cy="16387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l-GR" sz="2800"/>
              <a:t>Παραδείγματα</a:t>
            </a:r>
            <a:endParaRPr sz="2800"/>
          </a:p>
        </p:txBody>
      </p:sp>
      <p:sp>
        <p:nvSpPr>
          <p:cNvPr id="331" name="Google Shape;331;p22"/>
          <p:cNvSpPr txBox="1"/>
          <p:nvPr/>
        </p:nvSpPr>
        <p:spPr>
          <a:xfrm>
            <a:off x="720000" y="1218775"/>
            <a:ext cx="7629080" cy="9815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l-GR" sz="1400" u="none" cap="none" strike="noStrike">
                <a:solidFill>
                  <a:schemeClr val="dk1"/>
                </a:solidFill>
                <a:latin typeface="Arial"/>
                <a:ea typeface="Arial"/>
                <a:cs typeface="Arial"/>
                <a:sym typeface="Arial"/>
              </a:rPr>
              <a:t>Με βάση την αναζήτηση που κάναμε θα θέλαμε να </a:t>
            </a:r>
            <a:r>
              <a:rPr lang="el-GR">
                <a:solidFill>
                  <a:schemeClr val="dk1"/>
                </a:solidFill>
              </a:rPr>
              <a:t>εμφανιστει</a:t>
            </a:r>
            <a:r>
              <a:rPr b="0" i="0" lang="el-GR" sz="1400" u="none" cap="none" strike="noStrike">
                <a:solidFill>
                  <a:schemeClr val="dk1"/>
                </a:solidFill>
                <a:latin typeface="Arial"/>
                <a:ea typeface="Arial"/>
                <a:cs typeface="Arial"/>
                <a:sym typeface="Arial"/>
              </a:rPr>
              <a:t> το Id </a:t>
            </a:r>
            <a:r>
              <a:rPr lang="el-GR">
                <a:solidFill>
                  <a:schemeClr val="dk1"/>
                </a:solidFill>
              </a:rPr>
              <a:t>1.</a:t>
            </a:r>
            <a:r>
              <a:rPr b="0" i="0" lang="el-GR" sz="1400" u="none" cap="none" strike="noStrike">
                <a:solidFill>
                  <a:schemeClr val="dk1"/>
                </a:solidFill>
                <a:latin typeface="Arial"/>
                <a:ea typeface="Arial"/>
                <a:cs typeface="Arial"/>
                <a:sym typeface="Arial"/>
              </a:rPr>
              <a:t> Όπως και συνέβη.</a:t>
            </a:r>
            <a:endParaRPr b="0" i="0" sz="1400" u="none" cap="none" strike="noStrike">
              <a:solidFill>
                <a:schemeClr val="dk1"/>
              </a:solidFill>
              <a:latin typeface="Arial"/>
              <a:ea typeface="Arial"/>
              <a:cs typeface="Arial"/>
              <a:sym typeface="Arial"/>
            </a:endParaRPr>
          </a:p>
        </p:txBody>
      </p:sp>
      <p:pic>
        <p:nvPicPr>
          <p:cNvPr id="332" name="Google Shape;332;p22"/>
          <p:cNvPicPr preferRelativeResize="0"/>
          <p:nvPr/>
        </p:nvPicPr>
        <p:blipFill rotWithShape="1">
          <a:blip r:embed="rId3">
            <a:alphaModFix/>
          </a:blip>
          <a:srcRect b="0" l="0" r="0" t="0"/>
          <a:stretch/>
        </p:blipFill>
        <p:spPr>
          <a:xfrm>
            <a:off x="289112" y="1683294"/>
            <a:ext cx="8565776" cy="295048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l-GR" sz="2800"/>
              <a:t>Παραδείγματα</a:t>
            </a:r>
            <a:endParaRPr sz="2800"/>
          </a:p>
        </p:txBody>
      </p:sp>
      <p:sp>
        <p:nvSpPr>
          <p:cNvPr id="338" name="Google Shape;338;p23"/>
          <p:cNvSpPr txBox="1"/>
          <p:nvPr/>
        </p:nvSpPr>
        <p:spPr>
          <a:xfrm>
            <a:off x="720000" y="1218775"/>
            <a:ext cx="7629080" cy="9815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l-GR" sz="1400" u="none" cap="none" strike="noStrike">
                <a:solidFill>
                  <a:schemeClr val="dk1"/>
                </a:solidFill>
                <a:latin typeface="Arial"/>
                <a:ea typeface="Arial"/>
                <a:cs typeface="Arial"/>
                <a:sym typeface="Arial"/>
              </a:rPr>
              <a:t>Παρακάτω βλέπουμε για όταν ο χρήστης βρίσκεται στον πίνακα genes και gene_proteins και δεν του εμφανίζονται τα κουμπιά για προσθήκη, ενημέρωση ή διαγραφή.</a:t>
            </a:r>
            <a:endParaRPr b="0" i="0" sz="1400" u="none" cap="none" strike="noStrike">
              <a:solidFill>
                <a:schemeClr val="dk1"/>
              </a:solidFill>
              <a:latin typeface="Arial"/>
              <a:ea typeface="Arial"/>
              <a:cs typeface="Arial"/>
              <a:sym typeface="Arial"/>
            </a:endParaRPr>
          </a:p>
        </p:txBody>
      </p:sp>
      <p:pic>
        <p:nvPicPr>
          <p:cNvPr id="339" name="Google Shape;339;p23"/>
          <p:cNvPicPr preferRelativeResize="0"/>
          <p:nvPr/>
        </p:nvPicPr>
        <p:blipFill rotWithShape="1">
          <a:blip r:embed="rId3">
            <a:alphaModFix/>
          </a:blip>
          <a:srcRect b="0" l="0" r="0" t="0"/>
          <a:stretch/>
        </p:blipFill>
        <p:spPr>
          <a:xfrm>
            <a:off x="245409" y="1984005"/>
            <a:ext cx="8653182" cy="834639"/>
          </a:xfrm>
          <a:prstGeom prst="rect">
            <a:avLst/>
          </a:prstGeom>
          <a:noFill/>
          <a:ln>
            <a:noFill/>
          </a:ln>
        </p:spPr>
      </p:pic>
      <p:pic>
        <p:nvPicPr>
          <p:cNvPr id="340" name="Google Shape;340;p23"/>
          <p:cNvPicPr preferRelativeResize="0"/>
          <p:nvPr/>
        </p:nvPicPr>
        <p:blipFill rotWithShape="1">
          <a:blip r:embed="rId4">
            <a:alphaModFix/>
          </a:blip>
          <a:srcRect b="0" l="0" r="0" t="0"/>
          <a:stretch/>
        </p:blipFill>
        <p:spPr>
          <a:xfrm>
            <a:off x="141434" y="3036147"/>
            <a:ext cx="8861131" cy="166232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l-GR" sz="2800"/>
              <a:t>Παραδείγματα</a:t>
            </a:r>
            <a:endParaRPr sz="2800"/>
          </a:p>
        </p:txBody>
      </p:sp>
      <p:sp>
        <p:nvSpPr>
          <p:cNvPr id="346" name="Google Shape;346;p24"/>
          <p:cNvSpPr txBox="1"/>
          <p:nvPr/>
        </p:nvSpPr>
        <p:spPr>
          <a:xfrm>
            <a:off x="720000" y="1218775"/>
            <a:ext cx="7629080" cy="9815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l-GR" sz="1400" u="none" cap="none" strike="noStrike">
                <a:solidFill>
                  <a:schemeClr val="dk1"/>
                </a:solidFill>
                <a:latin typeface="Arial"/>
                <a:ea typeface="Arial"/>
                <a:cs typeface="Arial"/>
                <a:sym typeface="Arial"/>
              </a:rPr>
              <a:t>Παρακάτω βλέπουμε για όταν ο διαχειριστής βρίσκεται στον πίνακα genes.</a:t>
            </a:r>
            <a:endParaRPr/>
          </a:p>
        </p:txBody>
      </p:sp>
      <p:sp>
        <p:nvSpPr>
          <p:cNvPr id="347" name="Google Shape;347;p24"/>
          <p:cNvSpPr txBox="1"/>
          <p:nvPr/>
        </p:nvSpPr>
        <p:spPr>
          <a:xfrm>
            <a:off x="720000" y="2602375"/>
            <a:ext cx="7629080" cy="9815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l-GR" sz="1400" u="none" cap="none" strike="noStrike">
                <a:solidFill>
                  <a:schemeClr val="dk1"/>
                </a:solidFill>
                <a:latin typeface="Arial"/>
                <a:ea typeface="Arial"/>
                <a:cs typeface="Arial"/>
                <a:sym typeface="Arial"/>
              </a:rPr>
              <a:t>Όταν διαγράφουμε το τελευταίο στοιχείο του πίνακα genes μας επιστρέφει το πίνακα χωρίς αυτό το δεδομένο, δηλαδή έγινε η διαγραφή κανονικά.</a:t>
            </a:r>
            <a:endParaRPr b="0" i="0" sz="1400" u="none" cap="none" strike="noStrike">
              <a:solidFill>
                <a:schemeClr val="dk1"/>
              </a:solidFill>
              <a:latin typeface="Arial"/>
              <a:ea typeface="Arial"/>
              <a:cs typeface="Arial"/>
              <a:sym typeface="Arial"/>
            </a:endParaRPr>
          </a:p>
        </p:txBody>
      </p:sp>
      <p:sp>
        <p:nvSpPr>
          <p:cNvPr id="348" name="Google Shape;348;p24"/>
          <p:cNvSpPr txBox="1"/>
          <p:nvPr/>
        </p:nvSpPr>
        <p:spPr>
          <a:xfrm>
            <a:off x="720000" y="3942751"/>
            <a:ext cx="7629080" cy="9815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l-GR" sz="1400" u="none" cap="none" strike="noStrike">
                <a:solidFill>
                  <a:schemeClr val="dk1"/>
                </a:solidFill>
                <a:latin typeface="Arial"/>
                <a:ea typeface="Arial"/>
                <a:cs typeface="Arial"/>
                <a:sym typeface="Arial"/>
              </a:rPr>
              <a:t>Μια δοκιμή και με το update, μας πηγαίνει σε άλλη σελίδα και μπορούμε να κάνουμε αλλαγές στο στοιχείο που επιλέξαμε. </a:t>
            </a:r>
            <a:endParaRPr/>
          </a:p>
          <a:p>
            <a:pPr indent="0" lvl="0" marL="0" marR="0" rtl="0" algn="just">
              <a:lnSpc>
                <a:spcPct val="100000"/>
              </a:lnSpc>
              <a:spcBef>
                <a:spcPts val="0"/>
              </a:spcBef>
              <a:spcAft>
                <a:spcPts val="0"/>
              </a:spcAft>
              <a:buNone/>
            </a:pPr>
            <a:r>
              <a:rPr b="0" i="0" lang="el-GR" sz="1400" u="none" cap="none" strike="noStrike">
                <a:solidFill>
                  <a:schemeClr val="dk1"/>
                </a:solidFill>
                <a:latin typeface="Arial"/>
                <a:ea typeface="Arial"/>
                <a:cs typeface="Arial"/>
                <a:sym typeface="Arial"/>
              </a:rPr>
              <a:t> </a:t>
            </a:r>
            <a:endParaRPr/>
          </a:p>
        </p:txBody>
      </p:sp>
      <p:pic>
        <p:nvPicPr>
          <p:cNvPr id="349" name="Google Shape;349;p24"/>
          <p:cNvPicPr preferRelativeResize="0"/>
          <p:nvPr/>
        </p:nvPicPr>
        <p:blipFill rotWithShape="1">
          <a:blip r:embed="rId3">
            <a:alphaModFix/>
          </a:blip>
          <a:srcRect b="0" l="0" r="0" t="0"/>
          <a:stretch/>
        </p:blipFill>
        <p:spPr>
          <a:xfrm>
            <a:off x="151243" y="1704655"/>
            <a:ext cx="8848165" cy="747732"/>
          </a:xfrm>
          <a:prstGeom prst="rect">
            <a:avLst/>
          </a:prstGeom>
          <a:noFill/>
          <a:ln>
            <a:noFill/>
          </a:ln>
        </p:spPr>
      </p:pic>
      <p:pic>
        <p:nvPicPr>
          <p:cNvPr id="350" name="Google Shape;350;p24"/>
          <p:cNvPicPr preferRelativeResize="0"/>
          <p:nvPr/>
        </p:nvPicPr>
        <p:blipFill rotWithShape="1">
          <a:blip r:embed="rId4">
            <a:alphaModFix/>
          </a:blip>
          <a:srcRect b="0" l="0" r="0" t="0"/>
          <a:stretch/>
        </p:blipFill>
        <p:spPr>
          <a:xfrm>
            <a:off x="235743" y="3227480"/>
            <a:ext cx="8672514" cy="659816"/>
          </a:xfrm>
          <a:prstGeom prst="rect">
            <a:avLst/>
          </a:prstGeom>
          <a:noFill/>
          <a:ln>
            <a:noFill/>
          </a:ln>
        </p:spPr>
      </p:pic>
      <p:pic>
        <p:nvPicPr>
          <p:cNvPr id="351" name="Google Shape;351;p24"/>
          <p:cNvPicPr preferRelativeResize="0"/>
          <p:nvPr/>
        </p:nvPicPr>
        <p:blipFill rotWithShape="1">
          <a:blip r:embed="rId5">
            <a:alphaModFix/>
          </a:blip>
          <a:srcRect b="0" l="0" r="0" t="0"/>
          <a:stretch/>
        </p:blipFill>
        <p:spPr>
          <a:xfrm>
            <a:off x="400395" y="4488988"/>
            <a:ext cx="8343209" cy="60432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l-GR" sz="2800"/>
              <a:t>Παραδείγματα</a:t>
            </a:r>
            <a:endParaRPr sz="2800"/>
          </a:p>
        </p:txBody>
      </p:sp>
      <p:sp>
        <p:nvSpPr>
          <p:cNvPr id="357" name="Google Shape;357;p25"/>
          <p:cNvSpPr txBox="1"/>
          <p:nvPr/>
        </p:nvSpPr>
        <p:spPr>
          <a:xfrm>
            <a:off x="720000" y="1218775"/>
            <a:ext cx="7629080" cy="9815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l-GR" sz="1400" u="none" cap="none" strike="noStrike">
                <a:solidFill>
                  <a:schemeClr val="dk1"/>
                </a:solidFill>
                <a:latin typeface="Arial"/>
                <a:ea typeface="Arial"/>
                <a:cs typeface="Arial"/>
                <a:sym typeface="Arial"/>
              </a:rPr>
              <a:t>Για την προσθήκη μιας εγγραφής πατάμε το κουμπί add και μας πηγαίνει σε μια σελίδα παρόμοια με το update, αλλά έχουμε κενά τα πεδία. </a:t>
            </a:r>
            <a:endParaRPr b="0" i="0" sz="1400" u="none" cap="none" strike="noStrike">
              <a:solidFill>
                <a:schemeClr val="dk1"/>
              </a:solidFill>
              <a:latin typeface="Arial"/>
              <a:ea typeface="Arial"/>
              <a:cs typeface="Arial"/>
              <a:sym typeface="Arial"/>
            </a:endParaRPr>
          </a:p>
        </p:txBody>
      </p:sp>
      <p:sp>
        <p:nvSpPr>
          <p:cNvPr id="358" name="Google Shape;358;p25"/>
          <p:cNvSpPr txBox="1"/>
          <p:nvPr/>
        </p:nvSpPr>
        <p:spPr>
          <a:xfrm>
            <a:off x="720000" y="2943225"/>
            <a:ext cx="7629080" cy="9815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l-GR" sz="1400" u="none" cap="none" strike="noStrike">
                <a:solidFill>
                  <a:schemeClr val="dk1"/>
                </a:solidFill>
                <a:latin typeface="Arial"/>
                <a:ea typeface="Arial"/>
                <a:cs typeface="Arial"/>
                <a:sym typeface="Arial"/>
              </a:rPr>
              <a:t>Θα μπουν τα στοιχεία της εγγραφής που διαγράψαμε προηγουμένως. </a:t>
            </a:r>
            <a:endParaRPr b="0" i="0" sz="1400" u="none" cap="none" strike="noStrike">
              <a:solidFill>
                <a:schemeClr val="dk1"/>
              </a:solidFill>
              <a:latin typeface="Arial"/>
              <a:ea typeface="Arial"/>
              <a:cs typeface="Arial"/>
              <a:sym typeface="Arial"/>
            </a:endParaRPr>
          </a:p>
        </p:txBody>
      </p:sp>
      <p:sp>
        <p:nvSpPr>
          <p:cNvPr id="359" name="Google Shape;359;p25"/>
          <p:cNvSpPr txBox="1"/>
          <p:nvPr/>
        </p:nvSpPr>
        <p:spPr>
          <a:xfrm>
            <a:off x="720000" y="4067044"/>
            <a:ext cx="7629080" cy="9815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l-GR" sz="1400" u="none" cap="none" strike="noStrike">
                <a:solidFill>
                  <a:schemeClr val="dk1"/>
                </a:solidFill>
                <a:latin typeface="Arial"/>
                <a:ea typeface="Arial"/>
                <a:cs typeface="Arial"/>
                <a:sym typeface="Arial"/>
              </a:rPr>
              <a:t>Προστέθηκε με ένα καινούργιο id διότι η βάση μας έχει αυτόματο δημιουργία κλειδιού που αυξάνετε κατά ένα κάθε φορά που προσθέτουμε ένα νέο στοιχείο στον πίνακα. </a:t>
            </a:r>
            <a:endParaRPr b="0" i="0" sz="1400" u="none" cap="none" strike="noStrike">
              <a:solidFill>
                <a:schemeClr val="dk1"/>
              </a:solidFill>
              <a:latin typeface="Arial"/>
              <a:ea typeface="Arial"/>
              <a:cs typeface="Arial"/>
              <a:sym typeface="Arial"/>
            </a:endParaRPr>
          </a:p>
        </p:txBody>
      </p:sp>
      <p:pic>
        <p:nvPicPr>
          <p:cNvPr id="360" name="Google Shape;360;p25"/>
          <p:cNvPicPr preferRelativeResize="0"/>
          <p:nvPr/>
        </p:nvPicPr>
        <p:blipFill rotWithShape="1">
          <a:blip r:embed="rId3">
            <a:alphaModFix/>
          </a:blip>
          <a:srcRect b="0" l="0" r="0" t="0"/>
          <a:stretch/>
        </p:blipFill>
        <p:spPr>
          <a:xfrm>
            <a:off x="174811" y="3320049"/>
            <a:ext cx="8794376" cy="746995"/>
          </a:xfrm>
          <a:prstGeom prst="rect">
            <a:avLst/>
          </a:prstGeom>
          <a:noFill/>
          <a:ln>
            <a:noFill/>
          </a:ln>
        </p:spPr>
      </p:pic>
      <p:pic>
        <p:nvPicPr>
          <p:cNvPr id="361" name="Google Shape;361;p25"/>
          <p:cNvPicPr preferRelativeResize="0"/>
          <p:nvPr/>
        </p:nvPicPr>
        <p:blipFill rotWithShape="1">
          <a:blip r:embed="rId4">
            <a:alphaModFix/>
          </a:blip>
          <a:srcRect b="0" l="0" r="0" t="0"/>
          <a:stretch/>
        </p:blipFill>
        <p:spPr>
          <a:xfrm>
            <a:off x="248769" y="2007901"/>
            <a:ext cx="8646459" cy="79300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6"/>
          <p:cNvSpPr txBox="1"/>
          <p:nvPr/>
        </p:nvSpPr>
        <p:spPr>
          <a:xfrm>
            <a:off x="644100" y="2527050"/>
            <a:ext cx="8154000" cy="217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200"/>
              <a:buFont typeface="Cabin"/>
              <a:buNone/>
            </a:pPr>
            <a:r>
              <a:rPr b="0" i="0" lang="el-GR" sz="1600" u="none" cap="none" strike="noStrike">
                <a:solidFill>
                  <a:schemeClr val="dk1"/>
                </a:solidFill>
                <a:latin typeface="Cabin"/>
                <a:ea typeface="Cabin"/>
                <a:cs typeface="Cabin"/>
                <a:sym typeface="Cabin"/>
              </a:rPr>
              <a:t>Do you have any questions?</a:t>
            </a:r>
            <a:endParaRPr/>
          </a:p>
          <a:p>
            <a:pPr indent="0" lvl="0" marL="0" marR="0" rtl="0" algn="ctr">
              <a:lnSpc>
                <a:spcPct val="100000"/>
              </a:lnSpc>
              <a:spcBef>
                <a:spcPts val="0"/>
              </a:spcBef>
              <a:spcAft>
                <a:spcPts val="0"/>
              </a:spcAft>
              <a:buClr>
                <a:schemeClr val="dk1"/>
              </a:buClr>
              <a:buSzPts val="1200"/>
              <a:buFont typeface="Cabin"/>
              <a:buNone/>
            </a:pPr>
            <a:r>
              <a:t/>
            </a:r>
            <a:endParaRPr b="0" i="0" sz="1600" u="none" cap="none" strike="noStrike">
              <a:solidFill>
                <a:schemeClr val="dk1"/>
              </a:solidFill>
              <a:latin typeface="Cabin"/>
              <a:ea typeface="Cabin"/>
              <a:cs typeface="Cabin"/>
              <a:sym typeface="Cabin"/>
            </a:endParaRPr>
          </a:p>
          <a:p>
            <a:pPr indent="0" lvl="0" marL="0" rtl="0" algn="ctr">
              <a:spcBef>
                <a:spcPts val="0"/>
              </a:spcBef>
              <a:spcAft>
                <a:spcPts val="0"/>
              </a:spcAft>
              <a:buClr>
                <a:srgbClr val="000000"/>
              </a:buClr>
              <a:buSzPts val="1200"/>
              <a:buFont typeface="Arial"/>
              <a:buNone/>
            </a:pPr>
            <a:r>
              <a:t/>
            </a:r>
            <a:endParaRPr sz="1200">
              <a:solidFill>
                <a:schemeClr val="dk1"/>
              </a:solidFill>
              <a:latin typeface="Cabin"/>
              <a:ea typeface="Cabin"/>
              <a:cs typeface="Cabin"/>
              <a:sym typeface="Cabin"/>
            </a:endParaRPr>
          </a:p>
          <a:p>
            <a:pPr indent="0" lvl="0" marL="0" rtl="0" algn="ctr">
              <a:spcBef>
                <a:spcPts val="0"/>
              </a:spcBef>
              <a:spcAft>
                <a:spcPts val="0"/>
              </a:spcAft>
              <a:buClr>
                <a:srgbClr val="000000"/>
              </a:buClr>
              <a:buSzPts val="1200"/>
              <a:buFont typeface="Arial"/>
              <a:buNone/>
            </a:pPr>
            <a:r>
              <a:t/>
            </a:r>
            <a:endParaRPr sz="1200">
              <a:solidFill>
                <a:schemeClr val="dk1"/>
              </a:solidFill>
              <a:latin typeface="Cabin"/>
              <a:ea typeface="Cabin"/>
              <a:cs typeface="Cabin"/>
              <a:sym typeface="Cabin"/>
            </a:endParaRPr>
          </a:p>
          <a:p>
            <a:pPr indent="0" lvl="0" marL="0" rtl="0" algn="ctr">
              <a:spcBef>
                <a:spcPts val="0"/>
              </a:spcBef>
              <a:spcAft>
                <a:spcPts val="0"/>
              </a:spcAft>
              <a:buClr>
                <a:srgbClr val="000000"/>
              </a:buClr>
              <a:buSzPts val="1200"/>
              <a:buFont typeface="Arial"/>
              <a:buNone/>
            </a:pPr>
            <a:r>
              <a:t/>
            </a:r>
            <a:endParaRPr sz="1200">
              <a:solidFill>
                <a:schemeClr val="dk1"/>
              </a:solidFill>
              <a:latin typeface="Cabin"/>
              <a:ea typeface="Cabin"/>
              <a:cs typeface="Cabin"/>
              <a:sym typeface="Cabin"/>
            </a:endParaRPr>
          </a:p>
          <a:p>
            <a:pPr indent="0" lvl="0" marL="0" rtl="0" algn="ctr">
              <a:spcBef>
                <a:spcPts val="0"/>
              </a:spcBef>
              <a:spcAft>
                <a:spcPts val="0"/>
              </a:spcAft>
              <a:buClr>
                <a:srgbClr val="000000"/>
              </a:buClr>
              <a:buSzPts val="1200"/>
              <a:buFont typeface="Arial"/>
              <a:buNone/>
            </a:pPr>
            <a:r>
              <a:t/>
            </a:r>
            <a:endParaRPr sz="1200">
              <a:solidFill>
                <a:schemeClr val="dk1"/>
              </a:solidFill>
              <a:latin typeface="Cabin"/>
              <a:ea typeface="Cabin"/>
              <a:cs typeface="Cabin"/>
              <a:sym typeface="Cabin"/>
            </a:endParaRPr>
          </a:p>
          <a:p>
            <a:pPr indent="0" lvl="0" marL="0" rtl="0" algn="ctr">
              <a:spcBef>
                <a:spcPts val="0"/>
              </a:spcBef>
              <a:spcAft>
                <a:spcPts val="0"/>
              </a:spcAft>
              <a:buClr>
                <a:srgbClr val="000000"/>
              </a:buClr>
              <a:buSzPts val="1200"/>
              <a:buFont typeface="Arial"/>
              <a:buNone/>
            </a:pPr>
            <a:r>
              <a:t/>
            </a:r>
            <a:endParaRPr sz="1200">
              <a:solidFill>
                <a:schemeClr val="dk1"/>
              </a:solidFill>
              <a:latin typeface="Cabin"/>
              <a:ea typeface="Cabin"/>
              <a:cs typeface="Cabin"/>
              <a:sym typeface="Cabin"/>
            </a:endParaRPr>
          </a:p>
          <a:p>
            <a:pPr indent="0" lvl="0" marL="0" rtl="0" algn="ctr">
              <a:spcBef>
                <a:spcPts val="0"/>
              </a:spcBef>
              <a:spcAft>
                <a:spcPts val="0"/>
              </a:spcAft>
              <a:buClr>
                <a:srgbClr val="000000"/>
              </a:buClr>
              <a:buSzPts val="1200"/>
              <a:buFont typeface="Arial"/>
              <a:buNone/>
            </a:pPr>
            <a:r>
              <a:rPr lang="el-GR" sz="1200">
                <a:solidFill>
                  <a:schemeClr val="dk1"/>
                </a:solidFill>
                <a:latin typeface="Cabin"/>
                <a:ea typeface="Cabin"/>
                <a:cs typeface="Cabin"/>
                <a:sym typeface="Cabin"/>
              </a:rPr>
              <a:t>ΘΕΟΔΩΡΟΠΟΥΛΟΥ ΕΙΡΗΝΗ    ΝΤΙΝΤΑΣ ΟΡΕΣΤΗΣ    ΤΣΑΟΥΣΗΣ ΝΙΚΟΛΑΟΣ</a:t>
            </a:r>
            <a:endParaRPr b="0" i="0" sz="1600" u="none" cap="none" strike="noStrike">
              <a:solidFill>
                <a:schemeClr val="dk1"/>
              </a:solidFill>
              <a:latin typeface="Cabin"/>
              <a:ea typeface="Cabin"/>
              <a:cs typeface="Cabin"/>
              <a:sym typeface="Cabin"/>
            </a:endParaRPr>
          </a:p>
        </p:txBody>
      </p:sp>
      <p:sp>
        <p:nvSpPr>
          <p:cNvPr id="367" name="Google Shape;367;p26"/>
          <p:cNvSpPr txBox="1"/>
          <p:nvPr/>
        </p:nvSpPr>
        <p:spPr>
          <a:xfrm>
            <a:off x="1056250" y="422725"/>
            <a:ext cx="6868200" cy="2559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191919"/>
              </a:buClr>
              <a:buSzPts val="5200"/>
              <a:buFont typeface="Sora"/>
              <a:buNone/>
            </a:pPr>
            <a:r>
              <a:rPr b="1" i="0" lang="el-GR" sz="5000" u="none" cap="none" strike="noStrike">
                <a:solidFill>
                  <a:schemeClr val="dk1"/>
                </a:solidFill>
                <a:latin typeface="Sora"/>
                <a:ea typeface="Sora"/>
                <a:cs typeface="Sora"/>
                <a:sym typeface="Sora"/>
              </a:rPr>
              <a:t>Thank</a:t>
            </a:r>
            <a:r>
              <a:rPr b="1" lang="el-GR" sz="5000">
                <a:solidFill>
                  <a:schemeClr val="dk1"/>
                </a:solidFill>
                <a:latin typeface="Sora"/>
                <a:ea typeface="Sora"/>
                <a:cs typeface="Sora"/>
                <a:sym typeface="Sora"/>
              </a:rPr>
              <a:t> you for your attention!</a:t>
            </a:r>
            <a:endParaRPr b="1" i="0" sz="5000" u="none" cap="none" strike="noStrike">
              <a:solidFill>
                <a:schemeClr val="dk1"/>
              </a:solidFill>
              <a:latin typeface="Sora"/>
              <a:ea typeface="Sora"/>
              <a:cs typeface="Sora"/>
              <a:sym typeface="So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l-GR"/>
              <a:t>Τεχνολογίες</a:t>
            </a:r>
            <a:endParaRPr/>
          </a:p>
        </p:txBody>
      </p:sp>
      <p:sp>
        <p:nvSpPr>
          <p:cNvPr id="140" name="Google Shape;140;p3"/>
          <p:cNvSpPr txBox="1"/>
          <p:nvPr>
            <p:ph idx="3" type="subTitle"/>
          </p:nvPr>
        </p:nvSpPr>
        <p:spPr>
          <a:xfrm>
            <a:off x="1072074" y="2780627"/>
            <a:ext cx="3431173" cy="1798247"/>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200"/>
              <a:buNone/>
            </a:pPr>
            <a:r>
              <a:rPr lang="el-GR"/>
              <a:t>Για την δημιουργία της βάσης δεδομένων χρησιμοποιήθηκε η MySQL, η οποία είναι αρκετά διαδεδομένη και δίνει πολλές δυνατότητες για την διαχείριση, αναζήτηση, διαγραφή και άλλα για την βάση μας και τους πίνακες μας. Ακόμα χρησιμοποιήθηκε το εργαλείο MySQL Workbench τόσο για την επεξεργασία της ίδιας της βάσης όσο και για την οπτικοποίηση των διάφορων πινάκων και μεταξύ τους σχέσεων.</a:t>
            </a:r>
            <a:endParaRPr/>
          </a:p>
        </p:txBody>
      </p:sp>
      <p:sp>
        <p:nvSpPr>
          <p:cNvPr id="141" name="Google Shape;141;p3"/>
          <p:cNvSpPr txBox="1"/>
          <p:nvPr>
            <p:ph idx="1" type="subTitle"/>
          </p:nvPr>
        </p:nvSpPr>
        <p:spPr>
          <a:xfrm>
            <a:off x="1072087" y="2320628"/>
            <a:ext cx="3279900" cy="459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l-GR"/>
              <a:t>RDBMS : MySQL</a:t>
            </a:r>
            <a:endParaRPr/>
          </a:p>
        </p:txBody>
      </p:sp>
      <p:cxnSp>
        <p:nvCxnSpPr>
          <p:cNvPr id="142" name="Google Shape;142;p3"/>
          <p:cNvCxnSpPr/>
          <p:nvPr/>
        </p:nvCxnSpPr>
        <p:spPr>
          <a:xfrm>
            <a:off x="2388625" y="2155746"/>
            <a:ext cx="646800" cy="0"/>
          </a:xfrm>
          <a:prstGeom prst="straightConnector1">
            <a:avLst/>
          </a:prstGeom>
          <a:noFill/>
          <a:ln cap="flat" cmpd="sng" w="9525">
            <a:solidFill>
              <a:schemeClr val="dk1"/>
            </a:solidFill>
            <a:prstDash val="solid"/>
            <a:round/>
            <a:headEnd len="med" w="med" type="oval"/>
            <a:tailEnd len="med" w="med" type="oval"/>
          </a:ln>
        </p:spPr>
      </p:cxnSp>
      <p:pic>
        <p:nvPicPr>
          <p:cNvPr id="143" name="Google Shape;143;p3"/>
          <p:cNvPicPr preferRelativeResize="0"/>
          <p:nvPr/>
        </p:nvPicPr>
        <p:blipFill rotWithShape="1">
          <a:blip r:embed="rId3">
            <a:alphaModFix/>
          </a:blip>
          <a:srcRect b="0" l="0" r="0" t="0"/>
          <a:stretch/>
        </p:blipFill>
        <p:spPr>
          <a:xfrm>
            <a:off x="2464761" y="1624841"/>
            <a:ext cx="494528" cy="494528"/>
          </a:xfrm>
          <a:prstGeom prst="rect">
            <a:avLst/>
          </a:prstGeom>
          <a:noFill/>
          <a:ln>
            <a:noFill/>
          </a:ln>
        </p:spPr>
      </p:pic>
      <p:pic>
        <p:nvPicPr>
          <p:cNvPr id="144" name="Google Shape;144;p3"/>
          <p:cNvPicPr preferRelativeResize="0"/>
          <p:nvPr/>
        </p:nvPicPr>
        <p:blipFill>
          <a:blip r:embed="rId4">
            <a:alphaModFix/>
          </a:blip>
          <a:stretch>
            <a:fillRect/>
          </a:stretch>
        </p:blipFill>
        <p:spPr>
          <a:xfrm>
            <a:off x="4723375" y="1662675"/>
            <a:ext cx="3892900" cy="22915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l-GR"/>
              <a:t>Τεχνολογίες</a:t>
            </a:r>
            <a:endParaRPr/>
          </a:p>
        </p:txBody>
      </p:sp>
      <p:sp>
        <p:nvSpPr>
          <p:cNvPr id="150" name="Google Shape;150;p4"/>
          <p:cNvSpPr txBox="1"/>
          <p:nvPr>
            <p:ph idx="3" type="subTitle"/>
          </p:nvPr>
        </p:nvSpPr>
        <p:spPr>
          <a:xfrm>
            <a:off x="4572000" y="2780627"/>
            <a:ext cx="3431173" cy="1798247"/>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200"/>
              <a:buNone/>
            </a:pPr>
            <a:r>
              <a:rPr lang="el-GR"/>
              <a:t>Για το Back-end, δηλαδή την επικοινωνία με την βάση και την διαχείριση των διάφορων τελικών σημείων (endpoints), χρησιμοποιήθηκε το Spring Boot ως framework, το οποίο προσφέρει πληθώρα αυτοματισμών για την </a:t>
            </a:r>
            <a:r>
              <a:rPr lang="el-GR"/>
              <a:t>δημιουργία</a:t>
            </a:r>
            <a:r>
              <a:rPr lang="el-GR"/>
              <a:t> java projects, </a:t>
            </a:r>
            <a:r>
              <a:rPr lang="el-GR"/>
              <a:t>χρησιμοποιήθηκε το IntelliJ</a:t>
            </a:r>
            <a:r>
              <a:rPr lang="el-GR"/>
              <a:t> και ως JDK χρησιμοποιήσαμε το OpenJDK-22 της oracle με Maven.</a:t>
            </a:r>
            <a:endParaRPr/>
          </a:p>
        </p:txBody>
      </p:sp>
      <p:sp>
        <p:nvSpPr>
          <p:cNvPr id="151" name="Google Shape;151;p4"/>
          <p:cNvSpPr txBox="1"/>
          <p:nvPr>
            <p:ph idx="1" type="subTitle"/>
          </p:nvPr>
        </p:nvSpPr>
        <p:spPr>
          <a:xfrm>
            <a:off x="4572013" y="2320628"/>
            <a:ext cx="3279900" cy="459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l-GR"/>
              <a:t>Java &amp; Spring Boot</a:t>
            </a:r>
            <a:endParaRPr/>
          </a:p>
        </p:txBody>
      </p:sp>
      <p:cxnSp>
        <p:nvCxnSpPr>
          <p:cNvPr id="152" name="Google Shape;152;p4"/>
          <p:cNvCxnSpPr/>
          <p:nvPr/>
        </p:nvCxnSpPr>
        <p:spPr>
          <a:xfrm>
            <a:off x="5888551" y="2155746"/>
            <a:ext cx="646800" cy="0"/>
          </a:xfrm>
          <a:prstGeom prst="straightConnector1">
            <a:avLst/>
          </a:prstGeom>
          <a:noFill/>
          <a:ln cap="flat" cmpd="sng" w="9525">
            <a:solidFill>
              <a:schemeClr val="dk1"/>
            </a:solidFill>
            <a:prstDash val="solid"/>
            <a:round/>
            <a:headEnd len="med" w="med" type="oval"/>
            <a:tailEnd len="med" w="med" type="oval"/>
          </a:ln>
        </p:spPr>
      </p:cxnSp>
      <p:grpSp>
        <p:nvGrpSpPr>
          <p:cNvPr id="153" name="Google Shape;153;p4"/>
          <p:cNvGrpSpPr/>
          <p:nvPr/>
        </p:nvGrpSpPr>
        <p:grpSpPr>
          <a:xfrm>
            <a:off x="6033848" y="1676625"/>
            <a:ext cx="356205" cy="314240"/>
            <a:chOff x="-45674075" y="3586425"/>
            <a:chExt cx="300900" cy="265450"/>
          </a:xfrm>
        </p:grpSpPr>
        <p:sp>
          <p:nvSpPr>
            <p:cNvPr id="154" name="Google Shape;154;p4"/>
            <p:cNvSpPr/>
            <p:nvPr/>
          </p:nvSpPr>
          <p:spPr>
            <a:xfrm>
              <a:off x="-45674075" y="3586425"/>
              <a:ext cx="300125" cy="70925"/>
            </a:xfrm>
            <a:custGeom>
              <a:rect b="b" l="l" r="r" t="t"/>
              <a:pathLst>
                <a:path extrusionOk="0" h="2837" w="12005">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4"/>
            <p:cNvSpPr/>
            <p:nvPr/>
          </p:nvSpPr>
          <p:spPr>
            <a:xfrm>
              <a:off x="-45673275" y="3675425"/>
              <a:ext cx="300100" cy="176450"/>
            </a:xfrm>
            <a:custGeom>
              <a:rect b="b" l="l" r="r" t="t"/>
              <a:pathLst>
                <a:path extrusionOk="0" h="7058" w="12004">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56" name="Google Shape;156;p4"/>
          <p:cNvPicPr preferRelativeResize="0"/>
          <p:nvPr/>
        </p:nvPicPr>
        <p:blipFill>
          <a:blip r:embed="rId3">
            <a:alphaModFix/>
          </a:blip>
          <a:stretch>
            <a:fillRect/>
          </a:stretch>
        </p:blipFill>
        <p:spPr>
          <a:xfrm>
            <a:off x="435125" y="1211400"/>
            <a:ext cx="4053450" cy="32570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l-GR"/>
              <a:t>Τεχνολογίες</a:t>
            </a:r>
            <a:endParaRPr/>
          </a:p>
        </p:txBody>
      </p:sp>
      <p:sp>
        <p:nvSpPr>
          <p:cNvPr id="162" name="Google Shape;162;p5"/>
          <p:cNvSpPr txBox="1"/>
          <p:nvPr>
            <p:ph idx="3" type="subTitle"/>
          </p:nvPr>
        </p:nvSpPr>
        <p:spPr>
          <a:xfrm>
            <a:off x="0" y="2355224"/>
            <a:ext cx="4791900" cy="13464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200"/>
              <a:buNone/>
            </a:pPr>
            <a:r>
              <a:rPr lang="el-GR"/>
              <a:t>Για το front-end επιλέχθηκε η Angular 16, βασίζεται στη TypeScript, η οποία είναι παρόμοια με την  JavaScript, με βασική διαφορά ότι η TypeScript έχει διαχείριση των τύπων των δεδομένων. Η Angular, είναι ένα framework για την δημιουργία web εφαρμογών, την διαχείριση routing και πολλά άλλα.</a:t>
            </a:r>
            <a:endParaRPr/>
          </a:p>
          <a:p>
            <a:pPr indent="0" lvl="0" marL="0" rtl="0" algn="just">
              <a:lnSpc>
                <a:spcPct val="100000"/>
              </a:lnSpc>
              <a:spcBef>
                <a:spcPts val="0"/>
              </a:spcBef>
              <a:spcAft>
                <a:spcPts val="0"/>
              </a:spcAft>
              <a:buSzPts val="1200"/>
              <a:buNone/>
            </a:pPr>
            <a:r>
              <a:rPr lang="el-GR"/>
              <a:t>Ακόμα </a:t>
            </a:r>
            <a:r>
              <a:rPr lang="el-GR"/>
              <a:t>χρησιμοποιήθηκε το</a:t>
            </a:r>
            <a:r>
              <a:rPr lang="el-GR"/>
              <a:t> Node.js καθώς και HTML &amp; CSS για την υλοποίηση των γραφικών και λειτουργικότητας της διεπαφής χρήστη.</a:t>
            </a:r>
            <a:endParaRPr/>
          </a:p>
          <a:p>
            <a:pPr indent="0" lvl="0" marL="0" rtl="0" algn="just">
              <a:lnSpc>
                <a:spcPct val="100000"/>
              </a:lnSpc>
              <a:spcBef>
                <a:spcPts val="0"/>
              </a:spcBef>
              <a:spcAft>
                <a:spcPts val="0"/>
              </a:spcAft>
              <a:buSzPts val="1200"/>
              <a:buNone/>
            </a:pPr>
            <a:r>
              <a:t/>
            </a:r>
            <a:endParaRPr sz="1000"/>
          </a:p>
        </p:txBody>
      </p:sp>
      <p:sp>
        <p:nvSpPr>
          <p:cNvPr id="163" name="Google Shape;163;p5"/>
          <p:cNvSpPr txBox="1"/>
          <p:nvPr>
            <p:ph idx="1" type="subTitle"/>
          </p:nvPr>
        </p:nvSpPr>
        <p:spPr>
          <a:xfrm>
            <a:off x="664490" y="1993606"/>
            <a:ext cx="3279900" cy="459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l-GR"/>
              <a:t>Angular</a:t>
            </a:r>
            <a:endParaRPr/>
          </a:p>
        </p:txBody>
      </p:sp>
      <p:cxnSp>
        <p:nvCxnSpPr>
          <p:cNvPr id="164" name="Google Shape;164;p5"/>
          <p:cNvCxnSpPr/>
          <p:nvPr/>
        </p:nvCxnSpPr>
        <p:spPr>
          <a:xfrm>
            <a:off x="1892397" y="1940156"/>
            <a:ext cx="646800" cy="0"/>
          </a:xfrm>
          <a:prstGeom prst="straightConnector1">
            <a:avLst/>
          </a:prstGeom>
          <a:noFill/>
          <a:ln cap="flat" cmpd="sng" w="9525">
            <a:solidFill>
              <a:schemeClr val="dk1"/>
            </a:solidFill>
            <a:prstDash val="solid"/>
            <a:round/>
            <a:headEnd len="med" w="med" type="oval"/>
            <a:tailEnd len="med" w="med" type="oval"/>
          </a:ln>
        </p:spPr>
      </p:cxnSp>
      <p:pic>
        <p:nvPicPr>
          <p:cNvPr id="165" name="Google Shape;165;p5"/>
          <p:cNvPicPr preferRelativeResize="0"/>
          <p:nvPr/>
        </p:nvPicPr>
        <p:blipFill rotWithShape="1">
          <a:blip r:embed="rId3">
            <a:alphaModFix/>
          </a:blip>
          <a:srcRect b="0" l="0" r="0" t="0"/>
          <a:stretch/>
        </p:blipFill>
        <p:spPr>
          <a:xfrm>
            <a:off x="1845932" y="1110936"/>
            <a:ext cx="739731" cy="776718"/>
          </a:xfrm>
          <a:prstGeom prst="rect">
            <a:avLst/>
          </a:prstGeom>
          <a:noFill/>
          <a:ln>
            <a:noFill/>
          </a:ln>
        </p:spPr>
      </p:pic>
      <p:pic>
        <p:nvPicPr>
          <p:cNvPr id="166" name="Google Shape;166;p5"/>
          <p:cNvPicPr preferRelativeResize="0"/>
          <p:nvPr/>
        </p:nvPicPr>
        <p:blipFill rotWithShape="1">
          <a:blip r:embed="rId4">
            <a:alphaModFix/>
          </a:blip>
          <a:srcRect b="0" l="0" r="0" t="10277"/>
          <a:stretch/>
        </p:blipFill>
        <p:spPr>
          <a:xfrm>
            <a:off x="4792025" y="1017725"/>
            <a:ext cx="3577012" cy="39112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6"/>
          <p:cNvSpPr txBox="1"/>
          <p:nvPr>
            <p:ph type="title"/>
          </p:nvPr>
        </p:nvSpPr>
        <p:spPr>
          <a:xfrm>
            <a:off x="1881750" y="2830798"/>
            <a:ext cx="5380500" cy="893413"/>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000"/>
              <a:buNone/>
            </a:pPr>
            <a:r>
              <a:rPr lang="el-GR"/>
              <a:t>Βάση Δεδομένων</a:t>
            </a:r>
            <a:endParaRPr/>
          </a:p>
        </p:txBody>
      </p:sp>
      <p:sp>
        <p:nvSpPr>
          <p:cNvPr id="172" name="Google Shape;172;p6"/>
          <p:cNvSpPr txBox="1"/>
          <p:nvPr>
            <p:ph idx="2" type="title"/>
          </p:nvPr>
        </p:nvSpPr>
        <p:spPr>
          <a:xfrm>
            <a:off x="4027150" y="1451695"/>
            <a:ext cx="1089900" cy="102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l-GR"/>
              <a:t>02</a:t>
            </a:r>
            <a:endParaRPr/>
          </a:p>
        </p:txBody>
      </p:sp>
      <p:cxnSp>
        <p:nvCxnSpPr>
          <p:cNvPr id="173" name="Google Shape;173;p6"/>
          <p:cNvCxnSpPr/>
          <p:nvPr/>
        </p:nvCxnSpPr>
        <p:spPr>
          <a:xfrm>
            <a:off x="3664600" y="2530771"/>
            <a:ext cx="1815000" cy="0"/>
          </a:xfrm>
          <a:prstGeom prst="straightConnector1">
            <a:avLst/>
          </a:prstGeom>
          <a:noFill/>
          <a:ln cap="flat" cmpd="sng" w="9525">
            <a:solidFill>
              <a:schemeClr val="dk1"/>
            </a:solidFill>
            <a:prstDash val="solid"/>
            <a:round/>
            <a:headEnd len="med" w="med" type="oval"/>
            <a:tailEnd len="med" w="med" type="oval"/>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grpSp>
        <p:nvGrpSpPr>
          <p:cNvPr id="178" name="Google Shape;178;p7"/>
          <p:cNvGrpSpPr/>
          <p:nvPr/>
        </p:nvGrpSpPr>
        <p:grpSpPr>
          <a:xfrm rot="2918365">
            <a:off x="6989960" y="2086458"/>
            <a:ext cx="352349" cy="338760"/>
            <a:chOff x="4447550" y="249750"/>
            <a:chExt cx="500425" cy="481125"/>
          </a:xfrm>
        </p:grpSpPr>
        <p:sp>
          <p:nvSpPr>
            <p:cNvPr id="179" name="Google Shape;179;p7"/>
            <p:cNvSpPr/>
            <p:nvPr/>
          </p:nvSpPr>
          <p:spPr>
            <a:xfrm>
              <a:off x="4447550" y="413675"/>
              <a:ext cx="353475" cy="317200"/>
            </a:xfrm>
            <a:custGeom>
              <a:rect b="b" l="l" r="r" t="t"/>
              <a:pathLst>
                <a:path extrusionOk="0" h="12688" w="14139">
                  <a:moveTo>
                    <a:pt x="12274" y="0"/>
                  </a:moveTo>
                  <a:lnTo>
                    <a:pt x="10639" y="1635"/>
                  </a:lnTo>
                  <a:cubicBezTo>
                    <a:pt x="10811" y="1720"/>
                    <a:pt x="10970" y="1831"/>
                    <a:pt x="11109" y="1964"/>
                  </a:cubicBezTo>
                  <a:cubicBezTo>
                    <a:pt x="11771" y="2623"/>
                    <a:pt x="11771" y="3698"/>
                    <a:pt x="11109" y="4358"/>
                  </a:cubicBezTo>
                  <a:lnTo>
                    <a:pt x="5520" y="9949"/>
                  </a:lnTo>
                  <a:cubicBezTo>
                    <a:pt x="5189" y="10281"/>
                    <a:pt x="4755" y="10446"/>
                    <a:pt x="4322" y="10446"/>
                  </a:cubicBezTo>
                  <a:cubicBezTo>
                    <a:pt x="3889" y="10446"/>
                    <a:pt x="3456" y="10281"/>
                    <a:pt x="3126" y="9949"/>
                  </a:cubicBezTo>
                  <a:cubicBezTo>
                    <a:pt x="2463" y="9287"/>
                    <a:pt x="2463" y="8215"/>
                    <a:pt x="3126" y="7552"/>
                  </a:cubicBezTo>
                  <a:lnTo>
                    <a:pt x="5330" y="5351"/>
                  </a:lnTo>
                  <a:cubicBezTo>
                    <a:pt x="4924" y="4499"/>
                    <a:pt x="4764" y="3554"/>
                    <a:pt x="4866" y="2620"/>
                  </a:cubicBezTo>
                  <a:lnTo>
                    <a:pt x="4866" y="2620"/>
                  </a:lnTo>
                  <a:lnTo>
                    <a:pt x="1527" y="5956"/>
                  </a:lnTo>
                  <a:cubicBezTo>
                    <a:pt x="0" y="7501"/>
                    <a:pt x="6" y="9992"/>
                    <a:pt x="1545" y="11530"/>
                  </a:cubicBezTo>
                  <a:cubicBezTo>
                    <a:pt x="2316" y="12301"/>
                    <a:pt x="3327" y="12687"/>
                    <a:pt x="4339" y="12687"/>
                  </a:cubicBezTo>
                  <a:cubicBezTo>
                    <a:pt x="5343" y="12687"/>
                    <a:pt x="6348" y="12307"/>
                    <a:pt x="7119" y="11545"/>
                  </a:cubicBezTo>
                  <a:lnTo>
                    <a:pt x="12708" y="5956"/>
                  </a:lnTo>
                  <a:cubicBezTo>
                    <a:pt x="13783" y="4878"/>
                    <a:pt x="14138" y="3276"/>
                    <a:pt x="13626" y="1843"/>
                  </a:cubicBezTo>
                  <a:cubicBezTo>
                    <a:pt x="13500" y="1467"/>
                    <a:pt x="13316" y="1114"/>
                    <a:pt x="13075" y="798"/>
                  </a:cubicBezTo>
                  <a:lnTo>
                    <a:pt x="13066" y="807"/>
                  </a:lnTo>
                  <a:cubicBezTo>
                    <a:pt x="12952" y="663"/>
                    <a:pt x="12843" y="503"/>
                    <a:pt x="12708" y="368"/>
                  </a:cubicBezTo>
                  <a:cubicBezTo>
                    <a:pt x="12569" y="235"/>
                    <a:pt x="12428" y="115"/>
                    <a:pt x="12274" y="0"/>
                  </a:cubicBezTo>
                  <a:close/>
                </a:path>
              </a:pathLst>
            </a:custGeom>
            <a:solidFill>
              <a:srgbClr val="7474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80" name="Google Shape;180;p7"/>
            <p:cNvSpPr/>
            <p:nvPr/>
          </p:nvSpPr>
          <p:spPr>
            <a:xfrm>
              <a:off x="4589675" y="249750"/>
              <a:ext cx="358300" cy="322025"/>
            </a:xfrm>
            <a:custGeom>
              <a:rect b="b" l="l" r="r" t="t"/>
              <a:pathLst>
                <a:path extrusionOk="0" h="12881" w="14332">
                  <a:moveTo>
                    <a:pt x="9992" y="1"/>
                  </a:moveTo>
                  <a:cubicBezTo>
                    <a:pt x="8989" y="1"/>
                    <a:pt x="7985" y="381"/>
                    <a:pt x="7215" y="1143"/>
                  </a:cubicBezTo>
                  <a:lnTo>
                    <a:pt x="1434" y="6925"/>
                  </a:lnTo>
                  <a:cubicBezTo>
                    <a:pt x="359" y="8003"/>
                    <a:pt x="1" y="9605"/>
                    <a:pt x="515" y="11038"/>
                  </a:cubicBezTo>
                  <a:cubicBezTo>
                    <a:pt x="639" y="11414"/>
                    <a:pt x="826" y="11767"/>
                    <a:pt x="1066" y="12083"/>
                  </a:cubicBezTo>
                  <a:lnTo>
                    <a:pt x="1073" y="12074"/>
                  </a:lnTo>
                  <a:cubicBezTo>
                    <a:pt x="1187" y="12218"/>
                    <a:pt x="1295" y="12378"/>
                    <a:pt x="1434" y="12513"/>
                  </a:cubicBezTo>
                  <a:cubicBezTo>
                    <a:pt x="1569" y="12646"/>
                    <a:pt x="1711" y="12766"/>
                    <a:pt x="1864" y="12881"/>
                  </a:cubicBezTo>
                  <a:lnTo>
                    <a:pt x="3500" y="11243"/>
                  </a:lnTo>
                  <a:cubicBezTo>
                    <a:pt x="3328" y="11158"/>
                    <a:pt x="3168" y="11050"/>
                    <a:pt x="3030" y="10918"/>
                  </a:cubicBezTo>
                  <a:cubicBezTo>
                    <a:pt x="2367" y="10255"/>
                    <a:pt x="2367" y="9183"/>
                    <a:pt x="3030" y="8521"/>
                  </a:cubicBezTo>
                  <a:lnTo>
                    <a:pt x="8811" y="2739"/>
                  </a:lnTo>
                  <a:cubicBezTo>
                    <a:pt x="9143" y="2408"/>
                    <a:pt x="9576" y="2242"/>
                    <a:pt x="10010" y="2242"/>
                  </a:cubicBezTo>
                  <a:cubicBezTo>
                    <a:pt x="10443" y="2242"/>
                    <a:pt x="10876" y="2408"/>
                    <a:pt x="11205" y="2739"/>
                  </a:cubicBezTo>
                  <a:cubicBezTo>
                    <a:pt x="11868" y="3401"/>
                    <a:pt x="11868" y="4473"/>
                    <a:pt x="11205" y="5136"/>
                  </a:cubicBezTo>
                  <a:lnTo>
                    <a:pt x="8811" y="7530"/>
                  </a:lnTo>
                  <a:cubicBezTo>
                    <a:pt x="9215" y="8382"/>
                    <a:pt x="9375" y="9328"/>
                    <a:pt x="9272" y="10261"/>
                  </a:cubicBezTo>
                  <a:lnTo>
                    <a:pt x="12804" y="6732"/>
                  </a:lnTo>
                  <a:cubicBezTo>
                    <a:pt x="14331" y="5187"/>
                    <a:pt x="14325" y="2697"/>
                    <a:pt x="12786" y="1158"/>
                  </a:cubicBezTo>
                  <a:cubicBezTo>
                    <a:pt x="12015" y="387"/>
                    <a:pt x="11004" y="1"/>
                    <a:pt x="9992" y="1"/>
                  </a:cubicBezTo>
                  <a:close/>
                </a:path>
              </a:pathLst>
            </a:custGeom>
            <a:solidFill>
              <a:srgbClr val="7474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pic>
        <p:nvPicPr>
          <p:cNvPr descr="Protein Structure PNG Transparent Images Free Download | Vector Files |  Pngtree" id="181" name="Google Shape;181;p7"/>
          <p:cNvPicPr preferRelativeResize="0"/>
          <p:nvPr/>
        </p:nvPicPr>
        <p:blipFill rotWithShape="1">
          <a:blip r:embed="rId3">
            <a:alphaModFix/>
          </a:blip>
          <a:srcRect b="0" l="0" r="0" t="0"/>
          <a:stretch/>
        </p:blipFill>
        <p:spPr>
          <a:xfrm>
            <a:off x="6978459" y="1739583"/>
            <a:ext cx="917333" cy="917333"/>
          </a:xfrm>
          <a:prstGeom prst="rect">
            <a:avLst/>
          </a:prstGeom>
          <a:noFill/>
          <a:ln>
            <a:noFill/>
          </a:ln>
        </p:spPr>
      </p:pic>
      <p:sp>
        <p:nvSpPr>
          <p:cNvPr id="182" name="Google Shape;182;p7"/>
          <p:cNvSpPr txBox="1"/>
          <p:nvPr>
            <p:ph idx="1" type="subTitle"/>
          </p:nvPr>
        </p:nvSpPr>
        <p:spPr>
          <a:xfrm>
            <a:off x="720050" y="2643506"/>
            <a:ext cx="2490000" cy="491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l-GR"/>
              <a:t>Genes</a:t>
            </a:r>
            <a:endParaRPr/>
          </a:p>
        </p:txBody>
      </p:sp>
      <p:sp>
        <p:nvSpPr>
          <p:cNvPr id="183" name="Google Shape;183;p7"/>
          <p:cNvSpPr txBox="1"/>
          <p:nvPr>
            <p:ph idx="5" type="subTitle"/>
          </p:nvPr>
        </p:nvSpPr>
        <p:spPr>
          <a:xfrm>
            <a:off x="3327023" y="2643506"/>
            <a:ext cx="2490000" cy="491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l-GR"/>
              <a:t>Proteins</a:t>
            </a:r>
            <a:endParaRPr/>
          </a:p>
        </p:txBody>
      </p:sp>
      <p:sp>
        <p:nvSpPr>
          <p:cNvPr id="184" name="Google Shape;184;p7"/>
          <p:cNvSpPr txBox="1"/>
          <p:nvPr>
            <p:ph idx="6" type="subTitle"/>
          </p:nvPr>
        </p:nvSpPr>
        <p:spPr>
          <a:xfrm>
            <a:off x="5934000" y="2643506"/>
            <a:ext cx="2490000" cy="491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l-GR"/>
              <a:t>Genes-Proteins</a:t>
            </a:r>
            <a:endParaRPr/>
          </a:p>
        </p:txBody>
      </p:sp>
      <p:sp>
        <p:nvSpPr>
          <p:cNvPr id="185" name="Google Shape;185;p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l-GR"/>
              <a:t>Βάση Δεδομένων</a:t>
            </a:r>
            <a:endParaRPr/>
          </a:p>
        </p:txBody>
      </p:sp>
      <p:sp>
        <p:nvSpPr>
          <p:cNvPr id="186" name="Google Shape;186;p7"/>
          <p:cNvSpPr txBox="1"/>
          <p:nvPr>
            <p:ph idx="2" type="subTitle"/>
          </p:nvPr>
        </p:nvSpPr>
        <p:spPr>
          <a:xfrm>
            <a:off x="720050" y="3139656"/>
            <a:ext cx="2490000" cy="1231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lang="el-GR"/>
              <a:t>Ο πίνακας γονιδίων περιέχει:</a:t>
            </a:r>
            <a:endParaRPr/>
          </a:p>
          <a:p>
            <a:pPr indent="-171450" lvl="0" marL="171450" rtl="0" algn="just">
              <a:lnSpc>
                <a:spcPct val="100000"/>
              </a:lnSpc>
              <a:spcBef>
                <a:spcPts val="0"/>
              </a:spcBef>
              <a:spcAft>
                <a:spcPts val="0"/>
              </a:spcAft>
              <a:buSzPts val="1400"/>
              <a:buFont typeface="Arial"/>
              <a:buChar char="•"/>
            </a:pPr>
            <a:r>
              <a:rPr lang="el-GR"/>
              <a:t>Id (Primary Key)</a:t>
            </a:r>
            <a:endParaRPr/>
          </a:p>
          <a:p>
            <a:pPr indent="-171450" lvl="0" marL="171450" rtl="0" algn="just">
              <a:lnSpc>
                <a:spcPct val="100000"/>
              </a:lnSpc>
              <a:spcBef>
                <a:spcPts val="0"/>
              </a:spcBef>
              <a:spcAft>
                <a:spcPts val="0"/>
              </a:spcAft>
              <a:buSzPts val="1400"/>
              <a:buFont typeface="Arial"/>
              <a:buChar char="•"/>
            </a:pPr>
            <a:r>
              <a:rPr lang="el-GR"/>
              <a:t>Name </a:t>
            </a:r>
            <a:endParaRPr/>
          </a:p>
          <a:p>
            <a:pPr indent="-171450" lvl="0" marL="171450" rtl="0" algn="just">
              <a:lnSpc>
                <a:spcPct val="100000"/>
              </a:lnSpc>
              <a:spcBef>
                <a:spcPts val="0"/>
              </a:spcBef>
              <a:spcAft>
                <a:spcPts val="0"/>
              </a:spcAft>
              <a:buSzPts val="1400"/>
              <a:buFont typeface="Arial"/>
              <a:buChar char="•"/>
            </a:pPr>
            <a:r>
              <a:rPr lang="el-GR"/>
              <a:t>Description	</a:t>
            </a:r>
            <a:endParaRPr/>
          </a:p>
          <a:p>
            <a:pPr indent="-171450" lvl="0" marL="171450" rtl="0" algn="just">
              <a:lnSpc>
                <a:spcPct val="100000"/>
              </a:lnSpc>
              <a:spcBef>
                <a:spcPts val="0"/>
              </a:spcBef>
              <a:spcAft>
                <a:spcPts val="0"/>
              </a:spcAft>
              <a:buSzPts val="1400"/>
              <a:buFont typeface="Arial"/>
              <a:buChar char="•"/>
            </a:pPr>
            <a:r>
              <a:rPr lang="el-GR"/>
              <a:t>Gene Type</a:t>
            </a:r>
            <a:endParaRPr/>
          </a:p>
        </p:txBody>
      </p:sp>
      <p:sp>
        <p:nvSpPr>
          <p:cNvPr id="187" name="Google Shape;187;p7"/>
          <p:cNvSpPr txBox="1"/>
          <p:nvPr>
            <p:ph idx="3" type="subTitle"/>
          </p:nvPr>
        </p:nvSpPr>
        <p:spPr>
          <a:xfrm>
            <a:off x="3327021" y="3139656"/>
            <a:ext cx="2490000" cy="1231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lang="el-GR"/>
              <a:t>Ο πίνακας πρωτεϊνών περιέχει:</a:t>
            </a:r>
            <a:endParaRPr/>
          </a:p>
          <a:p>
            <a:pPr indent="-171450" lvl="0" marL="171450" rtl="0" algn="just">
              <a:lnSpc>
                <a:spcPct val="100000"/>
              </a:lnSpc>
              <a:spcBef>
                <a:spcPts val="0"/>
              </a:spcBef>
              <a:spcAft>
                <a:spcPts val="0"/>
              </a:spcAft>
              <a:buSzPts val="1400"/>
              <a:buFont typeface="Arial"/>
              <a:buChar char="•"/>
            </a:pPr>
            <a:r>
              <a:rPr lang="el-GR"/>
              <a:t>Id (Primary Key)</a:t>
            </a:r>
            <a:endParaRPr/>
          </a:p>
          <a:p>
            <a:pPr indent="-171450" lvl="0" marL="171450" rtl="0" algn="just">
              <a:lnSpc>
                <a:spcPct val="100000"/>
              </a:lnSpc>
              <a:spcBef>
                <a:spcPts val="0"/>
              </a:spcBef>
              <a:spcAft>
                <a:spcPts val="0"/>
              </a:spcAft>
              <a:buSzPts val="1400"/>
              <a:buFont typeface="Arial"/>
              <a:buChar char="•"/>
            </a:pPr>
            <a:r>
              <a:rPr lang="el-GR"/>
              <a:t>Name</a:t>
            </a:r>
            <a:endParaRPr/>
          </a:p>
          <a:p>
            <a:pPr indent="-171450" lvl="0" marL="171450" rtl="0" algn="just">
              <a:lnSpc>
                <a:spcPct val="100000"/>
              </a:lnSpc>
              <a:spcBef>
                <a:spcPts val="0"/>
              </a:spcBef>
              <a:spcAft>
                <a:spcPts val="0"/>
              </a:spcAft>
              <a:buSzPts val="1400"/>
              <a:buFont typeface="Arial"/>
              <a:buChar char="•"/>
            </a:pPr>
            <a:r>
              <a:rPr lang="el-GR"/>
              <a:t>Amino Acids Count</a:t>
            </a:r>
            <a:endParaRPr/>
          </a:p>
          <a:p>
            <a:pPr indent="-171450" lvl="0" marL="171450" rtl="0" algn="just">
              <a:lnSpc>
                <a:spcPct val="100000"/>
              </a:lnSpc>
              <a:spcBef>
                <a:spcPts val="0"/>
              </a:spcBef>
              <a:spcAft>
                <a:spcPts val="0"/>
              </a:spcAft>
              <a:buSzPts val="1400"/>
              <a:buFont typeface="Arial"/>
              <a:buChar char="•"/>
            </a:pPr>
            <a:r>
              <a:rPr lang="el-GR"/>
              <a:t>Molecular Weight</a:t>
            </a:r>
            <a:endParaRPr/>
          </a:p>
          <a:p>
            <a:pPr indent="-171450" lvl="0" marL="171450" rtl="0" algn="just">
              <a:lnSpc>
                <a:spcPct val="100000"/>
              </a:lnSpc>
              <a:spcBef>
                <a:spcPts val="0"/>
              </a:spcBef>
              <a:spcAft>
                <a:spcPts val="0"/>
              </a:spcAft>
              <a:buSzPts val="1400"/>
              <a:buFont typeface="Arial"/>
              <a:buChar char="•"/>
            </a:pPr>
            <a:r>
              <a:rPr lang="el-GR"/>
              <a:t>Gene Id (Foreign Key)</a:t>
            </a:r>
            <a:endParaRPr/>
          </a:p>
        </p:txBody>
      </p:sp>
      <p:sp>
        <p:nvSpPr>
          <p:cNvPr id="188" name="Google Shape;188;p7"/>
          <p:cNvSpPr txBox="1"/>
          <p:nvPr>
            <p:ph idx="4" type="subTitle"/>
          </p:nvPr>
        </p:nvSpPr>
        <p:spPr>
          <a:xfrm>
            <a:off x="5933996" y="3139656"/>
            <a:ext cx="2490000" cy="1231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lang="el-GR"/>
              <a:t>Ο πίνακας γονιδίων-πρωτεϊνών περιέχει:</a:t>
            </a:r>
            <a:endParaRPr/>
          </a:p>
          <a:p>
            <a:pPr indent="-171450" lvl="0" marL="171450" rtl="0" algn="just">
              <a:lnSpc>
                <a:spcPct val="100000"/>
              </a:lnSpc>
              <a:spcBef>
                <a:spcPts val="0"/>
              </a:spcBef>
              <a:spcAft>
                <a:spcPts val="0"/>
              </a:spcAft>
              <a:buSzPts val="1400"/>
              <a:buFont typeface="Arial"/>
              <a:buChar char="•"/>
            </a:pPr>
            <a:r>
              <a:rPr lang="el-GR"/>
              <a:t>Gene Id (Primary Key - Foreign Key)</a:t>
            </a:r>
            <a:endParaRPr/>
          </a:p>
          <a:p>
            <a:pPr indent="-171450" lvl="0" marL="171450" rtl="0" algn="just">
              <a:lnSpc>
                <a:spcPct val="100000"/>
              </a:lnSpc>
              <a:spcBef>
                <a:spcPts val="0"/>
              </a:spcBef>
              <a:spcAft>
                <a:spcPts val="0"/>
              </a:spcAft>
              <a:buSzPts val="1400"/>
              <a:buFont typeface="Arial"/>
              <a:buChar char="•"/>
            </a:pPr>
            <a:r>
              <a:rPr lang="el-GR"/>
              <a:t>Protein id (Primary Key - Foreign Key)</a:t>
            </a:r>
            <a:endParaRPr/>
          </a:p>
        </p:txBody>
      </p:sp>
      <p:cxnSp>
        <p:nvCxnSpPr>
          <p:cNvPr id="189" name="Google Shape;189;p7"/>
          <p:cNvCxnSpPr/>
          <p:nvPr/>
        </p:nvCxnSpPr>
        <p:spPr>
          <a:xfrm>
            <a:off x="1641650" y="2470727"/>
            <a:ext cx="646800" cy="0"/>
          </a:xfrm>
          <a:prstGeom prst="straightConnector1">
            <a:avLst/>
          </a:prstGeom>
          <a:noFill/>
          <a:ln cap="flat" cmpd="sng" w="9525">
            <a:solidFill>
              <a:schemeClr val="dk1"/>
            </a:solidFill>
            <a:prstDash val="solid"/>
            <a:round/>
            <a:headEnd len="med" w="med" type="oval"/>
            <a:tailEnd len="med" w="med" type="oval"/>
          </a:ln>
        </p:spPr>
      </p:cxnSp>
      <p:cxnSp>
        <p:nvCxnSpPr>
          <p:cNvPr id="190" name="Google Shape;190;p7"/>
          <p:cNvCxnSpPr/>
          <p:nvPr/>
        </p:nvCxnSpPr>
        <p:spPr>
          <a:xfrm>
            <a:off x="4248600" y="2470727"/>
            <a:ext cx="646800" cy="0"/>
          </a:xfrm>
          <a:prstGeom prst="straightConnector1">
            <a:avLst/>
          </a:prstGeom>
          <a:noFill/>
          <a:ln cap="flat" cmpd="sng" w="9525">
            <a:solidFill>
              <a:schemeClr val="dk1"/>
            </a:solidFill>
            <a:prstDash val="solid"/>
            <a:round/>
            <a:headEnd len="med" w="med" type="oval"/>
            <a:tailEnd len="med" w="med" type="oval"/>
          </a:ln>
        </p:spPr>
      </p:cxnSp>
      <p:cxnSp>
        <p:nvCxnSpPr>
          <p:cNvPr id="191" name="Google Shape;191;p7"/>
          <p:cNvCxnSpPr/>
          <p:nvPr/>
        </p:nvCxnSpPr>
        <p:spPr>
          <a:xfrm>
            <a:off x="6855550" y="2470727"/>
            <a:ext cx="646800" cy="0"/>
          </a:xfrm>
          <a:prstGeom prst="straightConnector1">
            <a:avLst/>
          </a:prstGeom>
          <a:noFill/>
          <a:ln cap="flat" cmpd="sng" w="9525">
            <a:solidFill>
              <a:schemeClr val="dk1"/>
            </a:solidFill>
            <a:prstDash val="solid"/>
            <a:round/>
            <a:headEnd len="med" w="med" type="oval"/>
            <a:tailEnd len="med" w="med" type="oval"/>
          </a:ln>
        </p:spPr>
      </p:cxnSp>
      <p:sp>
        <p:nvSpPr>
          <p:cNvPr id="192" name="Google Shape;192;p7"/>
          <p:cNvSpPr txBox="1"/>
          <p:nvPr/>
        </p:nvSpPr>
        <p:spPr>
          <a:xfrm>
            <a:off x="1285875" y="1017082"/>
            <a:ext cx="6052471" cy="928634"/>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400"/>
              <a:buFont typeface="Cabin"/>
              <a:buNone/>
            </a:pPr>
            <a:r>
              <a:rPr b="0" i="0" lang="el-GR" sz="1200" u="none" cap="none" strike="noStrike">
                <a:solidFill>
                  <a:schemeClr val="dk1"/>
                </a:solidFill>
                <a:latin typeface="Cabin"/>
                <a:ea typeface="Cabin"/>
                <a:cs typeface="Cabin"/>
                <a:sym typeface="Cabin"/>
              </a:rPr>
              <a:t>Η βάση δεδομένων περιέχει στοιχεία από βιολογικά δεδομένα όπως πρωτεΐνες, γονίδια, βιολογικά μονοπ</a:t>
            </a:r>
            <a:r>
              <a:rPr lang="el-GR" sz="1200">
                <a:solidFill>
                  <a:schemeClr val="dk1"/>
                </a:solidFill>
                <a:latin typeface="Cabin"/>
                <a:ea typeface="Cabin"/>
                <a:cs typeface="Cabin"/>
                <a:sym typeface="Cabin"/>
              </a:rPr>
              <a:t>άτια</a:t>
            </a:r>
            <a:r>
              <a:rPr b="0" i="0" lang="el-GR" sz="1200" u="none" cap="none" strike="noStrike">
                <a:solidFill>
                  <a:schemeClr val="dk1"/>
                </a:solidFill>
                <a:latin typeface="Cabin"/>
                <a:ea typeface="Cabin"/>
                <a:cs typeface="Cabin"/>
                <a:sym typeface="Cabin"/>
              </a:rPr>
              <a:t> αλλά και συσχετίσεις μεταξύ αυτών, δηλαδή Πρωτεΐνες με Γονίδια και άλλα. Επίσης, υπάρχει και ο πίνακας με τους χρήστες για να μπορούν να κάνουν σύνδεση ή εγγραφή στην σελίδα μας. </a:t>
            </a:r>
            <a:endParaRPr b="0" i="0" sz="1200" u="none" cap="none" strike="noStrike">
              <a:solidFill>
                <a:schemeClr val="dk1"/>
              </a:solidFill>
              <a:latin typeface="Cabin"/>
              <a:ea typeface="Cabin"/>
              <a:cs typeface="Cabin"/>
              <a:sym typeface="Cabin"/>
            </a:endParaRPr>
          </a:p>
        </p:txBody>
      </p:sp>
      <p:sp>
        <p:nvSpPr>
          <p:cNvPr id="193" name="Google Shape;193;p7"/>
          <p:cNvSpPr/>
          <p:nvPr/>
        </p:nvSpPr>
        <p:spPr>
          <a:xfrm>
            <a:off x="1777375" y="1977333"/>
            <a:ext cx="375349" cy="344435"/>
          </a:xfrm>
          <a:custGeom>
            <a:rect b="b" l="l" r="r" t="t"/>
            <a:pathLst>
              <a:path extrusionOk="0" h="11565" w="12603">
                <a:moveTo>
                  <a:pt x="9200" y="822"/>
                </a:moveTo>
                <a:lnTo>
                  <a:pt x="11311" y="2933"/>
                </a:lnTo>
                <a:cubicBezTo>
                  <a:pt x="11279" y="3185"/>
                  <a:pt x="11185" y="3437"/>
                  <a:pt x="11090" y="3689"/>
                </a:cubicBezTo>
                <a:lnTo>
                  <a:pt x="8444" y="1074"/>
                </a:lnTo>
                <a:cubicBezTo>
                  <a:pt x="8664" y="948"/>
                  <a:pt x="8916" y="853"/>
                  <a:pt x="9200" y="822"/>
                </a:cubicBezTo>
                <a:close/>
                <a:moveTo>
                  <a:pt x="7814" y="1389"/>
                </a:moveTo>
                <a:lnTo>
                  <a:pt x="10712" y="4287"/>
                </a:lnTo>
                <a:cubicBezTo>
                  <a:pt x="10649" y="4413"/>
                  <a:pt x="10555" y="4476"/>
                  <a:pt x="10492" y="4571"/>
                </a:cubicBezTo>
                <a:cubicBezTo>
                  <a:pt x="10397" y="4634"/>
                  <a:pt x="10334" y="4728"/>
                  <a:pt x="10208" y="4791"/>
                </a:cubicBezTo>
                <a:lnTo>
                  <a:pt x="7310" y="1893"/>
                </a:lnTo>
                <a:cubicBezTo>
                  <a:pt x="7373" y="1798"/>
                  <a:pt x="7467" y="1704"/>
                  <a:pt x="7530" y="1609"/>
                </a:cubicBezTo>
                <a:cubicBezTo>
                  <a:pt x="7625" y="1546"/>
                  <a:pt x="7688" y="1452"/>
                  <a:pt x="7814" y="1389"/>
                </a:cubicBezTo>
                <a:close/>
                <a:moveTo>
                  <a:pt x="6994" y="2523"/>
                </a:moveTo>
                <a:lnTo>
                  <a:pt x="9609" y="5169"/>
                </a:lnTo>
                <a:cubicBezTo>
                  <a:pt x="9389" y="5264"/>
                  <a:pt x="9105" y="5327"/>
                  <a:pt x="8885" y="5390"/>
                </a:cubicBezTo>
                <a:lnTo>
                  <a:pt x="6742" y="3279"/>
                </a:lnTo>
                <a:cubicBezTo>
                  <a:pt x="6774" y="3027"/>
                  <a:pt x="6868" y="2743"/>
                  <a:pt x="6994" y="2523"/>
                </a:cubicBezTo>
                <a:close/>
                <a:moveTo>
                  <a:pt x="3812" y="6209"/>
                </a:moveTo>
                <a:lnTo>
                  <a:pt x="5923" y="8351"/>
                </a:lnTo>
                <a:cubicBezTo>
                  <a:pt x="5892" y="8572"/>
                  <a:pt x="5797" y="8855"/>
                  <a:pt x="5671" y="9107"/>
                </a:cubicBezTo>
                <a:lnTo>
                  <a:pt x="3056" y="6461"/>
                </a:lnTo>
                <a:cubicBezTo>
                  <a:pt x="3277" y="6335"/>
                  <a:pt x="3560" y="6272"/>
                  <a:pt x="3812" y="6209"/>
                </a:cubicBezTo>
                <a:close/>
                <a:moveTo>
                  <a:pt x="2426" y="6776"/>
                </a:moveTo>
                <a:lnTo>
                  <a:pt x="5325" y="9675"/>
                </a:lnTo>
                <a:cubicBezTo>
                  <a:pt x="5262" y="9801"/>
                  <a:pt x="5167" y="9895"/>
                  <a:pt x="5104" y="9958"/>
                </a:cubicBezTo>
                <a:cubicBezTo>
                  <a:pt x="5010" y="10053"/>
                  <a:pt x="4947" y="10116"/>
                  <a:pt x="4821" y="10210"/>
                </a:cubicBezTo>
                <a:lnTo>
                  <a:pt x="1891" y="7280"/>
                </a:lnTo>
                <a:cubicBezTo>
                  <a:pt x="1985" y="7217"/>
                  <a:pt x="2080" y="7091"/>
                  <a:pt x="2143" y="6997"/>
                </a:cubicBezTo>
                <a:cubicBezTo>
                  <a:pt x="2206" y="6934"/>
                  <a:pt x="2300" y="6839"/>
                  <a:pt x="2426" y="6776"/>
                </a:cubicBezTo>
                <a:close/>
                <a:moveTo>
                  <a:pt x="1576" y="7910"/>
                </a:moveTo>
                <a:lnTo>
                  <a:pt x="4222" y="10557"/>
                </a:lnTo>
                <a:cubicBezTo>
                  <a:pt x="4002" y="10620"/>
                  <a:pt x="3718" y="10714"/>
                  <a:pt x="3466" y="10777"/>
                </a:cubicBezTo>
                <a:lnTo>
                  <a:pt x="1355" y="8666"/>
                </a:lnTo>
                <a:cubicBezTo>
                  <a:pt x="1387" y="8414"/>
                  <a:pt x="1481" y="8162"/>
                  <a:pt x="1576" y="7910"/>
                </a:cubicBezTo>
                <a:close/>
                <a:moveTo>
                  <a:pt x="10602" y="0"/>
                </a:moveTo>
                <a:cubicBezTo>
                  <a:pt x="9383" y="0"/>
                  <a:pt x="7954" y="274"/>
                  <a:pt x="7089" y="1168"/>
                </a:cubicBezTo>
                <a:cubicBezTo>
                  <a:pt x="6207" y="2082"/>
                  <a:pt x="5923" y="3500"/>
                  <a:pt x="5923" y="4728"/>
                </a:cubicBezTo>
                <a:cubicBezTo>
                  <a:pt x="6238" y="4760"/>
                  <a:pt x="6459" y="4791"/>
                  <a:pt x="6522" y="4791"/>
                </a:cubicBezTo>
                <a:lnTo>
                  <a:pt x="6585" y="4791"/>
                </a:lnTo>
                <a:lnTo>
                  <a:pt x="6585" y="4130"/>
                </a:lnTo>
                <a:lnTo>
                  <a:pt x="7971" y="5516"/>
                </a:lnTo>
                <a:cubicBezTo>
                  <a:pt x="7751" y="5532"/>
                  <a:pt x="7540" y="5538"/>
                  <a:pt x="7348" y="5538"/>
                </a:cubicBezTo>
                <a:cubicBezTo>
                  <a:pt x="6772" y="5538"/>
                  <a:pt x="6364" y="5484"/>
                  <a:pt x="6364" y="5484"/>
                </a:cubicBezTo>
                <a:cubicBezTo>
                  <a:pt x="6314" y="5459"/>
                  <a:pt x="5810" y="5369"/>
                  <a:pt x="5121" y="5369"/>
                </a:cubicBezTo>
                <a:cubicBezTo>
                  <a:pt x="4077" y="5369"/>
                  <a:pt x="2606" y="5575"/>
                  <a:pt x="1639" y="6524"/>
                </a:cubicBezTo>
                <a:cubicBezTo>
                  <a:pt x="0" y="8162"/>
                  <a:pt x="536" y="11155"/>
                  <a:pt x="567" y="11250"/>
                </a:cubicBezTo>
                <a:cubicBezTo>
                  <a:pt x="599" y="11407"/>
                  <a:pt x="725" y="11533"/>
                  <a:pt x="914" y="11533"/>
                </a:cubicBezTo>
                <a:lnTo>
                  <a:pt x="1009" y="11533"/>
                </a:lnTo>
                <a:cubicBezTo>
                  <a:pt x="1198" y="11502"/>
                  <a:pt x="1324" y="11344"/>
                  <a:pt x="1261" y="11155"/>
                </a:cubicBezTo>
                <a:cubicBezTo>
                  <a:pt x="1261" y="11155"/>
                  <a:pt x="1166" y="10399"/>
                  <a:pt x="1229" y="9517"/>
                </a:cubicBezTo>
                <a:lnTo>
                  <a:pt x="1229" y="9517"/>
                </a:lnTo>
                <a:lnTo>
                  <a:pt x="2615" y="10903"/>
                </a:lnTo>
                <a:cubicBezTo>
                  <a:pt x="2447" y="10903"/>
                  <a:pt x="2293" y="10917"/>
                  <a:pt x="2153" y="10917"/>
                </a:cubicBezTo>
                <a:cubicBezTo>
                  <a:pt x="2083" y="10917"/>
                  <a:pt x="2017" y="10914"/>
                  <a:pt x="1954" y="10903"/>
                </a:cubicBezTo>
                <a:lnTo>
                  <a:pt x="1954" y="10966"/>
                </a:lnTo>
                <a:cubicBezTo>
                  <a:pt x="1985" y="11187"/>
                  <a:pt x="1954" y="11407"/>
                  <a:pt x="1859" y="11565"/>
                </a:cubicBezTo>
                <a:lnTo>
                  <a:pt x="2048" y="11565"/>
                </a:lnTo>
                <a:cubicBezTo>
                  <a:pt x="3277" y="11565"/>
                  <a:pt x="4695" y="11281"/>
                  <a:pt x="5577" y="10399"/>
                </a:cubicBezTo>
                <a:cubicBezTo>
                  <a:pt x="6427" y="9517"/>
                  <a:pt x="6742" y="8068"/>
                  <a:pt x="6742" y="6839"/>
                </a:cubicBezTo>
                <a:cubicBezTo>
                  <a:pt x="6396" y="6808"/>
                  <a:pt x="6144" y="6776"/>
                  <a:pt x="6112" y="6776"/>
                </a:cubicBezTo>
                <a:lnTo>
                  <a:pt x="6049" y="6776"/>
                </a:lnTo>
                <a:lnTo>
                  <a:pt x="6049" y="7438"/>
                </a:lnTo>
                <a:lnTo>
                  <a:pt x="4663" y="6051"/>
                </a:lnTo>
                <a:cubicBezTo>
                  <a:pt x="4876" y="6036"/>
                  <a:pt x="5083" y="6030"/>
                  <a:pt x="5273" y="6030"/>
                </a:cubicBezTo>
                <a:cubicBezTo>
                  <a:pt x="5845" y="6030"/>
                  <a:pt x="6270" y="6083"/>
                  <a:pt x="6270" y="6083"/>
                </a:cubicBezTo>
                <a:cubicBezTo>
                  <a:pt x="6301" y="6083"/>
                  <a:pt x="6837" y="6178"/>
                  <a:pt x="7499" y="6178"/>
                </a:cubicBezTo>
                <a:cubicBezTo>
                  <a:pt x="8727" y="6178"/>
                  <a:pt x="10145" y="5862"/>
                  <a:pt x="10996" y="4980"/>
                </a:cubicBezTo>
                <a:cubicBezTo>
                  <a:pt x="12602" y="3374"/>
                  <a:pt x="12098" y="381"/>
                  <a:pt x="12067" y="255"/>
                </a:cubicBezTo>
                <a:cubicBezTo>
                  <a:pt x="12035" y="160"/>
                  <a:pt x="11878" y="34"/>
                  <a:pt x="11657" y="34"/>
                </a:cubicBezTo>
                <a:cubicBezTo>
                  <a:pt x="11468" y="66"/>
                  <a:pt x="11342" y="223"/>
                  <a:pt x="11405" y="444"/>
                </a:cubicBezTo>
                <a:cubicBezTo>
                  <a:pt x="11405" y="444"/>
                  <a:pt x="11531" y="1168"/>
                  <a:pt x="11437" y="2050"/>
                </a:cubicBezTo>
                <a:lnTo>
                  <a:pt x="10050" y="664"/>
                </a:lnTo>
                <a:cubicBezTo>
                  <a:pt x="10218" y="664"/>
                  <a:pt x="10373" y="650"/>
                  <a:pt x="10513" y="650"/>
                </a:cubicBezTo>
                <a:cubicBezTo>
                  <a:pt x="10583" y="650"/>
                  <a:pt x="10649" y="654"/>
                  <a:pt x="10712" y="664"/>
                </a:cubicBezTo>
                <a:lnTo>
                  <a:pt x="10712" y="601"/>
                </a:lnTo>
                <a:cubicBezTo>
                  <a:pt x="10681" y="381"/>
                  <a:pt x="10712" y="160"/>
                  <a:pt x="10807" y="3"/>
                </a:cubicBezTo>
                <a:cubicBezTo>
                  <a:pt x="10739" y="1"/>
                  <a:pt x="10671" y="0"/>
                  <a:pt x="106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Protein Structure PNG Transparent Images Free Download | Vector Files |  Pngtree" id="194" name="Google Shape;194;p7"/>
          <p:cNvPicPr preferRelativeResize="0"/>
          <p:nvPr/>
        </p:nvPicPr>
        <p:blipFill rotWithShape="1">
          <a:blip r:embed="rId3">
            <a:alphaModFix/>
          </a:blip>
          <a:srcRect b="0" l="0" r="0" t="0"/>
          <a:stretch/>
        </p:blipFill>
        <p:spPr>
          <a:xfrm>
            <a:off x="4113333" y="1691150"/>
            <a:ext cx="917333" cy="917333"/>
          </a:xfrm>
          <a:prstGeom prst="rect">
            <a:avLst/>
          </a:prstGeom>
          <a:noFill/>
          <a:ln>
            <a:noFill/>
          </a:ln>
        </p:spPr>
      </p:pic>
      <p:sp>
        <p:nvSpPr>
          <p:cNvPr id="195" name="Google Shape;195;p7"/>
          <p:cNvSpPr/>
          <p:nvPr/>
        </p:nvSpPr>
        <p:spPr>
          <a:xfrm>
            <a:off x="6790785" y="2026033"/>
            <a:ext cx="375349" cy="344435"/>
          </a:xfrm>
          <a:custGeom>
            <a:rect b="b" l="l" r="r" t="t"/>
            <a:pathLst>
              <a:path extrusionOk="0" h="11565" w="12603">
                <a:moveTo>
                  <a:pt x="9200" y="822"/>
                </a:moveTo>
                <a:lnTo>
                  <a:pt x="11311" y="2933"/>
                </a:lnTo>
                <a:cubicBezTo>
                  <a:pt x="11279" y="3185"/>
                  <a:pt x="11185" y="3437"/>
                  <a:pt x="11090" y="3689"/>
                </a:cubicBezTo>
                <a:lnTo>
                  <a:pt x="8444" y="1074"/>
                </a:lnTo>
                <a:cubicBezTo>
                  <a:pt x="8664" y="948"/>
                  <a:pt x="8916" y="853"/>
                  <a:pt x="9200" y="822"/>
                </a:cubicBezTo>
                <a:close/>
                <a:moveTo>
                  <a:pt x="7814" y="1389"/>
                </a:moveTo>
                <a:lnTo>
                  <a:pt x="10712" y="4287"/>
                </a:lnTo>
                <a:cubicBezTo>
                  <a:pt x="10649" y="4413"/>
                  <a:pt x="10555" y="4476"/>
                  <a:pt x="10492" y="4571"/>
                </a:cubicBezTo>
                <a:cubicBezTo>
                  <a:pt x="10397" y="4634"/>
                  <a:pt x="10334" y="4728"/>
                  <a:pt x="10208" y="4791"/>
                </a:cubicBezTo>
                <a:lnTo>
                  <a:pt x="7310" y="1893"/>
                </a:lnTo>
                <a:cubicBezTo>
                  <a:pt x="7373" y="1798"/>
                  <a:pt x="7467" y="1704"/>
                  <a:pt x="7530" y="1609"/>
                </a:cubicBezTo>
                <a:cubicBezTo>
                  <a:pt x="7625" y="1546"/>
                  <a:pt x="7688" y="1452"/>
                  <a:pt x="7814" y="1389"/>
                </a:cubicBezTo>
                <a:close/>
                <a:moveTo>
                  <a:pt x="6994" y="2523"/>
                </a:moveTo>
                <a:lnTo>
                  <a:pt x="9609" y="5169"/>
                </a:lnTo>
                <a:cubicBezTo>
                  <a:pt x="9389" y="5264"/>
                  <a:pt x="9105" y="5327"/>
                  <a:pt x="8885" y="5390"/>
                </a:cubicBezTo>
                <a:lnTo>
                  <a:pt x="6742" y="3279"/>
                </a:lnTo>
                <a:cubicBezTo>
                  <a:pt x="6774" y="3027"/>
                  <a:pt x="6868" y="2743"/>
                  <a:pt x="6994" y="2523"/>
                </a:cubicBezTo>
                <a:close/>
                <a:moveTo>
                  <a:pt x="3812" y="6209"/>
                </a:moveTo>
                <a:lnTo>
                  <a:pt x="5923" y="8351"/>
                </a:lnTo>
                <a:cubicBezTo>
                  <a:pt x="5892" y="8572"/>
                  <a:pt x="5797" y="8855"/>
                  <a:pt x="5671" y="9107"/>
                </a:cubicBezTo>
                <a:lnTo>
                  <a:pt x="3056" y="6461"/>
                </a:lnTo>
                <a:cubicBezTo>
                  <a:pt x="3277" y="6335"/>
                  <a:pt x="3560" y="6272"/>
                  <a:pt x="3812" y="6209"/>
                </a:cubicBezTo>
                <a:close/>
                <a:moveTo>
                  <a:pt x="2426" y="6776"/>
                </a:moveTo>
                <a:lnTo>
                  <a:pt x="5325" y="9675"/>
                </a:lnTo>
                <a:cubicBezTo>
                  <a:pt x="5262" y="9801"/>
                  <a:pt x="5167" y="9895"/>
                  <a:pt x="5104" y="9958"/>
                </a:cubicBezTo>
                <a:cubicBezTo>
                  <a:pt x="5010" y="10053"/>
                  <a:pt x="4947" y="10116"/>
                  <a:pt x="4821" y="10210"/>
                </a:cubicBezTo>
                <a:lnTo>
                  <a:pt x="1891" y="7280"/>
                </a:lnTo>
                <a:cubicBezTo>
                  <a:pt x="1985" y="7217"/>
                  <a:pt x="2080" y="7091"/>
                  <a:pt x="2143" y="6997"/>
                </a:cubicBezTo>
                <a:cubicBezTo>
                  <a:pt x="2206" y="6934"/>
                  <a:pt x="2300" y="6839"/>
                  <a:pt x="2426" y="6776"/>
                </a:cubicBezTo>
                <a:close/>
                <a:moveTo>
                  <a:pt x="1576" y="7910"/>
                </a:moveTo>
                <a:lnTo>
                  <a:pt x="4222" y="10557"/>
                </a:lnTo>
                <a:cubicBezTo>
                  <a:pt x="4002" y="10620"/>
                  <a:pt x="3718" y="10714"/>
                  <a:pt x="3466" y="10777"/>
                </a:cubicBezTo>
                <a:lnTo>
                  <a:pt x="1355" y="8666"/>
                </a:lnTo>
                <a:cubicBezTo>
                  <a:pt x="1387" y="8414"/>
                  <a:pt x="1481" y="8162"/>
                  <a:pt x="1576" y="7910"/>
                </a:cubicBezTo>
                <a:close/>
                <a:moveTo>
                  <a:pt x="10602" y="0"/>
                </a:moveTo>
                <a:cubicBezTo>
                  <a:pt x="9383" y="0"/>
                  <a:pt x="7954" y="274"/>
                  <a:pt x="7089" y="1168"/>
                </a:cubicBezTo>
                <a:cubicBezTo>
                  <a:pt x="6207" y="2082"/>
                  <a:pt x="5923" y="3500"/>
                  <a:pt x="5923" y="4728"/>
                </a:cubicBezTo>
                <a:cubicBezTo>
                  <a:pt x="6238" y="4760"/>
                  <a:pt x="6459" y="4791"/>
                  <a:pt x="6522" y="4791"/>
                </a:cubicBezTo>
                <a:lnTo>
                  <a:pt x="6585" y="4791"/>
                </a:lnTo>
                <a:lnTo>
                  <a:pt x="6585" y="4130"/>
                </a:lnTo>
                <a:lnTo>
                  <a:pt x="7971" y="5516"/>
                </a:lnTo>
                <a:cubicBezTo>
                  <a:pt x="7751" y="5532"/>
                  <a:pt x="7540" y="5538"/>
                  <a:pt x="7348" y="5538"/>
                </a:cubicBezTo>
                <a:cubicBezTo>
                  <a:pt x="6772" y="5538"/>
                  <a:pt x="6364" y="5484"/>
                  <a:pt x="6364" y="5484"/>
                </a:cubicBezTo>
                <a:cubicBezTo>
                  <a:pt x="6314" y="5459"/>
                  <a:pt x="5810" y="5369"/>
                  <a:pt x="5121" y="5369"/>
                </a:cubicBezTo>
                <a:cubicBezTo>
                  <a:pt x="4077" y="5369"/>
                  <a:pt x="2606" y="5575"/>
                  <a:pt x="1639" y="6524"/>
                </a:cubicBezTo>
                <a:cubicBezTo>
                  <a:pt x="0" y="8162"/>
                  <a:pt x="536" y="11155"/>
                  <a:pt x="567" y="11250"/>
                </a:cubicBezTo>
                <a:cubicBezTo>
                  <a:pt x="599" y="11407"/>
                  <a:pt x="725" y="11533"/>
                  <a:pt x="914" y="11533"/>
                </a:cubicBezTo>
                <a:lnTo>
                  <a:pt x="1009" y="11533"/>
                </a:lnTo>
                <a:cubicBezTo>
                  <a:pt x="1198" y="11502"/>
                  <a:pt x="1324" y="11344"/>
                  <a:pt x="1261" y="11155"/>
                </a:cubicBezTo>
                <a:cubicBezTo>
                  <a:pt x="1261" y="11155"/>
                  <a:pt x="1166" y="10399"/>
                  <a:pt x="1229" y="9517"/>
                </a:cubicBezTo>
                <a:lnTo>
                  <a:pt x="1229" y="9517"/>
                </a:lnTo>
                <a:lnTo>
                  <a:pt x="2615" y="10903"/>
                </a:lnTo>
                <a:cubicBezTo>
                  <a:pt x="2447" y="10903"/>
                  <a:pt x="2293" y="10917"/>
                  <a:pt x="2153" y="10917"/>
                </a:cubicBezTo>
                <a:cubicBezTo>
                  <a:pt x="2083" y="10917"/>
                  <a:pt x="2017" y="10914"/>
                  <a:pt x="1954" y="10903"/>
                </a:cubicBezTo>
                <a:lnTo>
                  <a:pt x="1954" y="10966"/>
                </a:lnTo>
                <a:cubicBezTo>
                  <a:pt x="1985" y="11187"/>
                  <a:pt x="1954" y="11407"/>
                  <a:pt x="1859" y="11565"/>
                </a:cubicBezTo>
                <a:lnTo>
                  <a:pt x="2048" y="11565"/>
                </a:lnTo>
                <a:cubicBezTo>
                  <a:pt x="3277" y="11565"/>
                  <a:pt x="4695" y="11281"/>
                  <a:pt x="5577" y="10399"/>
                </a:cubicBezTo>
                <a:cubicBezTo>
                  <a:pt x="6427" y="9517"/>
                  <a:pt x="6742" y="8068"/>
                  <a:pt x="6742" y="6839"/>
                </a:cubicBezTo>
                <a:cubicBezTo>
                  <a:pt x="6396" y="6808"/>
                  <a:pt x="6144" y="6776"/>
                  <a:pt x="6112" y="6776"/>
                </a:cubicBezTo>
                <a:lnTo>
                  <a:pt x="6049" y="6776"/>
                </a:lnTo>
                <a:lnTo>
                  <a:pt x="6049" y="7438"/>
                </a:lnTo>
                <a:lnTo>
                  <a:pt x="4663" y="6051"/>
                </a:lnTo>
                <a:cubicBezTo>
                  <a:pt x="4876" y="6036"/>
                  <a:pt x="5083" y="6030"/>
                  <a:pt x="5273" y="6030"/>
                </a:cubicBezTo>
                <a:cubicBezTo>
                  <a:pt x="5845" y="6030"/>
                  <a:pt x="6270" y="6083"/>
                  <a:pt x="6270" y="6083"/>
                </a:cubicBezTo>
                <a:cubicBezTo>
                  <a:pt x="6301" y="6083"/>
                  <a:pt x="6837" y="6178"/>
                  <a:pt x="7499" y="6178"/>
                </a:cubicBezTo>
                <a:cubicBezTo>
                  <a:pt x="8727" y="6178"/>
                  <a:pt x="10145" y="5862"/>
                  <a:pt x="10996" y="4980"/>
                </a:cubicBezTo>
                <a:cubicBezTo>
                  <a:pt x="12602" y="3374"/>
                  <a:pt x="12098" y="381"/>
                  <a:pt x="12067" y="255"/>
                </a:cubicBezTo>
                <a:cubicBezTo>
                  <a:pt x="12035" y="160"/>
                  <a:pt x="11878" y="34"/>
                  <a:pt x="11657" y="34"/>
                </a:cubicBezTo>
                <a:cubicBezTo>
                  <a:pt x="11468" y="66"/>
                  <a:pt x="11342" y="223"/>
                  <a:pt x="11405" y="444"/>
                </a:cubicBezTo>
                <a:cubicBezTo>
                  <a:pt x="11405" y="444"/>
                  <a:pt x="11531" y="1168"/>
                  <a:pt x="11437" y="2050"/>
                </a:cubicBezTo>
                <a:lnTo>
                  <a:pt x="10050" y="664"/>
                </a:lnTo>
                <a:cubicBezTo>
                  <a:pt x="10218" y="664"/>
                  <a:pt x="10373" y="650"/>
                  <a:pt x="10513" y="650"/>
                </a:cubicBezTo>
                <a:cubicBezTo>
                  <a:pt x="10583" y="650"/>
                  <a:pt x="10649" y="654"/>
                  <a:pt x="10712" y="664"/>
                </a:cubicBezTo>
                <a:lnTo>
                  <a:pt x="10712" y="601"/>
                </a:lnTo>
                <a:cubicBezTo>
                  <a:pt x="10681" y="381"/>
                  <a:pt x="10712" y="160"/>
                  <a:pt x="10807" y="3"/>
                </a:cubicBezTo>
                <a:cubicBezTo>
                  <a:pt x="10739" y="1"/>
                  <a:pt x="10671" y="0"/>
                  <a:pt x="106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grpSp>
        <p:nvGrpSpPr>
          <p:cNvPr id="200" name="Google Shape;200;p8"/>
          <p:cNvGrpSpPr/>
          <p:nvPr/>
        </p:nvGrpSpPr>
        <p:grpSpPr>
          <a:xfrm rot="2918365">
            <a:off x="6989960" y="2086458"/>
            <a:ext cx="352349" cy="338760"/>
            <a:chOff x="4447550" y="249750"/>
            <a:chExt cx="500425" cy="481125"/>
          </a:xfrm>
        </p:grpSpPr>
        <p:sp>
          <p:nvSpPr>
            <p:cNvPr id="201" name="Google Shape;201;p8"/>
            <p:cNvSpPr/>
            <p:nvPr/>
          </p:nvSpPr>
          <p:spPr>
            <a:xfrm>
              <a:off x="4447550" y="413675"/>
              <a:ext cx="353475" cy="317200"/>
            </a:xfrm>
            <a:custGeom>
              <a:rect b="b" l="l" r="r" t="t"/>
              <a:pathLst>
                <a:path extrusionOk="0" h="12688" w="14139">
                  <a:moveTo>
                    <a:pt x="12274" y="0"/>
                  </a:moveTo>
                  <a:lnTo>
                    <a:pt x="10639" y="1635"/>
                  </a:lnTo>
                  <a:cubicBezTo>
                    <a:pt x="10811" y="1720"/>
                    <a:pt x="10970" y="1831"/>
                    <a:pt x="11109" y="1964"/>
                  </a:cubicBezTo>
                  <a:cubicBezTo>
                    <a:pt x="11771" y="2623"/>
                    <a:pt x="11771" y="3698"/>
                    <a:pt x="11109" y="4358"/>
                  </a:cubicBezTo>
                  <a:lnTo>
                    <a:pt x="5520" y="9949"/>
                  </a:lnTo>
                  <a:cubicBezTo>
                    <a:pt x="5189" y="10281"/>
                    <a:pt x="4755" y="10446"/>
                    <a:pt x="4322" y="10446"/>
                  </a:cubicBezTo>
                  <a:cubicBezTo>
                    <a:pt x="3889" y="10446"/>
                    <a:pt x="3456" y="10281"/>
                    <a:pt x="3126" y="9949"/>
                  </a:cubicBezTo>
                  <a:cubicBezTo>
                    <a:pt x="2463" y="9287"/>
                    <a:pt x="2463" y="8215"/>
                    <a:pt x="3126" y="7552"/>
                  </a:cubicBezTo>
                  <a:lnTo>
                    <a:pt x="5330" y="5351"/>
                  </a:lnTo>
                  <a:cubicBezTo>
                    <a:pt x="4924" y="4499"/>
                    <a:pt x="4764" y="3554"/>
                    <a:pt x="4866" y="2620"/>
                  </a:cubicBezTo>
                  <a:lnTo>
                    <a:pt x="4866" y="2620"/>
                  </a:lnTo>
                  <a:lnTo>
                    <a:pt x="1527" y="5956"/>
                  </a:lnTo>
                  <a:cubicBezTo>
                    <a:pt x="0" y="7501"/>
                    <a:pt x="6" y="9992"/>
                    <a:pt x="1545" y="11530"/>
                  </a:cubicBezTo>
                  <a:cubicBezTo>
                    <a:pt x="2316" y="12301"/>
                    <a:pt x="3327" y="12687"/>
                    <a:pt x="4339" y="12687"/>
                  </a:cubicBezTo>
                  <a:cubicBezTo>
                    <a:pt x="5343" y="12687"/>
                    <a:pt x="6348" y="12307"/>
                    <a:pt x="7119" y="11545"/>
                  </a:cubicBezTo>
                  <a:lnTo>
                    <a:pt x="12708" y="5956"/>
                  </a:lnTo>
                  <a:cubicBezTo>
                    <a:pt x="13783" y="4878"/>
                    <a:pt x="14138" y="3276"/>
                    <a:pt x="13626" y="1843"/>
                  </a:cubicBezTo>
                  <a:cubicBezTo>
                    <a:pt x="13500" y="1467"/>
                    <a:pt x="13316" y="1114"/>
                    <a:pt x="13075" y="798"/>
                  </a:cubicBezTo>
                  <a:lnTo>
                    <a:pt x="13066" y="807"/>
                  </a:lnTo>
                  <a:cubicBezTo>
                    <a:pt x="12952" y="663"/>
                    <a:pt x="12843" y="503"/>
                    <a:pt x="12708" y="368"/>
                  </a:cubicBezTo>
                  <a:cubicBezTo>
                    <a:pt x="12569" y="235"/>
                    <a:pt x="12428" y="115"/>
                    <a:pt x="12274" y="0"/>
                  </a:cubicBezTo>
                  <a:close/>
                </a:path>
              </a:pathLst>
            </a:custGeom>
            <a:solidFill>
              <a:srgbClr val="7474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02" name="Google Shape;202;p8"/>
            <p:cNvSpPr/>
            <p:nvPr/>
          </p:nvSpPr>
          <p:spPr>
            <a:xfrm>
              <a:off x="4589675" y="249750"/>
              <a:ext cx="358300" cy="322025"/>
            </a:xfrm>
            <a:custGeom>
              <a:rect b="b" l="l" r="r" t="t"/>
              <a:pathLst>
                <a:path extrusionOk="0" h="12881" w="14332">
                  <a:moveTo>
                    <a:pt x="9992" y="1"/>
                  </a:moveTo>
                  <a:cubicBezTo>
                    <a:pt x="8989" y="1"/>
                    <a:pt x="7985" y="381"/>
                    <a:pt x="7215" y="1143"/>
                  </a:cubicBezTo>
                  <a:lnTo>
                    <a:pt x="1434" y="6925"/>
                  </a:lnTo>
                  <a:cubicBezTo>
                    <a:pt x="359" y="8003"/>
                    <a:pt x="1" y="9605"/>
                    <a:pt x="515" y="11038"/>
                  </a:cubicBezTo>
                  <a:cubicBezTo>
                    <a:pt x="639" y="11414"/>
                    <a:pt x="826" y="11767"/>
                    <a:pt x="1066" y="12083"/>
                  </a:cubicBezTo>
                  <a:lnTo>
                    <a:pt x="1073" y="12074"/>
                  </a:lnTo>
                  <a:cubicBezTo>
                    <a:pt x="1187" y="12218"/>
                    <a:pt x="1295" y="12378"/>
                    <a:pt x="1434" y="12513"/>
                  </a:cubicBezTo>
                  <a:cubicBezTo>
                    <a:pt x="1569" y="12646"/>
                    <a:pt x="1711" y="12766"/>
                    <a:pt x="1864" y="12881"/>
                  </a:cubicBezTo>
                  <a:lnTo>
                    <a:pt x="3500" y="11243"/>
                  </a:lnTo>
                  <a:cubicBezTo>
                    <a:pt x="3328" y="11158"/>
                    <a:pt x="3168" y="11050"/>
                    <a:pt x="3030" y="10918"/>
                  </a:cubicBezTo>
                  <a:cubicBezTo>
                    <a:pt x="2367" y="10255"/>
                    <a:pt x="2367" y="9183"/>
                    <a:pt x="3030" y="8521"/>
                  </a:cubicBezTo>
                  <a:lnTo>
                    <a:pt x="8811" y="2739"/>
                  </a:lnTo>
                  <a:cubicBezTo>
                    <a:pt x="9143" y="2408"/>
                    <a:pt x="9576" y="2242"/>
                    <a:pt x="10010" y="2242"/>
                  </a:cubicBezTo>
                  <a:cubicBezTo>
                    <a:pt x="10443" y="2242"/>
                    <a:pt x="10876" y="2408"/>
                    <a:pt x="11205" y="2739"/>
                  </a:cubicBezTo>
                  <a:cubicBezTo>
                    <a:pt x="11868" y="3401"/>
                    <a:pt x="11868" y="4473"/>
                    <a:pt x="11205" y="5136"/>
                  </a:cubicBezTo>
                  <a:lnTo>
                    <a:pt x="8811" y="7530"/>
                  </a:lnTo>
                  <a:cubicBezTo>
                    <a:pt x="9215" y="8382"/>
                    <a:pt x="9375" y="9328"/>
                    <a:pt x="9272" y="10261"/>
                  </a:cubicBezTo>
                  <a:lnTo>
                    <a:pt x="12804" y="6732"/>
                  </a:lnTo>
                  <a:cubicBezTo>
                    <a:pt x="14331" y="5187"/>
                    <a:pt x="14325" y="2697"/>
                    <a:pt x="12786" y="1158"/>
                  </a:cubicBezTo>
                  <a:cubicBezTo>
                    <a:pt x="12015" y="387"/>
                    <a:pt x="11004" y="1"/>
                    <a:pt x="9992" y="1"/>
                  </a:cubicBezTo>
                  <a:close/>
                </a:path>
              </a:pathLst>
            </a:custGeom>
            <a:solidFill>
              <a:srgbClr val="7474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pic>
        <p:nvPicPr>
          <p:cNvPr descr="Protein Structure PNG Transparent Images Free Download | Vector Files |  Pngtree" id="203" name="Google Shape;203;p8"/>
          <p:cNvPicPr preferRelativeResize="0"/>
          <p:nvPr/>
        </p:nvPicPr>
        <p:blipFill rotWithShape="1">
          <a:blip r:embed="rId3">
            <a:alphaModFix/>
          </a:blip>
          <a:srcRect b="0" l="0" r="0" t="0"/>
          <a:stretch/>
        </p:blipFill>
        <p:spPr>
          <a:xfrm rot="2105212">
            <a:off x="6978459" y="1739583"/>
            <a:ext cx="917333" cy="917333"/>
          </a:xfrm>
          <a:prstGeom prst="rect">
            <a:avLst/>
          </a:prstGeom>
          <a:noFill/>
          <a:ln>
            <a:noFill/>
          </a:ln>
        </p:spPr>
      </p:pic>
      <p:sp>
        <p:nvSpPr>
          <p:cNvPr id="204" name="Google Shape;204;p8"/>
          <p:cNvSpPr txBox="1"/>
          <p:nvPr>
            <p:ph idx="1" type="subTitle"/>
          </p:nvPr>
        </p:nvSpPr>
        <p:spPr>
          <a:xfrm>
            <a:off x="720050" y="2643506"/>
            <a:ext cx="2490000" cy="491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l-GR"/>
              <a:t>Pathways</a:t>
            </a:r>
            <a:endParaRPr/>
          </a:p>
        </p:txBody>
      </p:sp>
      <p:sp>
        <p:nvSpPr>
          <p:cNvPr id="205" name="Google Shape;205;p8"/>
          <p:cNvSpPr txBox="1"/>
          <p:nvPr>
            <p:ph idx="5" type="subTitle"/>
          </p:nvPr>
        </p:nvSpPr>
        <p:spPr>
          <a:xfrm>
            <a:off x="3327023" y="2643506"/>
            <a:ext cx="2490000" cy="491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l-GR"/>
              <a:t>User</a:t>
            </a:r>
            <a:endParaRPr/>
          </a:p>
        </p:txBody>
      </p:sp>
      <p:sp>
        <p:nvSpPr>
          <p:cNvPr id="206" name="Google Shape;206;p8"/>
          <p:cNvSpPr txBox="1"/>
          <p:nvPr>
            <p:ph idx="6" type="subTitle"/>
          </p:nvPr>
        </p:nvSpPr>
        <p:spPr>
          <a:xfrm>
            <a:off x="5934000" y="2643506"/>
            <a:ext cx="2490000" cy="491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l-GR"/>
              <a:t>Proteins-Pathways</a:t>
            </a:r>
            <a:endParaRPr/>
          </a:p>
        </p:txBody>
      </p:sp>
      <p:sp>
        <p:nvSpPr>
          <p:cNvPr id="207" name="Google Shape;207;p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l-GR"/>
              <a:t>Βάση Δεδομένων</a:t>
            </a:r>
            <a:endParaRPr/>
          </a:p>
        </p:txBody>
      </p:sp>
      <p:sp>
        <p:nvSpPr>
          <p:cNvPr id="208" name="Google Shape;208;p8"/>
          <p:cNvSpPr txBox="1"/>
          <p:nvPr>
            <p:ph idx="2" type="subTitle"/>
          </p:nvPr>
        </p:nvSpPr>
        <p:spPr>
          <a:xfrm>
            <a:off x="720050" y="3139656"/>
            <a:ext cx="2490000" cy="1231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lang="el-GR"/>
              <a:t>Ο πίνακας pathways περιέχει:</a:t>
            </a:r>
            <a:endParaRPr/>
          </a:p>
          <a:p>
            <a:pPr indent="-171450" lvl="0" marL="171450" rtl="0" algn="just">
              <a:lnSpc>
                <a:spcPct val="100000"/>
              </a:lnSpc>
              <a:spcBef>
                <a:spcPts val="0"/>
              </a:spcBef>
              <a:spcAft>
                <a:spcPts val="0"/>
              </a:spcAft>
              <a:buSzPts val="1400"/>
              <a:buFont typeface="Arial"/>
              <a:buChar char="•"/>
            </a:pPr>
            <a:r>
              <a:rPr lang="el-GR"/>
              <a:t>Id (Primary Key)</a:t>
            </a:r>
            <a:endParaRPr/>
          </a:p>
          <a:p>
            <a:pPr indent="-171450" lvl="0" marL="171450" rtl="0" algn="just">
              <a:lnSpc>
                <a:spcPct val="100000"/>
              </a:lnSpc>
              <a:spcBef>
                <a:spcPts val="0"/>
              </a:spcBef>
              <a:spcAft>
                <a:spcPts val="0"/>
              </a:spcAft>
              <a:buSzPts val="1400"/>
              <a:buFont typeface="Arial"/>
              <a:buChar char="•"/>
            </a:pPr>
            <a:r>
              <a:rPr lang="el-GR"/>
              <a:t>Name </a:t>
            </a:r>
            <a:endParaRPr/>
          </a:p>
          <a:p>
            <a:pPr indent="-171450" lvl="0" marL="171450" rtl="0" algn="just">
              <a:lnSpc>
                <a:spcPct val="100000"/>
              </a:lnSpc>
              <a:spcBef>
                <a:spcPts val="0"/>
              </a:spcBef>
              <a:spcAft>
                <a:spcPts val="0"/>
              </a:spcAft>
              <a:buSzPts val="1400"/>
              <a:buFont typeface="Arial"/>
              <a:buChar char="•"/>
            </a:pPr>
            <a:r>
              <a:rPr lang="el-GR"/>
              <a:t>Description	</a:t>
            </a:r>
            <a:endParaRPr/>
          </a:p>
        </p:txBody>
      </p:sp>
      <p:sp>
        <p:nvSpPr>
          <p:cNvPr id="209" name="Google Shape;209;p8"/>
          <p:cNvSpPr txBox="1"/>
          <p:nvPr>
            <p:ph idx="3" type="subTitle"/>
          </p:nvPr>
        </p:nvSpPr>
        <p:spPr>
          <a:xfrm>
            <a:off x="3327021" y="3139656"/>
            <a:ext cx="2490000" cy="1231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lang="el-GR"/>
              <a:t>Ο πίνακας πρωτεϊνών περιέχει:</a:t>
            </a:r>
            <a:endParaRPr/>
          </a:p>
          <a:p>
            <a:pPr indent="-171450" lvl="0" marL="171450" rtl="0" algn="just">
              <a:lnSpc>
                <a:spcPct val="100000"/>
              </a:lnSpc>
              <a:spcBef>
                <a:spcPts val="0"/>
              </a:spcBef>
              <a:spcAft>
                <a:spcPts val="0"/>
              </a:spcAft>
              <a:buSzPts val="1400"/>
              <a:buFont typeface="Arial"/>
              <a:buChar char="•"/>
            </a:pPr>
            <a:r>
              <a:rPr lang="el-GR"/>
              <a:t>Username (Primary Key)</a:t>
            </a:r>
            <a:endParaRPr/>
          </a:p>
          <a:p>
            <a:pPr indent="-171450" lvl="0" marL="171450" rtl="0" algn="just">
              <a:lnSpc>
                <a:spcPct val="100000"/>
              </a:lnSpc>
              <a:spcBef>
                <a:spcPts val="0"/>
              </a:spcBef>
              <a:spcAft>
                <a:spcPts val="0"/>
              </a:spcAft>
              <a:buSzPts val="1400"/>
              <a:buFont typeface="Arial"/>
              <a:buChar char="•"/>
            </a:pPr>
            <a:r>
              <a:rPr lang="el-GR"/>
              <a:t>Password</a:t>
            </a:r>
            <a:endParaRPr/>
          </a:p>
          <a:p>
            <a:pPr indent="-171450" lvl="0" marL="171450" rtl="0" algn="just">
              <a:lnSpc>
                <a:spcPct val="100000"/>
              </a:lnSpc>
              <a:spcBef>
                <a:spcPts val="0"/>
              </a:spcBef>
              <a:spcAft>
                <a:spcPts val="0"/>
              </a:spcAft>
              <a:buSzPts val="1400"/>
              <a:buFont typeface="Arial"/>
              <a:buChar char="•"/>
            </a:pPr>
            <a:r>
              <a:rPr lang="el-GR"/>
              <a:t>Admin</a:t>
            </a:r>
            <a:endParaRPr/>
          </a:p>
        </p:txBody>
      </p:sp>
      <p:sp>
        <p:nvSpPr>
          <p:cNvPr id="210" name="Google Shape;210;p8"/>
          <p:cNvSpPr txBox="1"/>
          <p:nvPr>
            <p:ph idx="4" type="subTitle"/>
          </p:nvPr>
        </p:nvSpPr>
        <p:spPr>
          <a:xfrm>
            <a:off x="5933996" y="3139656"/>
            <a:ext cx="2490000" cy="1231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lang="el-GR"/>
              <a:t>Ο πίνακας γονιδίων-πρωτεϊνών περιέχει:</a:t>
            </a:r>
            <a:endParaRPr/>
          </a:p>
          <a:p>
            <a:pPr indent="-171450" lvl="0" marL="171450" rtl="0" algn="just">
              <a:lnSpc>
                <a:spcPct val="100000"/>
              </a:lnSpc>
              <a:spcBef>
                <a:spcPts val="0"/>
              </a:spcBef>
              <a:spcAft>
                <a:spcPts val="0"/>
              </a:spcAft>
              <a:buSzPts val="1400"/>
              <a:buFont typeface="Arial"/>
              <a:buChar char="•"/>
            </a:pPr>
            <a:r>
              <a:rPr lang="el-GR"/>
              <a:t>Protein Id (Primary Key - Foreign Key)</a:t>
            </a:r>
            <a:endParaRPr/>
          </a:p>
          <a:p>
            <a:pPr indent="-171450" lvl="0" marL="171450" rtl="0" algn="just">
              <a:lnSpc>
                <a:spcPct val="100000"/>
              </a:lnSpc>
              <a:spcBef>
                <a:spcPts val="0"/>
              </a:spcBef>
              <a:spcAft>
                <a:spcPts val="0"/>
              </a:spcAft>
              <a:buSzPts val="1400"/>
              <a:buFont typeface="Arial"/>
              <a:buChar char="•"/>
            </a:pPr>
            <a:r>
              <a:rPr lang="el-GR"/>
              <a:t>Pathways Id (Primary Key - Foreign Key)</a:t>
            </a:r>
            <a:endParaRPr/>
          </a:p>
        </p:txBody>
      </p:sp>
      <p:cxnSp>
        <p:nvCxnSpPr>
          <p:cNvPr id="211" name="Google Shape;211;p8"/>
          <p:cNvCxnSpPr/>
          <p:nvPr/>
        </p:nvCxnSpPr>
        <p:spPr>
          <a:xfrm>
            <a:off x="1641650" y="2470727"/>
            <a:ext cx="646800" cy="0"/>
          </a:xfrm>
          <a:prstGeom prst="straightConnector1">
            <a:avLst/>
          </a:prstGeom>
          <a:noFill/>
          <a:ln cap="flat" cmpd="sng" w="9525">
            <a:solidFill>
              <a:schemeClr val="dk1"/>
            </a:solidFill>
            <a:prstDash val="solid"/>
            <a:round/>
            <a:headEnd len="med" w="med" type="oval"/>
            <a:tailEnd len="med" w="med" type="oval"/>
          </a:ln>
        </p:spPr>
      </p:cxnSp>
      <p:cxnSp>
        <p:nvCxnSpPr>
          <p:cNvPr id="212" name="Google Shape;212;p8"/>
          <p:cNvCxnSpPr/>
          <p:nvPr/>
        </p:nvCxnSpPr>
        <p:spPr>
          <a:xfrm>
            <a:off x="4248600" y="2470727"/>
            <a:ext cx="646800" cy="0"/>
          </a:xfrm>
          <a:prstGeom prst="straightConnector1">
            <a:avLst/>
          </a:prstGeom>
          <a:noFill/>
          <a:ln cap="flat" cmpd="sng" w="9525">
            <a:solidFill>
              <a:schemeClr val="dk1"/>
            </a:solidFill>
            <a:prstDash val="solid"/>
            <a:round/>
            <a:headEnd len="med" w="med" type="oval"/>
            <a:tailEnd len="med" w="med" type="oval"/>
          </a:ln>
        </p:spPr>
      </p:cxnSp>
      <p:cxnSp>
        <p:nvCxnSpPr>
          <p:cNvPr id="213" name="Google Shape;213;p8"/>
          <p:cNvCxnSpPr/>
          <p:nvPr/>
        </p:nvCxnSpPr>
        <p:spPr>
          <a:xfrm>
            <a:off x="6855550" y="2470727"/>
            <a:ext cx="646800" cy="0"/>
          </a:xfrm>
          <a:prstGeom prst="straightConnector1">
            <a:avLst/>
          </a:prstGeom>
          <a:noFill/>
          <a:ln cap="flat" cmpd="sng" w="9525">
            <a:solidFill>
              <a:schemeClr val="dk1"/>
            </a:solidFill>
            <a:prstDash val="solid"/>
            <a:round/>
            <a:headEnd len="med" w="med" type="oval"/>
            <a:tailEnd len="med" w="med" type="oval"/>
          </a:ln>
        </p:spPr>
      </p:cxnSp>
      <p:grpSp>
        <p:nvGrpSpPr>
          <p:cNvPr id="214" name="Google Shape;214;p8"/>
          <p:cNvGrpSpPr/>
          <p:nvPr/>
        </p:nvGrpSpPr>
        <p:grpSpPr>
          <a:xfrm>
            <a:off x="4387907" y="1967703"/>
            <a:ext cx="368186" cy="364224"/>
            <a:chOff x="-64406125" y="3362225"/>
            <a:chExt cx="318225" cy="314800"/>
          </a:xfrm>
        </p:grpSpPr>
        <p:sp>
          <p:nvSpPr>
            <p:cNvPr id="215" name="Google Shape;215;p8"/>
            <p:cNvSpPr/>
            <p:nvPr/>
          </p:nvSpPr>
          <p:spPr>
            <a:xfrm>
              <a:off x="-64332100" y="3362225"/>
              <a:ext cx="170150" cy="199025"/>
            </a:xfrm>
            <a:custGeom>
              <a:rect b="b" l="l" r="r" t="t"/>
              <a:pathLst>
                <a:path extrusionOk="0" h="7961" w="6806">
                  <a:moveTo>
                    <a:pt x="4506" y="3266"/>
                  </a:moveTo>
                  <a:cubicBezTo>
                    <a:pt x="4569" y="3266"/>
                    <a:pt x="4601" y="3298"/>
                    <a:pt x="4632" y="3298"/>
                  </a:cubicBezTo>
                  <a:lnTo>
                    <a:pt x="5577" y="4621"/>
                  </a:lnTo>
                  <a:cubicBezTo>
                    <a:pt x="5420" y="5881"/>
                    <a:pt x="4664" y="7110"/>
                    <a:pt x="3403" y="7110"/>
                  </a:cubicBezTo>
                  <a:cubicBezTo>
                    <a:pt x="2206" y="7110"/>
                    <a:pt x="1419" y="5944"/>
                    <a:pt x="1261" y="4621"/>
                  </a:cubicBezTo>
                  <a:lnTo>
                    <a:pt x="2206" y="3298"/>
                  </a:lnTo>
                  <a:cubicBezTo>
                    <a:pt x="2238" y="3266"/>
                    <a:pt x="2269" y="3266"/>
                    <a:pt x="2301" y="3266"/>
                  </a:cubicBezTo>
                  <a:close/>
                  <a:moveTo>
                    <a:pt x="4055" y="1"/>
                  </a:moveTo>
                  <a:cubicBezTo>
                    <a:pt x="3400" y="1"/>
                    <a:pt x="2703" y="167"/>
                    <a:pt x="2049" y="494"/>
                  </a:cubicBezTo>
                  <a:cubicBezTo>
                    <a:pt x="1957" y="483"/>
                    <a:pt x="1867" y="478"/>
                    <a:pt x="1779" y="478"/>
                  </a:cubicBezTo>
                  <a:cubicBezTo>
                    <a:pt x="1354" y="478"/>
                    <a:pt x="976" y="600"/>
                    <a:pt x="662" y="809"/>
                  </a:cubicBezTo>
                  <a:cubicBezTo>
                    <a:pt x="347" y="1061"/>
                    <a:pt x="1" y="1534"/>
                    <a:pt x="1" y="2384"/>
                  </a:cubicBezTo>
                  <a:cubicBezTo>
                    <a:pt x="1" y="2857"/>
                    <a:pt x="95" y="3613"/>
                    <a:pt x="347" y="4621"/>
                  </a:cubicBezTo>
                  <a:cubicBezTo>
                    <a:pt x="473" y="4810"/>
                    <a:pt x="536" y="6070"/>
                    <a:pt x="1482" y="7078"/>
                  </a:cubicBezTo>
                  <a:cubicBezTo>
                    <a:pt x="2049" y="7646"/>
                    <a:pt x="2710" y="7961"/>
                    <a:pt x="3403" y="7961"/>
                  </a:cubicBezTo>
                  <a:cubicBezTo>
                    <a:pt x="5136" y="7961"/>
                    <a:pt x="6207" y="6417"/>
                    <a:pt x="6396" y="4621"/>
                  </a:cubicBezTo>
                  <a:cubicBezTo>
                    <a:pt x="6554" y="4085"/>
                    <a:pt x="6774" y="3046"/>
                    <a:pt x="6806" y="2447"/>
                  </a:cubicBezTo>
                  <a:cubicBezTo>
                    <a:pt x="6806" y="1565"/>
                    <a:pt x="6459" y="872"/>
                    <a:pt x="5703" y="431"/>
                  </a:cubicBezTo>
                  <a:cubicBezTo>
                    <a:pt x="5234" y="143"/>
                    <a:pt x="4662" y="1"/>
                    <a:pt x="405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8"/>
            <p:cNvSpPr/>
            <p:nvPr/>
          </p:nvSpPr>
          <p:spPr>
            <a:xfrm>
              <a:off x="-64406125" y="3559050"/>
              <a:ext cx="318225" cy="117975"/>
            </a:xfrm>
            <a:custGeom>
              <a:rect b="b" l="l" r="r" t="t"/>
              <a:pathLst>
                <a:path extrusionOk="0" h="4719" w="12729">
                  <a:moveTo>
                    <a:pt x="4474" y="1001"/>
                  </a:moveTo>
                  <a:lnTo>
                    <a:pt x="5797" y="2293"/>
                  </a:lnTo>
                  <a:lnTo>
                    <a:pt x="5199" y="2891"/>
                  </a:lnTo>
                  <a:lnTo>
                    <a:pt x="4002" y="1159"/>
                  </a:lnTo>
                  <a:cubicBezTo>
                    <a:pt x="4159" y="1096"/>
                    <a:pt x="4380" y="1064"/>
                    <a:pt x="4474" y="1001"/>
                  </a:cubicBezTo>
                  <a:close/>
                  <a:moveTo>
                    <a:pt x="8318" y="1001"/>
                  </a:moveTo>
                  <a:cubicBezTo>
                    <a:pt x="8475" y="1064"/>
                    <a:pt x="8633" y="1159"/>
                    <a:pt x="8790" y="1190"/>
                  </a:cubicBezTo>
                  <a:lnTo>
                    <a:pt x="7593" y="2891"/>
                  </a:lnTo>
                  <a:lnTo>
                    <a:pt x="6995" y="2293"/>
                  </a:lnTo>
                  <a:lnTo>
                    <a:pt x="8318" y="1001"/>
                  </a:lnTo>
                  <a:close/>
                  <a:moveTo>
                    <a:pt x="10681" y="3112"/>
                  </a:moveTo>
                  <a:cubicBezTo>
                    <a:pt x="10901" y="3112"/>
                    <a:pt x="11059" y="3301"/>
                    <a:pt x="11059" y="3553"/>
                  </a:cubicBezTo>
                  <a:cubicBezTo>
                    <a:pt x="11059" y="3742"/>
                    <a:pt x="10870" y="3931"/>
                    <a:pt x="10681" y="3931"/>
                  </a:cubicBezTo>
                  <a:lnTo>
                    <a:pt x="9578" y="3931"/>
                  </a:lnTo>
                  <a:cubicBezTo>
                    <a:pt x="9326" y="3931"/>
                    <a:pt x="9137" y="3742"/>
                    <a:pt x="9137" y="3553"/>
                  </a:cubicBezTo>
                  <a:cubicBezTo>
                    <a:pt x="9137" y="3301"/>
                    <a:pt x="9326" y="3112"/>
                    <a:pt x="9578" y="3112"/>
                  </a:cubicBezTo>
                  <a:close/>
                  <a:moveTo>
                    <a:pt x="4458" y="1"/>
                  </a:moveTo>
                  <a:cubicBezTo>
                    <a:pt x="4348" y="1"/>
                    <a:pt x="4238" y="40"/>
                    <a:pt x="4159" y="119"/>
                  </a:cubicBezTo>
                  <a:cubicBezTo>
                    <a:pt x="4065" y="245"/>
                    <a:pt x="3939" y="308"/>
                    <a:pt x="3781" y="308"/>
                  </a:cubicBezTo>
                  <a:lnTo>
                    <a:pt x="2395" y="308"/>
                  </a:lnTo>
                  <a:cubicBezTo>
                    <a:pt x="914" y="308"/>
                    <a:pt x="0" y="1442"/>
                    <a:pt x="0" y="2639"/>
                  </a:cubicBezTo>
                  <a:lnTo>
                    <a:pt x="0" y="4341"/>
                  </a:lnTo>
                  <a:cubicBezTo>
                    <a:pt x="0" y="4561"/>
                    <a:pt x="189" y="4719"/>
                    <a:pt x="441" y="4719"/>
                  </a:cubicBezTo>
                  <a:lnTo>
                    <a:pt x="12287" y="4719"/>
                  </a:lnTo>
                  <a:cubicBezTo>
                    <a:pt x="12508" y="4719"/>
                    <a:pt x="12665" y="4530"/>
                    <a:pt x="12665" y="4341"/>
                  </a:cubicBezTo>
                  <a:lnTo>
                    <a:pt x="12665" y="2639"/>
                  </a:lnTo>
                  <a:cubicBezTo>
                    <a:pt x="12728" y="1474"/>
                    <a:pt x="11783" y="371"/>
                    <a:pt x="10303" y="371"/>
                  </a:cubicBezTo>
                  <a:lnTo>
                    <a:pt x="8948" y="371"/>
                  </a:lnTo>
                  <a:cubicBezTo>
                    <a:pt x="8727" y="371"/>
                    <a:pt x="8664" y="277"/>
                    <a:pt x="8538" y="151"/>
                  </a:cubicBezTo>
                  <a:cubicBezTo>
                    <a:pt x="8456" y="52"/>
                    <a:pt x="8339" y="5"/>
                    <a:pt x="8219" y="5"/>
                  </a:cubicBezTo>
                  <a:cubicBezTo>
                    <a:pt x="8110" y="5"/>
                    <a:pt x="7998" y="44"/>
                    <a:pt x="7908" y="119"/>
                  </a:cubicBezTo>
                  <a:lnTo>
                    <a:pt x="6333" y="1694"/>
                  </a:lnTo>
                  <a:lnTo>
                    <a:pt x="4758" y="119"/>
                  </a:lnTo>
                  <a:cubicBezTo>
                    <a:pt x="4679" y="40"/>
                    <a:pt x="4569" y="1"/>
                    <a:pt x="445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Articles - Page 1 - Biology and Medicine" id="217" name="Google Shape;217;p8"/>
          <p:cNvPicPr preferRelativeResize="0"/>
          <p:nvPr/>
        </p:nvPicPr>
        <p:blipFill rotWithShape="1">
          <a:blip r:embed="rId4">
            <a:alphaModFix/>
          </a:blip>
          <a:srcRect b="0" l="0" r="0" t="0"/>
          <a:stretch/>
        </p:blipFill>
        <p:spPr>
          <a:xfrm flipH="1" rot="-1524965">
            <a:off x="6601476" y="1752567"/>
            <a:ext cx="753965" cy="753965"/>
          </a:xfrm>
          <a:prstGeom prst="rect">
            <a:avLst/>
          </a:prstGeom>
          <a:noFill/>
          <a:ln>
            <a:noFill/>
          </a:ln>
        </p:spPr>
      </p:pic>
      <p:pic>
        <p:nvPicPr>
          <p:cNvPr descr="Articles - Page 1 - Biology and Medicine" id="218" name="Google Shape;218;p8"/>
          <p:cNvPicPr preferRelativeResize="0"/>
          <p:nvPr/>
        </p:nvPicPr>
        <p:blipFill rotWithShape="1">
          <a:blip r:embed="rId4">
            <a:alphaModFix/>
          </a:blip>
          <a:srcRect b="0" l="0" r="0" t="0"/>
          <a:stretch/>
        </p:blipFill>
        <p:spPr>
          <a:xfrm flipH="1" rot="-1524965">
            <a:off x="1649253" y="1705856"/>
            <a:ext cx="753965" cy="75396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l-GR" sz="2800"/>
              <a:t>Schema Diagram</a:t>
            </a:r>
            <a:endParaRPr sz="2800"/>
          </a:p>
        </p:txBody>
      </p:sp>
      <p:pic>
        <p:nvPicPr>
          <p:cNvPr id="224" name="Google Shape;224;p9"/>
          <p:cNvPicPr preferRelativeResize="0"/>
          <p:nvPr/>
        </p:nvPicPr>
        <p:blipFill>
          <a:blip r:embed="rId3">
            <a:alphaModFix/>
          </a:blip>
          <a:stretch>
            <a:fillRect/>
          </a:stretch>
        </p:blipFill>
        <p:spPr>
          <a:xfrm>
            <a:off x="2838325" y="1094000"/>
            <a:ext cx="3630471" cy="382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lecular Typography Social Media Strategy by Slidesgo">
  <a:themeElements>
    <a:clrScheme name="Simple Light">
      <a:dk1>
        <a:srgbClr val="F5F5F6"/>
      </a:dk1>
      <a:lt1>
        <a:srgbClr val="808194"/>
      </a:lt1>
      <a:dk2>
        <a:srgbClr val="000649"/>
      </a:dk2>
      <a:lt2>
        <a:srgbClr val="000C79"/>
      </a:lt2>
      <a:accent1>
        <a:srgbClr val="0011AC"/>
      </a:accent1>
      <a:accent2>
        <a:srgbClr val="0016DF"/>
      </a:accent2>
      <a:accent3>
        <a:srgbClr val="FFFFFF"/>
      </a:accent3>
      <a:accent4>
        <a:srgbClr val="FFFFFF"/>
      </a:accent4>
      <a:accent5>
        <a:srgbClr val="FFFFFF"/>
      </a:accent5>
      <a:accent6>
        <a:srgbClr val="FFFFFF"/>
      </a:accent6>
      <a:hlink>
        <a:srgbClr val="F5F5F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dc:creator>
</cp:coreProperties>
</file>