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69" r:id="rId2"/>
    <p:sldId id="270" r:id="rId3"/>
    <p:sldId id="271" r:id="rId4"/>
    <p:sldId id="272" r:id="rId5"/>
    <p:sldId id="274" r:id="rId6"/>
    <p:sldId id="273" r:id="rId7"/>
    <p:sldId id="263"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40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‹Nr.›</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‹Nr.›</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‹Nr.›</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‹Nr.›</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‹Nr.›</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erlin.de/sen/uvk/verkehr/infrastruktur/baumassnahmen-im-oeffentlichen-strassenland/aufgrabeverb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itt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en.wikipedia.org/wiki/Neuk%C3%B6ll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fbinter.stadt-berlin.de/fb/"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6308" y="2420888"/>
            <a:ext cx="12188824" cy="871736"/>
          </a:xfrm>
        </p:spPr>
        <p:txBody>
          <a:bodyPr>
            <a:normAutofit fontScale="90000"/>
          </a:bodyPr>
          <a:lstStyle/>
          <a:p>
            <a:pPr algn="ctr"/>
            <a:r>
              <a:rPr lang="en-IN" b="1" dirty="0" smtClean="0"/>
              <a:t>Capstone Project</a:t>
            </a:r>
            <a:br>
              <a:rPr lang="en-IN" b="1" dirty="0" smtClean="0"/>
            </a:br>
            <a:r>
              <a:rPr lang="en-IN" sz="3300" b="1" dirty="0" smtClean="0"/>
              <a:t>Avoiding Roadworks in Berlin:</a:t>
            </a:r>
            <a:br>
              <a:rPr lang="en-IN" sz="3300" b="1" dirty="0" smtClean="0"/>
            </a:br>
            <a:r>
              <a:rPr lang="en-IN" sz="3300" b="1" dirty="0" smtClean="0"/>
              <a:t>optimal location for a new </a:t>
            </a:r>
            <a:r>
              <a:rPr lang="en-IN" sz="3300" b="1" dirty="0" err="1" smtClean="0"/>
              <a:t>coffeeshop</a:t>
            </a:r>
            <a:endParaRPr lang="en-US" sz="3300"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err="1" smtClean="0"/>
              <a:t>Orestis</a:t>
            </a:r>
            <a:r>
              <a:rPr lang="en-US" dirty="0" smtClean="0"/>
              <a:t> </a:t>
            </a:r>
            <a:r>
              <a:rPr lang="en-US" dirty="0" err="1" smtClean="0"/>
              <a:t>Papantoniou</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55000" lnSpcReduction="20000"/>
          </a:bodyPr>
          <a:lstStyle/>
          <a:p>
            <a:r>
              <a:rPr lang="en-US" b="1" dirty="0"/>
              <a:t>Introduction: Business Problem </a:t>
            </a:r>
          </a:p>
          <a:p>
            <a:r>
              <a:rPr lang="en-US" b="1" i="1" dirty="0"/>
              <a:t>1.1. Background of the Problem:</a:t>
            </a:r>
          </a:p>
          <a:p>
            <a:r>
              <a:rPr lang="en-US" dirty="0"/>
              <a:t>Berlin is one of the most famous destinations for tourism, culture and entertainment worldwide. A modern metropolis that in the last 10 years has been expanding rapidly. Because of its well-known club, music and artistic scene, the German capital is a pole of attraction for large crowds all over the year.</a:t>
            </a:r>
          </a:p>
          <a:p>
            <a:r>
              <a:rPr lang="en-US" dirty="0"/>
              <a:t>However, apart from being an exciting city, a lot of problems come together as a side-effect. For instance, the housing problem has become an acute social and political matter. Furthermore, the growing population agglomeration has provoked a constant deficiency of the urban infrastructure facilities. Consequently, public and private utility companies for water, wastewater, household waste removal and energy efficiency face an extended demand for construction of new facilities, as they not only need to replace and upgrade aging infrastructure, but also to meet the new requirements. As a result, large parts of the city seem to be under permanent reconstruction. Berlin since many years looks like a huge construction site with persistent problems in traffic and public transport.</a:t>
            </a:r>
          </a:p>
          <a:p>
            <a:r>
              <a:rPr lang="en-US" dirty="0"/>
              <a:t>Beside the "housing" problem, the "roadworks" problem has become one of the favorite topics of political debate. In 2014 the Senate for City Development decided to impose fixed-term restrictions to new excavation works as one of several measures with which construction should become more bearable for the citizens ( </a:t>
            </a:r>
            <a:r>
              <a:rPr lang="en-US" u="sng" dirty="0">
                <a:hlinkClick r:id="rId3"/>
              </a:rPr>
              <a:t>§ 12 </a:t>
            </a:r>
            <a:r>
              <a:rPr lang="en-US" u="sng" dirty="0" err="1">
                <a:hlinkClick r:id="rId3"/>
              </a:rPr>
              <a:t>BerlStrG</a:t>
            </a:r>
            <a:r>
              <a:rPr lang="en-US" u="sng" dirty="0">
                <a:hlinkClick r:id="rId3"/>
              </a:rPr>
              <a:t> '</a:t>
            </a:r>
            <a:r>
              <a:rPr lang="en-US" i="1" u="sng" dirty="0">
                <a:hlinkClick r:id="rId3"/>
              </a:rPr>
              <a:t>Berliner </a:t>
            </a:r>
            <a:r>
              <a:rPr lang="en-US" i="1" u="sng" dirty="0" err="1">
                <a:hlinkClick r:id="rId3"/>
              </a:rPr>
              <a:t>Straßengesetz</a:t>
            </a:r>
            <a:r>
              <a:rPr lang="en-US" u="sng" dirty="0">
                <a:hlinkClick r:id="rId3"/>
              </a:rPr>
              <a:t>'</a:t>
            </a:r>
            <a:r>
              <a:rPr lang="en-US" dirty="0"/>
              <a:t>). This means: newly built road lanes and side lanes may not be dug up again for five years; a period of three years applies to newly created walkways and bike paths. This restriction aimed to compromise the necessity for construction activity and a the same time ensure that traffic, cyclists and pedestrians are disturbed as little as possible. Supply companies need to tune their construction measures at an early stage with each other, but also with the road building authorities.</a:t>
            </a:r>
          </a:p>
          <a:p>
            <a:r>
              <a:rPr lang="en-US" dirty="0"/>
              <a:t>The coordination of the construction measures should achieve transparency and planning security for everyone involved and affected. The Geoportal of the City-State of Berlin displays the current roadworks prohibitions with approximately monthly updates</a:t>
            </a:r>
            <a:r>
              <a:rPr lang="en-US" dirty="0" smtClean="0"/>
              <a:t>.</a:t>
            </a: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r>
              <a:rPr lang="en-US" b="1" i="1" dirty="0"/>
              <a:t>1.2. The Problem.</a:t>
            </a:r>
          </a:p>
          <a:p>
            <a:r>
              <a:rPr lang="en-US" dirty="0" smtClean="0"/>
              <a:t>suggest optimal </a:t>
            </a:r>
            <a:r>
              <a:rPr lang="en-US" dirty="0"/>
              <a:t>spots for a new </a:t>
            </a:r>
            <a:r>
              <a:rPr lang="en-US" dirty="0" smtClean="0"/>
              <a:t>coffee shop in </a:t>
            </a:r>
            <a:r>
              <a:rPr lang="en-US" dirty="0" err="1" smtClean="0"/>
              <a:t>Belrin</a:t>
            </a:r>
            <a:r>
              <a:rPr lang="en-US" dirty="0" smtClean="0"/>
              <a:t>, preferably </a:t>
            </a:r>
            <a:r>
              <a:rPr lang="en-US" dirty="0"/>
              <a:t> </a:t>
            </a:r>
            <a:r>
              <a:rPr lang="en-US" u="sng" dirty="0" err="1">
                <a:hlinkClick r:id="rId3"/>
              </a:rPr>
              <a:t>Mitte</a:t>
            </a:r>
            <a:r>
              <a:rPr lang="en-US" dirty="0"/>
              <a:t> and </a:t>
            </a:r>
            <a:r>
              <a:rPr lang="en-US" u="sng" dirty="0" err="1">
                <a:hlinkClick r:id="rId4"/>
              </a:rPr>
              <a:t>Neukölln</a:t>
            </a:r>
            <a:r>
              <a:rPr lang="en-US" dirty="0" smtClean="0"/>
              <a:t>.</a:t>
            </a:r>
          </a:p>
          <a:p>
            <a:pPr marL="45720" indent="0">
              <a:buNone/>
            </a:pPr>
            <a:r>
              <a:rPr lang="en-US" u="sng" dirty="0" smtClean="0"/>
              <a:t>By </a:t>
            </a:r>
            <a:r>
              <a:rPr lang="en-US" u="sng" dirty="0"/>
              <a:t>inquiring the optimal </a:t>
            </a:r>
            <a:r>
              <a:rPr lang="en-US" u="sng" dirty="0" smtClean="0"/>
              <a:t>location, consideration of</a:t>
            </a:r>
            <a:r>
              <a:rPr lang="en-US" dirty="0" smtClean="0"/>
              <a:t>:</a:t>
            </a:r>
          </a:p>
          <a:p>
            <a:r>
              <a:rPr lang="en-US" dirty="0" smtClean="0"/>
              <a:t>Local competition situation</a:t>
            </a:r>
          </a:p>
          <a:p>
            <a:r>
              <a:rPr lang="en-US" dirty="0" smtClean="0"/>
              <a:t>probability of roadworks at the new business location in each first years</a:t>
            </a:r>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r>
              <a:rPr lang="en-US" b="1" dirty="0"/>
              <a:t>Data </a:t>
            </a:r>
          </a:p>
          <a:p>
            <a:pPr marL="45720" indent="0">
              <a:buNone/>
            </a:pPr>
            <a:r>
              <a:rPr lang="en-US" dirty="0"/>
              <a:t>According to the above described problem, factors that will influence our decision are:</a:t>
            </a:r>
          </a:p>
          <a:p>
            <a:r>
              <a:rPr lang="en-US" dirty="0"/>
              <a:t>current roadworks or roadworks that finished recently at various neighborhoods of the city that could come intro consideration</a:t>
            </a:r>
          </a:p>
          <a:p>
            <a:r>
              <a:rPr lang="en-US" dirty="0"/>
              <a:t>number of other coffee shops in the neighborhood</a:t>
            </a:r>
          </a:p>
          <a:p>
            <a:r>
              <a:rPr lang="en-US" dirty="0"/>
              <a:t>distance of neighborhood from city center</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Source:</a:t>
            </a:r>
            <a:endParaRPr lang="en-US" dirty="0"/>
          </a:p>
        </p:txBody>
      </p:sp>
      <p:sp>
        <p:nvSpPr>
          <p:cNvPr id="3" name="Inhaltsplatzhalter 2"/>
          <p:cNvSpPr>
            <a:spLocks noGrp="1"/>
          </p:cNvSpPr>
          <p:nvPr>
            <p:ph sz="half" idx="1"/>
          </p:nvPr>
        </p:nvSpPr>
        <p:spPr/>
        <p:txBody>
          <a:bodyPr/>
          <a:lstStyle/>
          <a:p>
            <a:r>
              <a:rPr lang="en-US" dirty="0"/>
              <a:t> </a:t>
            </a:r>
            <a:r>
              <a:rPr lang="en-US" u="sng" dirty="0">
                <a:hlinkClick r:id="rId2"/>
              </a:rPr>
              <a:t>Geoportal of the Senate Department for Environment, traffic and climate protection</a:t>
            </a:r>
            <a:r>
              <a:rPr lang="en-US" dirty="0"/>
              <a:t> of Berlin.</a:t>
            </a:r>
            <a:endParaRPr lang="en-US" dirty="0"/>
          </a:p>
        </p:txBody>
      </p:sp>
      <p:sp>
        <p:nvSpPr>
          <p:cNvPr id="4" name="Inhaltsplatzhalter 3"/>
          <p:cNvSpPr>
            <a:spLocks noGrp="1"/>
          </p:cNvSpPr>
          <p:nvPr>
            <p:ph sz="half" idx="2"/>
          </p:nvPr>
        </p:nvSpPr>
        <p:spPr/>
        <p:txBody>
          <a:bodyPr/>
          <a:lstStyle/>
          <a:p>
            <a:r>
              <a:rPr lang="en-US" u="sng" dirty="0" err="1">
                <a:hlinkClick r:id="rId3"/>
              </a:rPr>
              <a:t>RestAPI</a:t>
            </a:r>
            <a:r>
              <a:rPr lang="en-US" u="sng" dirty="0">
                <a:hlinkClick r:id="rId3"/>
              </a:rPr>
              <a:t> of Foursquare</a:t>
            </a:r>
            <a:r>
              <a:rPr lang="en-US" dirty="0"/>
              <a:t>.</a:t>
            </a:r>
            <a:endParaRPr lang="en-US" dirty="0"/>
          </a:p>
        </p:txBody>
      </p:sp>
    </p:spTree>
    <p:extLst>
      <p:ext uri="{BB962C8B-B14F-4D97-AF65-F5344CB8AC3E}">
        <p14:creationId xmlns:p14="http://schemas.microsoft.com/office/powerpoint/2010/main" val="373031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a:t>
            </a:r>
            <a:r>
              <a:rPr lang="en-IN" dirty="0"/>
              <a:t>B</a:t>
            </a:r>
            <a:r>
              <a:rPr lang="en-IN" dirty="0" smtClean="0"/>
              <a:t>erlin city </a:t>
            </a:r>
            <a:r>
              <a:rPr lang="en-IN" dirty="0"/>
              <a:t>data </a:t>
            </a:r>
            <a:r>
              <a:rPr lang="en-IN" dirty="0" smtClean="0"/>
              <a:t>(</a:t>
            </a:r>
            <a:r>
              <a:rPr lang="en-US" dirty="0"/>
              <a:t> Senate for City </a:t>
            </a:r>
            <a:r>
              <a:rPr lang="en-US" dirty="0" smtClean="0"/>
              <a:t>Development)</a:t>
            </a:r>
          </a:p>
          <a:p>
            <a:pPr marL="502920" lvl="0" indent="-457200" algn="just">
              <a:buFont typeface="+mj-lt"/>
              <a:buAutoNum type="arabicPeriod"/>
            </a:pPr>
            <a:r>
              <a:rPr lang="de-DE" dirty="0" err="1" smtClean="0"/>
              <a:t>We</a:t>
            </a:r>
            <a:r>
              <a:rPr lang="de-DE" dirty="0" smtClean="0"/>
              <a:t> will </a:t>
            </a:r>
            <a:r>
              <a:rPr lang="de-DE" dirty="0" err="1" smtClean="0"/>
              <a:t>extract</a:t>
            </a:r>
            <a:r>
              <a:rPr lang="de-DE" dirty="0" smtClean="0"/>
              <a:t> </a:t>
            </a:r>
            <a:r>
              <a:rPr lang="de-DE" dirty="0" err="1" smtClean="0"/>
              <a:t>those</a:t>
            </a:r>
            <a:r>
              <a:rPr lang="de-DE" dirty="0" smtClean="0"/>
              <a:t> </a:t>
            </a:r>
            <a:r>
              <a:rPr lang="de-DE" dirty="0" err="1" smtClean="0"/>
              <a:t>data</a:t>
            </a:r>
            <a:r>
              <a:rPr lang="de-DE" dirty="0" smtClean="0"/>
              <a:t> </a:t>
            </a:r>
            <a:r>
              <a:rPr lang="de-DE" dirty="0" err="1" smtClean="0"/>
              <a:t>that</a:t>
            </a:r>
            <a:r>
              <a:rPr lang="de-DE" dirty="0" smtClean="0"/>
              <a:t> </a:t>
            </a:r>
            <a:r>
              <a:rPr lang="de-DE" dirty="0" err="1" smtClean="0"/>
              <a:t>affect</a:t>
            </a:r>
            <a:r>
              <a:rPr lang="de-DE" dirty="0" smtClean="0"/>
              <a:t> </a:t>
            </a:r>
            <a:r>
              <a:rPr lang="de-DE" dirty="0" err="1" smtClean="0"/>
              <a:t>our</a:t>
            </a:r>
            <a:r>
              <a:rPr lang="de-DE" dirty="0" smtClean="0"/>
              <a:t> </a:t>
            </a:r>
            <a:r>
              <a:rPr lang="de-DE" dirty="0" err="1" smtClean="0"/>
              <a:t>two</a:t>
            </a:r>
            <a:r>
              <a:rPr lang="de-DE" dirty="0" smtClean="0"/>
              <a:t> </a:t>
            </a:r>
            <a:r>
              <a:rPr lang="de-DE" dirty="0" err="1" smtClean="0"/>
              <a:t>candidate</a:t>
            </a:r>
            <a:r>
              <a:rPr lang="de-DE" dirty="0" smtClean="0"/>
              <a:t> </a:t>
            </a:r>
            <a:r>
              <a:rPr lang="de-DE" dirty="0" err="1" smtClean="0"/>
              <a:t>boroughs</a:t>
            </a:r>
            <a:endParaRPr lang="de-DE" dirty="0" smtClean="0"/>
          </a:p>
          <a:p>
            <a:pPr marL="502920" lvl="0" indent="-457200" algn="just">
              <a:buFont typeface="+mj-lt"/>
              <a:buAutoNum type="arabicPeriod"/>
            </a:pPr>
            <a:r>
              <a:rPr lang="de-DE" dirty="0" err="1" smtClean="0"/>
              <a:t>Using</a:t>
            </a:r>
            <a:r>
              <a:rPr lang="de-DE" dirty="0" smtClean="0"/>
              <a:t> a </a:t>
            </a:r>
            <a:r>
              <a:rPr lang="de-DE" dirty="0" err="1" smtClean="0"/>
              <a:t>geolocator</a:t>
            </a:r>
            <a:r>
              <a:rPr lang="de-DE" dirty="0" smtClean="0"/>
              <a:t> </a:t>
            </a:r>
            <a:r>
              <a:rPr lang="de-DE" dirty="0" err="1" smtClean="0"/>
              <a:t>we</a:t>
            </a:r>
            <a:r>
              <a:rPr lang="de-DE" dirty="0" smtClean="0"/>
              <a:t> will </a:t>
            </a:r>
            <a:r>
              <a:rPr lang="de-DE" dirty="0" err="1" smtClean="0"/>
              <a:t>generate</a:t>
            </a:r>
            <a:r>
              <a:rPr lang="de-DE" dirty="0" smtClean="0"/>
              <a:t> </a:t>
            </a:r>
            <a:r>
              <a:rPr lang="de-DE" dirty="0" err="1" smtClean="0"/>
              <a:t>the</a:t>
            </a:r>
            <a:r>
              <a:rPr lang="de-DE" dirty="0" smtClean="0"/>
              <a:t> </a:t>
            </a:r>
            <a:r>
              <a:rPr lang="de-DE" dirty="0" err="1" smtClean="0"/>
              <a:t>exact</a:t>
            </a:r>
            <a:r>
              <a:rPr lang="de-DE" dirty="0" smtClean="0"/>
              <a:t> </a:t>
            </a:r>
            <a:r>
              <a:rPr lang="de-DE" dirty="0" err="1" smtClean="0"/>
              <a:t>coordinates</a:t>
            </a:r>
            <a:r>
              <a:rPr lang="de-DE" dirty="0" smtClean="0"/>
              <a:t> </a:t>
            </a:r>
            <a:r>
              <a:rPr lang="de-DE" dirty="0" err="1" smtClean="0"/>
              <a:t>of</a:t>
            </a:r>
            <a:r>
              <a:rPr lang="de-DE" dirty="0" smtClean="0"/>
              <a:t> </a:t>
            </a:r>
            <a:r>
              <a:rPr lang="de-DE" dirty="0" err="1" smtClean="0"/>
              <a:t>each</a:t>
            </a:r>
            <a:r>
              <a:rPr lang="de-DE" dirty="0" smtClean="0"/>
              <a:t> </a:t>
            </a:r>
            <a:r>
              <a:rPr lang="de-DE" dirty="0" err="1" smtClean="0"/>
              <a:t>street</a:t>
            </a:r>
            <a:r>
              <a:rPr lang="de-DE" dirty="0" smtClean="0"/>
              <a:t> </a:t>
            </a:r>
            <a:r>
              <a:rPr lang="de-DE" dirty="0" err="1" smtClean="0"/>
              <a:t>affected</a:t>
            </a:r>
            <a:r>
              <a:rPr lang="de-DE" dirty="0" smtClean="0"/>
              <a:t> </a:t>
            </a:r>
            <a:r>
              <a:rPr lang="de-DE" dirty="0" err="1" smtClean="0"/>
              <a:t>by</a:t>
            </a:r>
            <a:r>
              <a:rPr lang="de-DE" dirty="0" smtClean="0"/>
              <a:t>  </a:t>
            </a:r>
            <a:r>
              <a:rPr lang="de-DE" dirty="0" err="1" smtClean="0"/>
              <a:t>construction</a:t>
            </a:r>
            <a:r>
              <a:rPr lang="de-DE" dirty="0" smtClean="0"/>
              <a:t>-ban </a:t>
            </a:r>
            <a:r>
              <a:rPr lang="de-DE" dirty="0" err="1" smtClean="0"/>
              <a:t>and</a:t>
            </a:r>
            <a:r>
              <a:rPr lang="de-DE" dirty="0" smtClean="0"/>
              <a:t> </a:t>
            </a:r>
            <a:r>
              <a:rPr lang="de-DE" dirty="0" err="1" smtClean="0"/>
              <a:t>then</a:t>
            </a:r>
            <a:r>
              <a:rPr lang="de-DE" dirty="0" smtClean="0"/>
              <a:t> </a:t>
            </a:r>
            <a:r>
              <a:rPr lang="de-DE" dirty="0" err="1" smtClean="0"/>
              <a:t>locate</a:t>
            </a:r>
            <a:r>
              <a:rPr lang="de-DE" dirty="0" smtClean="0"/>
              <a:t> </a:t>
            </a:r>
            <a:r>
              <a:rPr lang="de-DE" dirty="0" err="1" smtClean="0"/>
              <a:t>them</a:t>
            </a:r>
            <a:r>
              <a:rPr lang="de-DE" dirty="0" smtClean="0"/>
              <a:t> on a </a:t>
            </a:r>
            <a:r>
              <a:rPr lang="de-DE" dirty="0" err="1" smtClean="0"/>
              <a:t>map</a:t>
            </a:r>
            <a:endParaRPr lang="en-IN" dirty="0"/>
          </a:p>
          <a:p>
            <a:pPr marL="502920" lvl="0" indent="-457200" algn="just">
              <a:buFont typeface="+mj-lt"/>
              <a:buAutoNum type="arabicPeriod"/>
            </a:pPr>
            <a:r>
              <a:rPr lang="en-IN" dirty="0" smtClean="0"/>
              <a:t>We </a:t>
            </a:r>
            <a:r>
              <a:rPr lang="en-IN" dirty="0"/>
              <a:t>will find all </a:t>
            </a:r>
            <a:r>
              <a:rPr lang="en-IN" dirty="0" smtClean="0"/>
              <a:t>cafes </a:t>
            </a:r>
            <a:r>
              <a:rPr lang="en-IN" dirty="0"/>
              <a:t>for each neighbourhood using Foursquare </a:t>
            </a:r>
            <a:r>
              <a:rPr lang="en-IN" dirty="0" smtClean="0"/>
              <a:t>API.</a:t>
            </a:r>
          </a:p>
          <a:p>
            <a:pPr marL="502920" indent="-457200" algn="just">
              <a:buFont typeface="+mj-lt"/>
              <a:buAutoNum type="arabicPeriod"/>
            </a:pPr>
            <a:r>
              <a:rPr lang="en-IN" dirty="0" smtClean="0"/>
              <a:t>We will find addresses and exact coordinates of the cafes and place them on a map</a:t>
            </a:r>
            <a:endParaRPr lang="en-IN" dirty="0"/>
          </a:p>
          <a:p>
            <a:pPr marL="502920" indent="-457200" algn="just">
              <a:buFont typeface="+mj-lt"/>
              <a:buAutoNum type="arabicPeriod"/>
            </a:pPr>
            <a:r>
              <a:rPr lang="en-IN" dirty="0" smtClean="0"/>
              <a:t>With the help of Folium map visualization we will spot the intersecting points among affected streets and cafes</a:t>
            </a:r>
          </a:p>
          <a:p>
            <a:pPr marL="502920" indent="-457200" algn="just">
              <a:buFont typeface="+mj-lt"/>
              <a:buAutoNum type="arabicPeriod"/>
            </a:pPr>
            <a:r>
              <a:rPr lang="en-IN" dirty="0" smtClean="0"/>
              <a:t>We will suggest parts of the two boroughs that are less likely to be affected soon by new roadworks</a:t>
            </a:r>
            <a:endParaRPr lang="en-IN" dirty="0" smtClean="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smtClean="0"/>
              <a:t>Suggestions:</a:t>
            </a:r>
          </a:p>
          <a:p>
            <a:pPr marL="45720" indent="0">
              <a:buNone/>
            </a:pPr>
            <a:r>
              <a:rPr lang="en-IN" dirty="0" smtClean="0"/>
              <a:t>The part that is rathe</a:t>
            </a:r>
            <a:r>
              <a:rPr lang="en-IN" dirty="0" smtClean="0"/>
              <a:t>r safer with regard to probability of being exposed to roadworks in the first few years of the new coffee shop are rather at the </a:t>
            </a:r>
            <a:r>
              <a:rPr lang="en-IN" dirty="0" err="1" smtClean="0"/>
              <a:t>southes</a:t>
            </a:r>
            <a:r>
              <a:rPr lang="en-IN" dirty="0" smtClean="0"/>
              <a:t> part of Borough </a:t>
            </a:r>
            <a:r>
              <a:rPr lang="en-IN" dirty="0" err="1" smtClean="0"/>
              <a:t>Neukoelln</a:t>
            </a:r>
            <a:r>
              <a:rPr lang="en-IN" dirty="0" smtClean="0"/>
              <a:t> and not really central situated.</a:t>
            </a:r>
          </a:p>
          <a:p>
            <a:pPr marL="45720" indent="0">
              <a:buNone/>
            </a:pPr>
            <a:endParaRPr lang="en-IN" dirty="0"/>
          </a:p>
          <a:p>
            <a:pPr marL="45720" indent="0">
              <a:buNone/>
            </a:pPr>
            <a:r>
              <a:rPr lang="en-IN" dirty="0" smtClean="0"/>
              <a:t>A lot of other factors have to be also taken into consideration in order to make safer conclusions. </a:t>
            </a:r>
          </a:p>
          <a:p>
            <a:pPr marL="45720" indent="0">
              <a:buNone/>
            </a:pPr>
            <a:r>
              <a:rPr lang="en-IN" dirty="0" smtClean="0"/>
              <a:t>The aim of this survey was to show the complexity of the factors that pertain to each problem, but also the plurality of information and data sets that are nowadays available to highly specialized exploration and analysis</a:t>
            </a: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810</Words>
  <Application>Microsoft Office PowerPoint</Application>
  <PresentationFormat>Benutzerdefiniert</PresentationFormat>
  <Paragraphs>50</Paragraphs>
  <Slides>7</Slides>
  <Notes>5</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7</vt:i4>
      </vt:variant>
    </vt:vector>
  </HeadingPairs>
  <TitlesOfParts>
    <vt:vector size="10" baseType="lpstr">
      <vt:lpstr>Arial</vt:lpstr>
      <vt:lpstr>Century Gothic</vt:lpstr>
      <vt:lpstr>World country report presentation</vt:lpstr>
      <vt:lpstr>Capstone Project Avoiding Roadworks in Berlin: optimal location for a new coffeeshop</vt:lpstr>
      <vt:lpstr>Introduction: </vt:lpstr>
      <vt:lpstr>Problem:</vt:lpstr>
      <vt:lpstr>Data Section:</vt:lpstr>
      <vt:lpstr>Data Source:</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ovp 84</cp:lastModifiedBy>
  <cp:revision>9</cp:revision>
  <dcterms:created xsi:type="dcterms:W3CDTF">2020-01-05T08:05:09Z</dcterms:created>
  <dcterms:modified xsi:type="dcterms:W3CDTF">2020-06-06T12:00:22Z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