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  <p:sldMasterId id="2147483761" r:id="rId2"/>
  </p:sldMasterIdLst>
  <p:notesMasterIdLst>
    <p:notesMasterId r:id="rId25"/>
  </p:notesMasterIdLst>
  <p:sldIdLst>
    <p:sldId id="256" r:id="rId3"/>
    <p:sldId id="285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304" r:id="rId14"/>
    <p:sldId id="296" r:id="rId15"/>
    <p:sldId id="295" r:id="rId16"/>
    <p:sldId id="297" r:id="rId17"/>
    <p:sldId id="299" r:id="rId18"/>
    <p:sldId id="298" r:id="rId19"/>
    <p:sldId id="300" r:id="rId20"/>
    <p:sldId id="301" r:id="rId21"/>
    <p:sldId id="302" r:id="rId22"/>
    <p:sldId id="303" r:id="rId23"/>
    <p:sldId id="269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r" defTabSz="813816" rtl="0" fontAlgn="auto" latinLnBrk="0" hangingPunct="0">
      <a:lnSpc>
        <a:spcPct val="83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FFFFCA"/>
          </a:solidFill>
        </a:fill>
      </a:tcStyle>
    </a:wholeTbl>
    <a:band2H>
      <a:tcTxStyle/>
      <a:tcStyle>
        <a:tcBdr/>
        <a:fill>
          <a:solidFill>
            <a:srgbClr val="FFFFE6"/>
          </a:solidFill>
        </a:fill>
      </a:tcStyle>
    </a:band2H>
    <a:firstCol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381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381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E2E6EC"/>
          </a:solidFill>
        </a:fill>
      </a:tcStyle>
    </a:wholeTbl>
    <a:band2H>
      <a:tcTxStyle/>
      <a:tcStyle>
        <a:tcBdr/>
        <a:fill>
          <a:solidFill>
            <a:srgbClr val="F1F3F5"/>
          </a:solidFill>
        </a:fill>
      </a:tcStyle>
    </a:band2H>
    <a:firstCol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381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381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381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381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73FCD6"/>
          </a:solidFill>
        </a:fill>
      </a:tcStyle>
    </a:band2H>
    <a:firstCol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FCD6"/>
          </a:solidFill>
        </a:fill>
      </a:tcStyle>
    </a:lastRow>
    <a:fir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38100" cap="flat">
              <a:solidFill>
                <a:srgbClr val="73FCD6"/>
              </a:solidFill>
              <a:prstDash val="solid"/>
              <a:round/>
            </a:ln>
          </a:top>
          <a:bottom>
            <a:ln w="127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73FCD6"/>
        </a:fontRef>
        <a:srgbClr val="73FCD6"/>
      </a:tcTxStyle>
      <a:tcStyle>
        <a:tcBdr>
          <a:left>
            <a:ln w="12700" cap="flat">
              <a:solidFill>
                <a:srgbClr val="73FCD6"/>
              </a:solidFill>
              <a:prstDash val="solid"/>
              <a:round/>
            </a:ln>
          </a:left>
          <a:right>
            <a:ln w="12700" cap="flat">
              <a:solidFill>
                <a:srgbClr val="73FCD6"/>
              </a:solidFill>
              <a:prstDash val="solid"/>
              <a:round/>
            </a:ln>
          </a:right>
          <a:top>
            <a:ln w="12700" cap="flat">
              <a:solidFill>
                <a:srgbClr val="73FCD6"/>
              </a:solidFill>
              <a:prstDash val="solid"/>
              <a:round/>
            </a:ln>
          </a:top>
          <a:bottom>
            <a:ln w="38100" cap="flat">
              <a:solidFill>
                <a:srgbClr val="73FCD6"/>
              </a:solidFill>
              <a:prstDash val="solid"/>
              <a:round/>
            </a:ln>
          </a:bottom>
          <a:insideH>
            <a:ln w="12700" cap="flat">
              <a:solidFill>
                <a:srgbClr val="73FCD6"/>
              </a:solidFill>
              <a:prstDash val="solid"/>
              <a:round/>
            </a:ln>
          </a:insideH>
          <a:insideV>
            <a:ln w="12700" cap="flat">
              <a:solidFill>
                <a:srgbClr val="73FCD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UOS Stephenso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8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71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70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3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17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8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65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1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02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7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72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79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3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3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9788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7500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729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0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74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01-Dec-20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1271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01-Dec-20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8452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3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1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3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5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9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01-Dec-20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9918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52280" y="1600200"/>
            <a:ext cx="10970280" cy="1826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52280" y="4614838"/>
            <a:ext cx="7554806" cy="232200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13480" indent="-210960" algn="l" defTabSz="914400" hangingPunct="1">
              <a:lnSpc>
                <a:spcPct val="100000"/>
              </a:lnSpc>
              <a:buClr>
                <a:srgbClr val="000000"/>
              </a:buClr>
              <a:buSzPct val="95000"/>
              <a:buFont typeface="StarSymbol"/>
              <a:buChar char="๏"/>
              <a:defRPr/>
            </a:pPr>
            <a:r>
              <a:rPr kumimoji="0" lang="el-GR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Βουιδάσκης Χαράλαμπος</a:t>
            </a:r>
            <a:r>
              <a:rPr kumimoji="0" lang="en-US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 </a:t>
            </a:r>
            <a:r>
              <a:rPr kumimoji="0" lang="el-GR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-</a:t>
            </a:r>
            <a:r>
              <a:rPr kumimoji="0" lang="en-US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 </a:t>
            </a:r>
            <a:r>
              <a:rPr lang="el-GR" sz="2100" kern="1200" spc="-1" dirty="0">
                <a:latin typeface="Avenir Next"/>
                <a:ea typeface="Avenir Next"/>
              </a:rPr>
              <a:t>236007</a:t>
            </a:r>
          </a:p>
          <a:p>
            <a:pPr marL="213480" indent="-210960" algn="l" defTabSz="914400" hangingPunct="1">
              <a:lnSpc>
                <a:spcPct val="100000"/>
              </a:lnSpc>
              <a:buClr>
                <a:srgbClr val="000000"/>
              </a:buClr>
              <a:buSzPct val="95000"/>
              <a:buFont typeface="StarSymbol"/>
              <a:buChar char="๏"/>
              <a:defRPr/>
            </a:pPr>
            <a:r>
              <a:rPr kumimoji="0" lang="el-GR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Μυλωνίδης Δημήτρης</a:t>
            </a:r>
            <a:r>
              <a:rPr kumimoji="0" lang="en-US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 - </a:t>
            </a:r>
            <a:r>
              <a:rPr lang="en-US" sz="2100" kern="1200" spc="-1" dirty="0">
                <a:latin typeface="Avenir Next"/>
                <a:ea typeface="Avenir Next"/>
              </a:rPr>
              <a:t>23</a:t>
            </a:r>
            <a:r>
              <a:rPr lang="el-GR" sz="2100" kern="1200" spc="-1" dirty="0">
                <a:latin typeface="Avenir Next"/>
                <a:ea typeface="Avenir Next"/>
              </a:rPr>
              <a:t>6146</a:t>
            </a:r>
            <a:endParaRPr kumimoji="0" lang="en-US" sz="2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13480" marR="0" lvl="0" indent="-2109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000"/>
              <a:buFont typeface="StarSymbol"/>
              <a:buChar char="๏"/>
              <a:tabLst/>
              <a:defRPr/>
            </a:pPr>
            <a:r>
              <a:rPr kumimoji="0" lang="el-GR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Παπανικολάου Ορέστης  </a:t>
            </a:r>
            <a:r>
              <a:rPr kumimoji="0" lang="en-US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-</a:t>
            </a:r>
            <a:r>
              <a:rPr kumimoji="0" lang="el-GR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 </a:t>
            </a:r>
            <a:r>
              <a:rPr kumimoji="0" lang="en-US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 </a:t>
            </a:r>
            <a:r>
              <a:rPr kumimoji="0" lang="el-GR" sz="21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Avenir Next"/>
              </a:rPr>
              <a:t>235870</a:t>
            </a:r>
            <a:endParaRPr kumimoji="0" lang="en-US" sz="2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698400" y="25560"/>
            <a:ext cx="11113200" cy="2322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5769000" y="4256280"/>
            <a:ext cx="6144120" cy="2322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5D85B-3912-4C0E-9ED5-FDA6B4ED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560244"/>
            <a:ext cx="8486368" cy="1737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2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. Απεικόνιση στοιχείων σε χάρτη, επιλέγοντας έτος, μήνα, μέρα, ώρα, καθώς 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και  το είδος της δραστηριότητας: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5122" name="Picture 2" descr="Δεν υπάρχει διαθέσιμη περιγραφή.">
            <a:extLst>
              <a:ext uri="{FF2B5EF4-FFF2-40B4-BE49-F238E27FC236}">
                <a16:creationId xmlns:a16="http://schemas.microsoft.com/office/drawing/2014/main" id="{F20DA25D-266C-454C-A871-2888517F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6" y="2011148"/>
            <a:ext cx="8899958" cy="362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24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3. Διαγραφή δεδομένων: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Προστέθηκε κουμπί στη σελίδα του διαχειριστή, με το οποίο πραγματοποιείται 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η διαγραφή της βάσης, ύστερα από επιβεβαίωση.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410" name="Picture 2" descr="Δεν υπάρχει διαθέσιμη περιγραφή.">
            <a:extLst>
              <a:ext uri="{FF2B5EF4-FFF2-40B4-BE49-F238E27FC236}">
                <a16:creationId xmlns:a16="http://schemas.microsoft.com/office/drawing/2014/main" id="{8CCFBB09-CE8E-446E-AA55-49E8B327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9" y="2602202"/>
            <a:ext cx="63627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97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4.Εξαγωγή δεδομένων: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Αντίστοιχα πραγματοποιήθηκε και η λειτουργία της εξαγωγής των δεδομένων, σε μορφή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JSON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.</a:t>
            </a:r>
            <a:endParaRPr lang="en-US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B612EF-71C9-4EB4-8CAF-B34DAA77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11" y="2453819"/>
            <a:ext cx="3618202" cy="27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98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3271981"/>
            <a:ext cx="10317481" cy="134620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ctr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4400" kern="1200" spc="-1" dirty="0">
                <a:solidFill>
                  <a:prstClr val="black"/>
                </a:solidFill>
                <a:latin typeface="Arial"/>
              </a:rPr>
              <a:t>ΧΡΗΣΤΗΣ</a:t>
            </a: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4033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45972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AutoNum type="arabicPeriod"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Εγγραφή στο σύστημα: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Ο χρήστης μέσω κατάλληλης φόρμας κάνει εγγραφή στο σύστημα: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C131A-3F21-444A-9430-6D12D128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044" y="1850913"/>
            <a:ext cx="4791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996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Το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password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πρέπει να είναι σε κατάλληλη μορφή: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DD90E-FA79-4AB8-BB6B-993199AA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5" y="1588888"/>
            <a:ext cx="5079278" cy="36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240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Και το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userID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να δημιουργείται μέσω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two way encryption: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		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2.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Απεικόνιση στοιχείων χρήστη: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a. score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οικολογικής μετακίνησης τον τελευταίο μήνα και γράφημα οικολογικών και μη, για τους τελευταίους 12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b.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Η περίοδος που καλύπτουν οι εγγραφές του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c.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Τελευταίο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upload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	d. Leaderboard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για τους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top 3,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εφόσον είναι μέσα στην 3-αδα, αλλιώς εμφάνισης και της σχετικής θέσης του τρέχοντος χρήστη.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3E41B-C5AA-40EC-8860-E164D852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34" y="1760978"/>
            <a:ext cx="7702738" cy="5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406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ACAC2-11DE-4A0C-A50E-6B252211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06" y="2562514"/>
            <a:ext cx="2854037" cy="3371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E6931-0DBC-44DE-BEBD-E5845388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62" y="2562514"/>
            <a:ext cx="3077586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2DEE9-06B0-44B1-9D81-57A0C9694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401" y="565084"/>
            <a:ext cx="3491344" cy="167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7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3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Ανάλυση στοιχείων χρήστη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  Ο χρήστης επιλέγει έτος και μήνα και του εμφανίζονται: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a.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Ποσοστό εγγραφών ανά είδος δραστηριότητας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b.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Η ώρα της ημέρας με τις περισσότερες εγγραφές ανά είδος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c.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Η ημέρα της εβδομάδας με τις περισσότερες εγγραφές ανά είδος</a:t>
            </a: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7194F-FD9C-44A0-8F2A-16599BC0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96" y="3429000"/>
            <a:ext cx="6344682" cy="23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8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Επίσης ο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heatmap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με τις τοποθεσίες μόνο του συγκεκριμένου χρήστη 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για την επιλεγμένη περίοδο: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ED08A3-BFB3-4593-9224-95C63DD3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31" y="2304616"/>
            <a:ext cx="7343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673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498765" y="399472"/>
            <a:ext cx="9901844" cy="605905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4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400" kern="1200" spc="-1" dirty="0">
                <a:solidFill>
                  <a:prstClr val="black"/>
                </a:solidFill>
                <a:latin typeface="Arial"/>
              </a:rPr>
              <a:t>Χρησιμοποιήθηκαν: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 err="1">
                <a:solidFill>
                  <a:prstClr val="black"/>
                </a:solidFill>
                <a:latin typeface="Arial"/>
              </a:rPr>
              <a:t>Postgresql</a:t>
            </a:r>
            <a:endParaRPr lang="en-US" sz="2400" kern="1200" spc="-1" dirty="0">
              <a:solidFill>
                <a:prstClr val="black"/>
              </a:solidFill>
              <a:latin typeface="Arial"/>
            </a:endParaRP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Php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 err="1">
                <a:solidFill>
                  <a:prstClr val="black"/>
                </a:solidFill>
                <a:latin typeface="Arial"/>
              </a:rPr>
              <a:t>Javascript</a:t>
            </a: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 (</a:t>
            </a:r>
            <a:r>
              <a:rPr lang="en-US" sz="2400" kern="1200" spc="-1" dirty="0" err="1">
                <a:solidFill>
                  <a:prstClr val="black"/>
                </a:solidFill>
                <a:latin typeface="Arial"/>
              </a:rPr>
              <a:t>Jquery</a:t>
            </a: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 &amp; AJAX)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Bootstrap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Leaflet map(Shades &amp; Heatmap)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Google Charts</a:t>
            </a:r>
          </a:p>
          <a:p>
            <a:pPr marL="34542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spc="-1" dirty="0">
                <a:solidFill>
                  <a:prstClr val="black"/>
                </a:solidFill>
                <a:latin typeface="Arial"/>
              </a:rPr>
              <a:t>Github</a:t>
            </a:r>
            <a:endParaRPr lang="el-GR" sz="2400" kern="1200" spc="-1" dirty="0">
              <a:solidFill>
                <a:prstClr val="black"/>
              </a:solidFill>
              <a:latin typeface="Arial"/>
            </a:endParaRPr>
          </a:p>
          <a:p>
            <a:pPr marL="343080" marR="0" lvl="0" indent="-34056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buFont typeface="Symbol"/>
              <a:buChar char=""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592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4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. Upload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δεδομένων: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a.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Το σύστημα κόβει αυτόματα δεδομένα εκτός Πάτρας,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λόγω ακτίνας 10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Km</a:t>
            </a: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54E82D-E522-4121-9686-3F4D370C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6" y="2470004"/>
            <a:ext cx="7296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4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. Upload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δεδομένων: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b. click and drag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για την  προστασία της ειδιοτικότητας του χρήστη,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	για μία ή περισσότερες περιοχές, κρατώντας αυτές τις περιοχές</a:t>
            </a:r>
            <a:endParaRPr lang="en-US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	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στον πίνακα 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restrictions</a:t>
            </a: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357D9-8EDF-420D-A5E8-53DDCBD5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2" y="2861343"/>
            <a:ext cx="2282315" cy="133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01454F-1973-4E16-9166-1A0E14D7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65" y="2833600"/>
            <a:ext cx="3911694" cy="13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01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4"/>
          <p:cNvSpPr txBox="1"/>
          <p:nvPr/>
        </p:nvSpPr>
        <p:spPr>
          <a:xfrm>
            <a:off x="1194579" y="3082008"/>
            <a:ext cx="7757163" cy="140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anchor="b">
            <a:spAutoFit/>
          </a:bodyPr>
          <a:lstStyle/>
          <a:p>
            <a:pPr marL="0" marR="0" lvl="0" indent="0" algn="r" defTabSz="813816" rtl="0" eaLnBrk="1" fontAlgn="auto" latinLnBrk="0" hangingPunc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lang="el-GR" sz="7200" dirty="0">
                <a:latin typeface="Avenir Next"/>
                <a:sym typeface="Avenir Next"/>
              </a:rPr>
              <a:t>ΕΥΧΑΡΙΣΤΟΥΜΕ</a:t>
            </a:r>
            <a:endParaRPr kumimoji="0" sz="7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"/>
              <a:sym typeface="Avenir Next"/>
            </a:endParaRPr>
          </a:p>
          <a:p>
            <a:pPr marL="0" marR="0" lvl="0" indent="0" algn="r" defTabSz="813816" rtl="0" eaLnBrk="1" fontAlgn="auto" latinLnBrk="0" hangingPunc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latin typeface="Avenir Next"/>
                <a:ea typeface="Avenir Next"/>
                <a:cs typeface="Avenir Next"/>
                <a:sym typeface="Avenir Next"/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"/>
              <a:sym typeface="Avenir Next"/>
            </a:endParaRPr>
          </a:p>
        </p:txBody>
      </p:sp>
      <p:sp>
        <p:nvSpPr>
          <p:cNvPr id="177" name="Footer Placeholder 4"/>
          <p:cNvSpPr txBox="1"/>
          <p:nvPr/>
        </p:nvSpPr>
        <p:spPr>
          <a:xfrm>
            <a:off x="1874520" y="6553200"/>
            <a:ext cx="6817360" cy="273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>
              <a:defRPr/>
            </a:pPr>
            <a:endParaRPr lang="el-GR" dirty="0"/>
          </a:p>
        </p:txBody>
      </p:sp>
      <p:sp>
        <p:nvSpPr>
          <p:cNvPr id="178" name="Date Placeholder 3"/>
          <p:cNvSpPr txBox="1"/>
          <p:nvPr/>
        </p:nvSpPr>
        <p:spPr>
          <a:xfrm>
            <a:off x="960119" y="6553200"/>
            <a:ext cx="1127762" cy="273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 lvl="0"/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"/>
              <a:sym typeface="Avenir Next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147781" y="2755899"/>
            <a:ext cx="10317481" cy="134620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ctr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4400" kern="1200" spc="-1" dirty="0">
                <a:solidFill>
                  <a:prstClr val="black"/>
                </a:solidFill>
                <a:latin typeface="Arial"/>
              </a:rPr>
              <a:t>ΔΙΑΧΕΙΡΙΣΤΗΣ</a:t>
            </a:r>
            <a:endParaRPr lang="el-GR" sz="24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761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1. Απεικόνιση κατάστασης ΒΔ (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dashboard):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 a.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Κατανομή δραστηριοτήτων των χρηστών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,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δηλαδή ποσοστό αν είδος 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στο σύνολοτων εγγραφών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028" name="Picture 4" descr="Δεν υπάρχει διαθέσιμη περιγραφή.">
            <a:extLst>
              <a:ext uri="{FF2B5EF4-FFF2-40B4-BE49-F238E27FC236}">
                <a16:creationId xmlns:a16="http://schemas.microsoft.com/office/drawing/2014/main" id="{832D135A-41E3-4977-A7A3-2C2B4D2C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9" y="2310768"/>
            <a:ext cx="6476133" cy="382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9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1. Απεικόνιση κατάστασης ΒΔ (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dashboard):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 b.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Κατανομή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των δραστηριοτήτων ανα χρήστη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526B1-F5E3-4A1F-B68F-5A0C4616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2110364"/>
            <a:ext cx="7235618" cy="30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875565" y="886692"/>
            <a:ext cx="9977624" cy="411382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1. Απεικόνιση κατάστασης ΒΔ (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dashboard):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 c.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Κατανομή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των δραστηριοτήτων ανα μήνα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90CC9-74EC-47C0-879D-2EC12DDF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65" y="1858673"/>
            <a:ext cx="7635087" cy="37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2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1. Απεικόνιση κατάστασης ΒΔ (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dashboard):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 d.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Κατανομή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των δραστηριοτήτων ανα ημέρα της εβδομάδας</a:t>
            </a:r>
            <a:endParaRPr lang="en-US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E83C1-4BF2-4A3C-ACC0-7146D1C6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2019010"/>
            <a:ext cx="7053984" cy="34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2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1. Απεικόνιση κατάστασης ΒΔ (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dashboard):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 e.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Κατανομή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των δραστηριοτήτων ανα ώρα</a:t>
            </a:r>
            <a:endParaRPr lang="en-US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94263-2A13-4F54-B8CD-98D81E71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1" y="2319348"/>
            <a:ext cx="5878512" cy="2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09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2"/>
          <p:cNvSpPr/>
          <p:nvPr/>
        </p:nvSpPr>
        <p:spPr>
          <a:xfrm>
            <a:off x="517236" y="923636"/>
            <a:ext cx="10317481" cy="42671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1. Απεικόνιση κατάστασης ΒΔ (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dashboard):</a:t>
            </a: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 f.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 Κατανομή</a:t>
            </a:r>
            <a:r>
              <a:rPr lang="en-US" sz="2000" kern="1200" spc="-1" dirty="0">
                <a:solidFill>
                  <a:prstClr val="black"/>
                </a:solidFill>
                <a:latin typeface="Arial"/>
              </a:rPr>
              <a:t> </a:t>
            </a:r>
            <a:r>
              <a:rPr lang="el-GR" sz="2000" kern="1200" spc="-1" dirty="0">
                <a:solidFill>
                  <a:prstClr val="black"/>
                </a:solidFill>
                <a:latin typeface="Arial"/>
              </a:rPr>
              <a:t>των δραστηριοτήτων ανα έτος</a:t>
            </a:r>
            <a:endParaRPr lang="en-US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  <a:p>
            <a:pPr marL="2520" marR="0" lvl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l-GR" sz="2000" kern="1200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874520" y="5635690"/>
            <a:ext cx="7362786" cy="118379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0" marR="0" lvl="0" indent="0" algn="r" defTabSz="914400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AEAC7-9252-44CF-ABD7-BD343848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0" y="2235778"/>
            <a:ext cx="6437024" cy="243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27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uos_ppt_template_colour">
  <a:themeElements>
    <a:clrScheme name="tuos_ppt_template_colou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00"/>
      </a:accent1>
      <a:accent2>
        <a:srgbClr val="B5B5B5"/>
      </a:accent2>
      <a:accent3>
        <a:srgbClr val="ADB8CA"/>
      </a:accent3>
      <a:accent4>
        <a:srgbClr val="DADADA"/>
      </a:accent4>
      <a:accent5>
        <a:srgbClr val="FFFFAA"/>
      </a:accent5>
      <a:accent6>
        <a:srgbClr val="A4A4A4"/>
      </a:accent6>
      <a:hlink>
        <a:srgbClr val="0000FF"/>
      </a:hlink>
      <a:folHlink>
        <a:srgbClr val="FF00FF"/>
      </a:folHlink>
    </a:clrScheme>
    <a:fontScheme name="tuos_ppt_template_colour">
      <a:majorFont>
        <a:latin typeface="TUOS Stephenson"/>
        <a:ea typeface="TUOS Stephenson"/>
        <a:cs typeface="TUOS Stephenson"/>
      </a:majorFont>
      <a:minorFont>
        <a:latin typeface="Helvetica"/>
        <a:ea typeface="Helvetica"/>
        <a:cs typeface="Helvetica"/>
      </a:minorFont>
    </a:fontScheme>
    <a:fmtScheme name="tuos_ppt_template_colou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3FCD6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r" defTabSz="813816" rtl="0" fontAlgn="auto" latinLnBrk="0" hangingPunct="0">
          <a:lnSpc>
            <a:spcPct val="8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r" defTabSz="813816" rtl="0" fontAlgn="auto" latinLnBrk="0" hangingPunct="0">
          <a:lnSpc>
            <a:spcPct val="8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434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Avenir Next</vt:lpstr>
      <vt:lpstr>Century Gothic</vt:lpstr>
      <vt:lpstr>StarSymbol</vt:lpstr>
      <vt:lpstr>Symbol</vt:lpstr>
      <vt:lpstr>Trebuchet MS</vt:lpstr>
      <vt:lpstr>TUOS Stephenson</vt:lpstr>
      <vt:lpstr>Wingdings 3</vt:lpstr>
      <vt:lpstr>Facet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</dc:title>
  <dc:creator>30694</dc:creator>
  <cp:lastModifiedBy>ΠΑΠΑΝΙΚΟΛΑΟΥ ΟΡΕΣΤΗΣ</cp:lastModifiedBy>
  <cp:revision>93</cp:revision>
  <dcterms:modified xsi:type="dcterms:W3CDTF">2020-12-01T17:54:47Z</dcterms:modified>
</cp:coreProperties>
</file>