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9" r:id="rId13"/>
    <p:sldId id="268" r:id="rId14"/>
    <p:sldId id="267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Maven Pro" panose="020B0604020202020204" charset="0"/>
      <p:regular r:id="rId20"/>
      <p:bold r:id="rId21"/>
    </p:embeddedFont>
    <p:embeddedFont>
      <p:font typeface="Nunito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29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72E88A17-A83D-5858-86B8-0651D9239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82e804bce_0_285:notes">
            <a:extLst>
              <a:ext uri="{FF2B5EF4-FFF2-40B4-BE49-F238E27FC236}">
                <a16:creationId xmlns:a16="http://schemas.microsoft.com/office/drawing/2014/main" id="{A4314C68-A61A-1B9C-5085-C1144783BD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82e804bce_0_285:notes">
            <a:extLst>
              <a:ext uri="{FF2B5EF4-FFF2-40B4-BE49-F238E27FC236}">
                <a16:creationId xmlns:a16="http://schemas.microsoft.com/office/drawing/2014/main" id="{28DFC9D8-E7CC-9035-6F7F-FB651EB660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583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F06C4D49-984F-E5DA-E2FB-5E90C0840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82e804bce_0_285:notes">
            <a:extLst>
              <a:ext uri="{FF2B5EF4-FFF2-40B4-BE49-F238E27FC236}">
                <a16:creationId xmlns:a16="http://schemas.microsoft.com/office/drawing/2014/main" id="{2891CA3F-65D0-F89D-CBF8-F2FB1505A6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82e804bce_0_285:notes">
            <a:extLst>
              <a:ext uri="{FF2B5EF4-FFF2-40B4-BE49-F238E27FC236}">
                <a16:creationId xmlns:a16="http://schemas.microsoft.com/office/drawing/2014/main" id="{62FBC512-3180-6B37-6363-35AE6CCE36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756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F0111A0C-21FC-73EC-197E-3E7B7EB8B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82e804bce_0_285:notes">
            <a:extLst>
              <a:ext uri="{FF2B5EF4-FFF2-40B4-BE49-F238E27FC236}">
                <a16:creationId xmlns:a16="http://schemas.microsoft.com/office/drawing/2014/main" id="{FDFD4ABD-7356-54C3-915D-07B518420E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82e804bce_0_285:notes">
            <a:extLst>
              <a:ext uri="{FF2B5EF4-FFF2-40B4-BE49-F238E27FC236}">
                <a16:creationId xmlns:a16="http://schemas.microsoft.com/office/drawing/2014/main" id="{E6879A91-D54F-EFE8-F036-C57B370E62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888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EBCD56F3-4505-615C-CFAE-2652A9944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82e804bce_0_285:notes">
            <a:extLst>
              <a:ext uri="{FF2B5EF4-FFF2-40B4-BE49-F238E27FC236}">
                <a16:creationId xmlns:a16="http://schemas.microsoft.com/office/drawing/2014/main" id="{77C9440B-A050-8451-44C2-A5FB4D1840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82e804bce_0_285:notes">
            <a:extLst>
              <a:ext uri="{FF2B5EF4-FFF2-40B4-BE49-F238E27FC236}">
                <a16:creationId xmlns:a16="http://schemas.microsoft.com/office/drawing/2014/main" id="{20C67223-C437-DCEA-B052-E3C982BCC5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029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09B076C4-E9CC-BBBB-436A-DC603243C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82e804bce_0_285:notes">
            <a:extLst>
              <a:ext uri="{FF2B5EF4-FFF2-40B4-BE49-F238E27FC236}">
                <a16:creationId xmlns:a16="http://schemas.microsoft.com/office/drawing/2014/main" id="{C812FB54-5563-49AD-33BB-C8693D806C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82e804bce_0_285:notes">
            <a:extLst>
              <a:ext uri="{FF2B5EF4-FFF2-40B4-BE49-F238E27FC236}">
                <a16:creationId xmlns:a16="http://schemas.microsoft.com/office/drawing/2014/main" id="{0D1688AB-8558-BE58-4B4B-CA83FC3A56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879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430EC19A-8BFA-81D5-0FB0-DCD51EBBB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82e804bce_0_285:notes">
            <a:extLst>
              <a:ext uri="{FF2B5EF4-FFF2-40B4-BE49-F238E27FC236}">
                <a16:creationId xmlns:a16="http://schemas.microsoft.com/office/drawing/2014/main" id="{E9887B5E-EEB6-79C2-21BC-450A8FFB19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82e804bce_0_285:notes">
            <a:extLst>
              <a:ext uri="{FF2B5EF4-FFF2-40B4-BE49-F238E27FC236}">
                <a16:creationId xmlns:a16="http://schemas.microsoft.com/office/drawing/2014/main" id="{B5E16670-1D2E-3099-CD1E-47BFA4B1B0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752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A3E2FBDF-DA7C-617C-B024-E0D1C26A5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82e804bce_0_285:notes">
            <a:extLst>
              <a:ext uri="{FF2B5EF4-FFF2-40B4-BE49-F238E27FC236}">
                <a16:creationId xmlns:a16="http://schemas.microsoft.com/office/drawing/2014/main" id="{000ED9C6-2C85-19B9-BF83-1A7006FE4C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82e804bce_0_285:notes">
            <a:extLst>
              <a:ext uri="{FF2B5EF4-FFF2-40B4-BE49-F238E27FC236}">
                <a16:creationId xmlns:a16="http://schemas.microsoft.com/office/drawing/2014/main" id="{C37B482C-D2C5-C681-64D5-CD7CED0CEB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814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6CB5255E-8D31-F809-AB43-7FC66F405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82e804bce_0_285:notes">
            <a:extLst>
              <a:ext uri="{FF2B5EF4-FFF2-40B4-BE49-F238E27FC236}">
                <a16:creationId xmlns:a16="http://schemas.microsoft.com/office/drawing/2014/main" id="{DD5AA68F-E095-5D43-0BCA-A6E436971B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82e804bce_0_285:notes">
            <a:extLst>
              <a:ext uri="{FF2B5EF4-FFF2-40B4-BE49-F238E27FC236}">
                <a16:creationId xmlns:a16="http://schemas.microsoft.com/office/drawing/2014/main" id="{7D64D5E2-684F-8E13-15B9-F54709AF21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272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682e804bce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682e804bce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82e804bce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682e804bce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>
          <a:extLst>
            <a:ext uri="{FF2B5EF4-FFF2-40B4-BE49-F238E27FC236}">
              <a16:creationId xmlns:a16="http://schemas.microsoft.com/office/drawing/2014/main" id="{5E48C83A-5B62-7EE6-A652-867AE6C5B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82e804bce_0_274:notes">
            <a:extLst>
              <a:ext uri="{FF2B5EF4-FFF2-40B4-BE49-F238E27FC236}">
                <a16:creationId xmlns:a16="http://schemas.microsoft.com/office/drawing/2014/main" id="{94A422D7-6CCC-0A56-9691-6BFD66E6FA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682e804bce_0_274:notes">
            <a:extLst>
              <a:ext uri="{FF2B5EF4-FFF2-40B4-BE49-F238E27FC236}">
                <a16:creationId xmlns:a16="http://schemas.microsoft.com/office/drawing/2014/main" id="{65C5326B-B6D2-EAFD-BC6B-DA65461B15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70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82e804bce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82e804bce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0DB83E9A-4743-919C-B01A-7CC20206A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82e804bce_0_285:notes">
            <a:extLst>
              <a:ext uri="{FF2B5EF4-FFF2-40B4-BE49-F238E27FC236}">
                <a16:creationId xmlns:a16="http://schemas.microsoft.com/office/drawing/2014/main" id="{CF87852B-33A2-59B0-699A-88CE1941D4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82e804bce_0_285:notes">
            <a:extLst>
              <a:ext uri="{FF2B5EF4-FFF2-40B4-BE49-F238E27FC236}">
                <a16:creationId xmlns:a16="http://schemas.microsoft.com/office/drawing/2014/main" id="{56814BA7-53FE-80AC-450A-1EF82A74F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727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7AC978F0-D149-C7A5-E2B7-67EF4DFB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82e804bce_0_285:notes">
            <a:extLst>
              <a:ext uri="{FF2B5EF4-FFF2-40B4-BE49-F238E27FC236}">
                <a16:creationId xmlns:a16="http://schemas.microsoft.com/office/drawing/2014/main" id="{E23E367F-4FD4-2900-5D96-A614301DF7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82e804bce_0_285:notes">
            <a:extLst>
              <a:ext uri="{FF2B5EF4-FFF2-40B4-BE49-F238E27FC236}">
                <a16:creationId xmlns:a16="http://schemas.microsoft.com/office/drawing/2014/main" id="{4EE72DF1-94C9-9AE0-4D80-749AA21D8F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868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FE8B6F93-2D0C-D7FE-6C80-5555DB5B3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82e804bce_0_285:notes">
            <a:extLst>
              <a:ext uri="{FF2B5EF4-FFF2-40B4-BE49-F238E27FC236}">
                <a16:creationId xmlns:a16="http://schemas.microsoft.com/office/drawing/2014/main" id="{AAB803CE-212A-F999-9E86-D0E9BFE10A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82e804bce_0_285:notes">
            <a:extLst>
              <a:ext uri="{FF2B5EF4-FFF2-40B4-BE49-F238E27FC236}">
                <a16:creationId xmlns:a16="http://schemas.microsoft.com/office/drawing/2014/main" id="{43F16D5D-4FB1-27F4-C7E4-2905BB7440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15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2E9583AE-98AD-9143-AD02-7F56E16B6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82e804bce_0_285:notes">
            <a:extLst>
              <a:ext uri="{FF2B5EF4-FFF2-40B4-BE49-F238E27FC236}">
                <a16:creationId xmlns:a16="http://schemas.microsoft.com/office/drawing/2014/main" id="{BF5B5A24-9054-0DC0-6A3B-722F2EDEEF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82e804bce_0_285:notes">
            <a:extLst>
              <a:ext uri="{FF2B5EF4-FFF2-40B4-BE49-F238E27FC236}">
                <a16:creationId xmlns:a16="http://schemas.microsoft.com/office/drawing/2014/main" id="{F60CE906-476B-6FC9-D890-9FAD5F3B44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12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UK car accidents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strategic recommendations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04D7EF5E-F728-1FC9-E8FB-A55843610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>
            <a:extLst>
              <a:ext uri="{FF2B5EF4-FFF2-40B4-BE49-F238E27FC236}">
                <a16:creationId xmlns:a16="http://schemas.microsoft.com/office/drawing/2014/main" id="{D2E0A542-FF00-A9C2-5485-E9194B9892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6750" y="216190"/>
            <a:ext cx="7030500" cy="689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Heatmap - by ‘Day and Hour'</a:t>
            </a: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E9ABECEB-9D91-B6DA-5DC4-676781B70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55" y="788048"/>
            <a:ext cx="7994089" cy="42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8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8204B20F-98B0-3470-3AEC-F77395254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>
            <a:extLst>
              <a:ext uri="{FF2B5EF4-FFF2-40B4-BE49-F238E27FC236}">
                <a16:creationId xmlns:a16="http://schemas.microsoft.com/office/drawing/2014/main" id="{227E2BA6-751A-9908-F49D-AF1053AA17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6750" y="216190"/>
            <a:ext cx="7030500" cy="689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accidents per 'Light Condition'</a:t>
            </a:r>
            <a:endParaRPr lang="en-US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81E9DBAC-1322-4455-8211-89B2F8B26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999" y="906087"/>
            <a:ext cx="7052607" cy="402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1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774823D0-2B2A-8DAD-B2E3-65814E0FB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>
            <a:extLst>
              <a:ext uri="{FF2B5EF4-FFF2-40B4-BE49-F238E27FC236}">
                <a16:creationId xmlns:a16="http://schemas.microsoft.com/office/drawing/2014/main" id="{1915B3FA-C695-D949-2275-4B79DE9E7D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0138" y="216190"/>
            <a:ext cx="7443724" cy="689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accidents by 'Light Conditions and Severity'</a:t>
            </a: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D27EAEEF-B99F-8746-65B4-8B195EA7D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99" y="764770"/>
            <a:ext cx="8496802" cy="416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3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6D7F3004-EFC3-E30F-2F28-3AD0133BC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>
            <a:extLst>
              <a:ext uri="{FF2B5EF4-FFF2-40B4-BE49-F238E27FC236}">
                <a16:creationId xmlns:a16="http://schemas.microsoft.com/office/drawing/2014/main" id="{799BB543-8EA5-C587-79F4-8D43E194EA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6750" y="216190"/>
            <a:ext cx="7030500" cy="689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accidents by 'Road Surface Conditions'</a:t>
            </a:r>
            <a:endParaRPr lang="en-US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D94E7306-D380-8B5E-AAA9-63F671A65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323" y="741287"/>
            <a:ext cx="7443724" cy="43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A2CC4C47-63A8-90D6-0C02-93D0CC112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>
            <a:extLst>
              <a:ext uri="{FF2B5EF4-FFF2-40B4-BE49-F238E27FC236}">
                <a16:creationId xmlns:a16="http://schemas.microsoft.com/office/drawing/2014/main" id="{4EAA284D-F473-B631-8D24-DEA3CBC957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6750" y="216190"/>
            <a:ext cx="7030500" cy="689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accidents by 'Weather Conditions'</a:t>
            </a: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6B4C4C21-729A-916E-FC7F-067BFB516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474" y="764770"/>
            <a:ext cx="5547052" cy="423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49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4592FAEE-DD27-0F6E-9C1A-12BDCEEC4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>
            <a:extLst>
              <a:ext uri="{FF2B5EF4-FFF2-40B4-BE49-F238E27FC236}">
                <a16:creationId xmlns:a16="http://schemas.microsoft.com/office/drawing/2014/main" id="{F3974D0B-1102-1869-601A-F494DE789C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640" y="216190"/>
            <a:ext cx="7678720" cy="689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accidents by 'Weather Conditions and Severity'</a:t>
            </a:r>
            <a:endParaRPr lang="en-US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B20F50AE-730C-2D00-4A4F-515BED8F4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51" y="791811"/>
            <a:ext cx="8620298" cy="428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89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7E2077DC-0179-BFAE-54F1-343585EE6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>
            <a:extLst>
              <a:ext uri="{FF2B5EF4-FFF2-40B4-BE49-F238E27FC236}">
                <a16:creationId xmlns:a16="http://schemas.microsoft.com/office/drawing/2014/main" id="{CAD80829-15DE-5B74-2CEB-EAF524D13D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640" y="216190"/>
            <a:ext cx="7678720" cy="689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</a:pP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Bonus - Geographical Distribution of Accidents</a:t>
            </a: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D5B0035-E386-2098-0875-97244C2B6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653" y="781396"/>
            <a:ext cx="4414693" cy="41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00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02C0BE34-4F85-08AA-E229-E25B27D7E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>
            <a:extLst>
              <a:ext uri="{FF2B5EF4-FFF2-40B4-BE49-F238E27FC236}">
                <a16:creationId xmlns:a16="http://schemas.microsoft.com/office/drawing/2014/main" id="{DA8C883B-8951-AF8A-32C1-E856EAF0AD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8309" y="216190"/>
            <a:ext cx="7107381" cy="689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</a:pP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Conclusions &amp; Recommendations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A702B-78AD-6DB4-FED7-384251272BC4}"/>
              </a:ext>
            </a:extLst>
          </p:cNvPr>
          <p:cNvSpPr txBox="1"/>
          <p:nvPr/>
        </p:nvSpPr>
        <p:spPr>
          <a:xfrm>
            <a:off x="1213658" y="1388225"/>
            <a:ext cx="74315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Launch awareness campaigns to combat driver overconfidence in good weather</a:t>
            </a:r>
          </a:p>
          <a:p>
            <a:pPr marL="285750" indent="-285750" fontAlgn="base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Targeted traffic enforcement checks</a:t>
            </a:r>
          </a:p>
          <a:p>
            <a:pPr marL="285750" indent="-285750" fontAlgn="base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Incentives for using public transport during peak hours</a:t>
            </a:r>
          </a:p>
          <a:p>
            <a:pPr marL="285750" indent="-285750" fontAlgn="base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Motivations to use public transportation during rush hour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Panagiota Katsourani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Manthos Foskolos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Orfeas Athanasiou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we are </a:t>
            </a:r>
            <a:endParaRPr sz="30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SafeWay Consulting Group,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specialized consulting firm focused on data-driven decision making, analytics and strategic planning.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partner with government agencies to deliver data-driven solutions to complex mobility and infrastructure challenges.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mission: To support evidence-based decisions that save lives, improve mobility, and promote sustainable urban development.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>
          <a:extLst>
            <a:ext uri="{FF2B5EF4-FFF2-40B4-BE49-F238E27FC236}">
              <a16:creationId xmlns:a16="http://schemas.microsoft.com/office/drawing/2014/main" id="{15AB8D25-C2A4-BFA0-51AE-AC8A5E1C8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>
            <a:extLst>
              <a:ext uri="{FF2B5EF4-FFF2-40B4-BE49-F238E27FC236}">
                <a16:creationId xmlns:a16="http://schemas.microsoft.com/office/drawing/2014/main" id="{0ADA65DC-4E5E-069C-06E9-B3409F1C3D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236" y="598575"/>
            <a:ext cx="4587638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sz="30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F376884B-5517-EA54-C966-627703A66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44" y="502740"/>
            <a:ext cx="3596952" cy="4138019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440713A0-A4C7-E80C-94D0-DC203915A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236" y="2167279"/>
            <a:ext cx="4587638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056750" y="216190"/>
            <a:ext cx="7030500" cy="689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accidents by 'Vehicle Type'</a:t>
            </a:r>
            <a:endParaRPr dirty="0"/>
          </a:p>
        </p:txBody>
      </p:sp>
      <p:pic>
        <p:nvPicPr>
          <p:cNvPr id="297" name="Google Shape;297;p16" title="Screenshot 2025-06-14 1515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09" y="789709"/>
            <a:ext cx="8021781" cy="405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7A9C8431-C7A7-8CBA-2A06-08E97B284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>
            <a:extLst>
              <a:ext uri="{FF2B5EF4-FFF2-40B4-BE49-F238E27FC236}">
                <a16:creationId xmlns:a16="http://schemas.microsoft.com/office/drawing/2014/main" id="{99F0B4EC-7EF2-62A1-0358-D10EC22FEA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6750" y="216190"/>
            <a:ext cx="7030500" cy="689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accidents by 'Urban vs Rural Areas'</a:t>
            </a:r>
            <a:endParaRPr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A0F89DF9-74E6-3262-3402-7C29D4305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78" y="780464"/>
            <a:ext cx="4725043" cy="424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0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E65E1147-2EB9-5592-F761-6C7A66838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>
            <a:extLst>
              <a:ext uri="{FF2B5EF4-FFF2-40B4-BE49-F238E27FC236}">
                <a16:creationId xmlns:a16="http://schemas.microsoft.com/office/drawing/2014/main" id="{FF098915-C22B-EFDB-0859-ECE0B5257A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6750" y="216190"/>
            <a:ext cx="7030500" cy="689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accidents by 'Speed Limit'</a:t>
            </a:r>
            <a:endParaRPr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6AD31C45-1B3A-B451-DD96-28AD809A4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73" y="775954"/>
            <a:ext cx="7099410" cy="409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1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96BE70E8-BA57-6DF7-9F93-90B0A9483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>
            <a:extLst>
              <a:ext uri="{FF2B5EF4-FFF2-40B4-BE49-F238E27FC236}">
                <a16:creationId xmlns:a16="http://schemas.microsoft.com/office/drawing/2014/main" id="{1B9ABD99-40EC-CE9B-583F-DFDAE4A270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6750" y="216190"/>
            <a:ext cx="7030500" cy="689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accidents by ‘Day of Week'</a:t>
            </a:r>
            <a:endParaRPr lang="en-US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CD02D74C-F435-34C4-E516-9A46E9931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24" y="798020"/>
            <a:ext cx="8614951" cy="412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8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D0E9613F-A204-EA11-1776-666203021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>
            <a:extLst>
              <a:ext uri="{FF2B5EF4-FFF2-40B4-BE49-F238E27FC236}">
                <a16:creationId xmlns:a16="http://schemas.microsoft.com/office/drawing/2014/main" id="{22A1361F-87B8-ADB9-F8AD-C49A3B9329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6750" y="216190"/>
            <a:ext cx="7030500" cy="689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accidents by 'Hour</a:t>
            </a:r>
            <a:r>
              <a:rPr lang="el-GR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Day'</a:t>
            </a:r>
            <a:endParaRPr lang="en-US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85BC6D6E-77C6-FCA3-C249-9EA4A3969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57" y="760785"/>
            <a:ext cx="8367485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1415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204</Words>
  <Application>Microsoft Office PowerPoint</Application>
  <PresentationFormat>Προβολή στην οθόνη (16:9)</PresentationFormat>
  <Paragraphs>31</Paragraphs>
  <Slides>17</Slides>
  <Notes>17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21" baseType="lpstr">
      <vt:lpstr>Arial</vt:lpstr>
      <vt:lpstr>Nunito</vt:lpstr>
      <vt:lpstr>Maven Pro</vt:lpstr>
      <vt:lpstr>Momentum</vt:lpstr>
      <vt:lpstr>UK car accidents</vt:lpstr>
      <vt:lpstr>The Team</vt:lpstr>
      <vt:lpstr>Who we are   </vt:lpstr>
      <vt:lpstr>EDA  </vt:lpstr>
      <vt:lpstr>Number of accidents by 'Vehicle Type'</vt:lpstr>
      <vt:lpstr>Number of accidents by 'Urban vs Rural Areas'</vt:lpstr>
      <vt:lpstr>Number of accidents by 'Speed Limit'</vt:lpstr>
      <vt:lpstr>Number of accidents by ‘Day of Week'</vt:lpstr>
      <vt:lpstr>Number of accidents by 'Hour of Day'</vt:lpstr>
      <vt:lpstr>Heatmap - by ‘Day and Hour'</vt:lpstr>
      <vt:lpstr>Number of accidents per 'Light Condition'</vt:lpstr>
      <vt:lpstr>Number of accidents by 'Light Conditions and Severity'</vt:lpstr>
      <vt:lpstr>Number of accidents by 'Road Surface Conditions'</vt:lpstr>
      <vt:lpstr>Number of accidents by 'Weather Conditions'</vt:lpstr>
      <vt:lpstr>Number of accidents by 'Weather Conditions and Severity'</vt:lpstr>
      <vt:lpstr>Bonus - Geographical Distribution of Accidents</vt:lpstr>
      <vt:lpstr>Conclusions &amp; 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Μάνθος Φώσκολος</dc:creator>
  <cp:lastModifiedBy>Μάνθος Φώσκολος</cp:lastModifiedBy>
  <cp:revision>13</cp:revision>
  <dcterms:modified xsi:type="dcterms:W3CDTF">2025-06-14T13:16:56Z</dcterms:modified>
</cp:coreProperties>
</file>