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media/image29.emf" ContentType="image/x-emf"/>
  <Override PartName="/ppt/media/image28.emf" ContentType="image/x-emf"/>
  <Override PartName="/ppt/media/image27.emf" ContentType="image/x-emf"/>
  <Override PartName="/ppt/media/image25.png" ContentType="image/png"/>
  <Override PartName="/ppt/media/image26.emf" ContentType="image/x-emf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3.png" ContentType="image/png"/>
  <Override PartName="/ppt/media/image33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30.emf" ContentType="image/x-emf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notes'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2E613FC-375D-4A79-B3E2-1912750E3CF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Bob broadcasts new tx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Block Can have any number of txs (within limits)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Last block called … (next slide)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How are New blocks made? let’s make some space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Received a new block from the network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spending previously spent outputs (double spend)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previously seen txs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all txs must spend utxos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 id hard to make, proves miner tried. Thus Blocks are relatively rare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H: infinite domain, finite range, a.k.a collisions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Easy = polynomial (I can hash files easily)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Hard = exponential (I have to try random strings until I find correct)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Prob[collision] &lt; Prob[meteorite]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Prob[collision] &lt; Prob[meteorite] because many bits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Notice many zeroes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Bitcoin secret sauce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How many zeroes? Adjusts automatically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Miners try random nonces until small hash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Network latency may cause two miners to find a block at the same time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To trust a blockchain, ask for these two properties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Append-only ledger!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 technical breakthrough: unauthenticated (~= decentralised ~= no single point of failure) AND resilient to bad actors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Again, the basic operation is a transaction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Turing complete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Careful...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Arrows unnecessary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Previous king gets refunded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New king can brag!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Discouraging? It’s a challenge!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Blockchain engineers really wanted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Tradeable, breedable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Smart contract success story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Drove ETH price up, almost filled blocks!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ERC721 token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Digital assets discussion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I am no economist, don’t really understand it – how does overcollateralisation work?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Success story: complex decentralised system  without any successful attacks deployed so far, written in Solidity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1) Who can create blocks, transactions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2) How do we agree on one history (2 ways really)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3) How much data on chain? (e.g. in zcash every tx is a proof that money is transferred, not created)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Impossible</a:t>
            </a:r>
            <a:r>
              <a:rPr b="0" lang="en-US" sz="2000" spc="-1" strike="noStrike">
                <a:latin typeface="Arial"/>
              </a:rPr>
              <a:t> to check every tx on every computer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Useful for digital money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Bitcoin: the first blockchain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Can also do multi-hop payments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Sounds impossible, but it’s real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Template with individual elements. Other slides contain a single metaelement built from the ones here.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AACA4-85BF-4D80-A8F2-C8F158350C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47F12B-DFBF-4E2A-B4D2-68B7A8DB1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FE8FD7-614D-43AA-BD5D-93AC69EEBD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6764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760" y="136764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3640" y="30852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852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760" y="30852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0B51EF-9EF6-4FBC-814B-D338ED52B9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DB23FA-6FC7-4755-9C7C-A335C68D9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DE3C0C-6C3A-446F-A694-C3841ADC6D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317AF9-D13D-4839-B60A-9DFAA331D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78665-801A-462E-B3F6-3010E4DA12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2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C628C-5977-4D46-ABF7-F621EED668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3F6CC-2A0D-4083-AFAA-804DD2199E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54273-B87B-412D-85F5-219F11AC3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9FAAE-84DE-46AD-AC05-785D53BFC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4360" cy="1205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47796A1-9B26-4147-B741-50DA8D1166E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242640" y="5092560"/>
            <a:ext cx="401256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A7151144-8C10-4D75-B0E7-365EE20B2108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3640" y="154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Cantarell"/>
              </a:rPr>
              <a:t>Introduction to Blockchains</a:t>
            </a:r>
            <a:endParaRPr b="0" lang="en-US" sz="40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Cantarell"/>
              </a:rPr>
              <a:t>Orfeas Stefanos Thyfronitis Litos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Cantarell"/>
              </a:rPr>
              <a:t>PhD in Cryptography and Blockchains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Cantarell"/>
              </a:rPr>
              <a:t>University of Edinburgh</a:t>
            </a:r>
            <a:endParaRPr b="0" lang="en-US" sz="2400" spc="-1" strike="noStrike"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latin typeface="Cantarell"/>
              </a:rPr>
              <a:t>11/10/2019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 rot="20463000">
            <a:off x="1120320" y="1692000"/>
            <a:ext cx="1646640" cy="12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solidFill>
                  <a:srgbClr val="ce181e"/>
                </a:solidFill>
                <a:latin typeface="Z003"/>
              </a:rPr>
              <a:t>Gentle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outputs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3566160" y="2651760"/>
            <a:ext cx="3108960" cy="2651760"/>
          </a:xfrm>
          <a:prstGeom prst="ellipse">
            <a:avLst/>
          </a:prstGeom>
          <a:noFill/>
          <a:ln w="38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2960" y="53280"/>
            <a:ext cx="7669440" cy="11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Unspent Transaction Outputs (UTXO)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has 2 BTC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pays 1 BTC to Alice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c066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 txBox="1"/>
          <p:nvPr/>
        </p:nvSpPr>
        <p:spPr>
          <a:xfrm>
            <a:off x="5285160" y="4075200"/>
            <a:ext cx="83124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5199120" y="465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New UTXO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Contains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metadata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Has unique parent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920240" y="4272840"/>
            <a:ext cx="6309360" cy="7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latin typeface="Cantarell"/>
              </a:rPr>
              <a:t>History of all transactions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8046720" y="4114800"/>
            <a:ext cx="109728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tip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171428571428571 L -0.346964285714286 0.00171428571428571 E">
                                      <p:cBhvr>
                                        <p:cTn id="6" dur="2000" fill="hold"/>
                                        <p:tgtEl>
                                          <p:spTgt spid="2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8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557120" y="2011680"/>
            <a:ext cx="2286000" cy="1920240"/>
          </a:xfrm>
          <a:prstGeom prst="rect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 flipH="1">
            <a:off x="6551280" y="3017520"/>
            <a:ext cx="1005840" cy="0"/>
          </a:xfrm>
          <a:prstGeom prst="line">
            <a:avLst/>
          </a:prstGeom>
          <a:ln w="76320">
            <a:solidFill>
              <a:srgbClr val="ba131a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8055360" y="33832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762516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841932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8476560" y="274320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804636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884052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8036280" y="219492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760608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840024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8878320" y="23968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>
            <a:off x="844812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924228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8969760" y="310896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/>
          <p:nvPr/>
        </p:nvSpPr>
        <p:spPr>
          <a:xfrm>
            <a:off x="853956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933372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 w="0">
            <a:noFill/>
          </a:ln>
        </p:spPr>
      </p:pic>
      <p:sp>
        <p:nvSpPr>
          <p:cNvPr id="309" name="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transactions?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Outline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Smart contracts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Types, ideas and the future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57880" y="2237040"/>
            <a:ext cx="1711800" cy="323280"/>
          </a:xfrm>
          <a:prstGeom prst="rect">
            <a:avLst/>
          </a:prstGeom>
          <a:ln w="0">
            <a:noFill/>
          </a:ln>
        </p:spPr>
      </p:pic>
      <p:pic>
        <p:nvPicPr>
          <p:cNvPr id="55" name="Ethereum Classic Logo.svg" descr=""/>
          <p:cNvPicPr/>
          <p:nvPr/>
        </p:nvPicPr>
        <p:blipFill>
          <a:blip r:embed="rId2"/>
          <a:stretch/>
        </p:blipFill>
        <p:spPr>
          <a:xfrm>
            <a:off x="9254160" y="1463040"/>
            <a:ext cx="621360" cy="10062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52280" y="3727800"/>
            <a:ext cx="968760" cy="15757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rcRect l="0" t="0" r="71408" b="0"/>
          <a:stretch/>
        </p:blipFill>
        <p:spPr>
          <a:xfrm>
            <a:off x="6362280" y="1367640"/>
            <a:ext cx="770040" cy="7236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8731800" y="3840480"/>
            <a:ext cx="960840" cy="9615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7863840" y="731520"/>
            <a:ext cx="1097280" cy="10972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8115120" y="2816280"/>
            <a:ext cx="1851840" cy="2926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5943600" y="4480560"/>
            <a:ext cx="731520" cy="7315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9"/>
          <a:stretch/>
        </p:blipFill>
        <p:spPr>
          <a:xfrm>
            <a:off x="6400800" y="4846320"/>
            <a:ext cx="709560" cy="70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7233120" y="2011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 flipH="1">
            <a:off x="6227280" y="3017520"/>
            <a:ext cx="100584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7731360" y="3383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730116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"/>
          <p:cNvSpPr/>
          <p:nvPr/>
        </p:nvSpPr>
        <p:spPr>
          <a:xfrm>
            <a:off x="809532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"/>
          <p:cNvSpPr/>
          <p:nvPr/>
        </p:nvSpPr>
        <p:spPr>
          <a:xfrm>
            <a:off x="8152560" y="2743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"/>
          <p:cNvSpPr/>
          <p:nvPr/>
        </p:nvSpPr>
        <p:spPr>
          <a:xfrm>
            <a:off x="772236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851652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>
            <a:off x="7712280" y="2194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>
            <a:off x="728208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807624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8554320" y="2396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812412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891828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"/>
          <p:cNvSpPr/>
          <p:nvPr/>
        </p:nvSpPr>
        <p:spPr>
          <a:xfrm>
            <a:off x="8645760" y="3108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"/>
          <p:cNvSpPr/>
          <p:nvPr/>
        </p:nvSpPr>
        <p:spPr>
          <a:xfrm>
            <a:off x="821556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"/>
          <p:cNvSpPr/>
          <p:nvPr/>
        </p:nvSpPr>
        <p:spPr>
          <a:xfrm>
            <a:off x="900972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transactions!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7243200" y="4115160"/>
            <a:ext cx="246888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new tip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 txBox="1"/>
          <p:nvPr/>
        </p:nvSpPr>
        <p:spPr>
          <a:xfrm>
            <a:off x="1540800" y="2575080"/>
            <a:ext cx="3657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3826800" y="257508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2047680" y="1837440"/>
            <a:ext cx="1995120" cy="221040"/>
          </a:xfrm>
          <a:custGeom>
            <a:avLst/>
            <a:gdLst/>
            <a:ahLst/>
            <a:rect l="0" t="0" r="r" b="b"/>
            <a:pathLst>
              <a:path fill="none" w="5542" h="614">
                <a:moveTo>
                  <a:pt x="0" y="481"/>
                </a:moveTo>
                <a:cubicBezTo>
                  <a:pt x="4014" y="-675"/>
                  <a:pt x="5542" y="614"/>
                  <a:pt x="5542" y="614"/>
                </a:cubicBezTo>
              </a:path>
            </a:pathLst>
          </a:custGeom>
          <a:ln w="0">
            <a:solidFill>
              <a:srgbClr val="000000"/>
            </a:solidFill>
            <a:custDash>
              <a:ds d="197000" sp="127000"/>
            </a:custDash>
            <a:tailEnd len="med" type="stealth" w="med"/>
          </a:ln>
        </p:spPr>
      </p:sp>
      <p:sp>
        <p:nvSpPr>
          <p:cNvPr id="365" name="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2048400" y="2089440"/>
            <a:ext cx="1902960" cy="221040"/>
          </a:xfrm>
          <a:custGeom>
            <a:avLst/>
            <a:gdLst/>
            <a:ahLst/>
            <a:rect l="0" t="0" r="r" b="b"/>
            <a:pathLst>
              <a:path fill="none" w="5286" h="614">
                <a:moveTo>
                  <a:pt x="5286" y="482"/>
                </a:moveTo>
                <a:cubicBezTo>
                  <a:pt x="1458" y="-675"/>
                  <a:pt x="0" y="614"/>
                  <a:pt x="0" y="614"/>
                </a:cubicBezTo>
              </a:path>
            </a:pathLst>
          </a:custGeom>
          <a:ln w="0">
            <a:solidFill>
              <a:srgbClr val="000000"/>
            </a:solidFill>
            <a:custDash>
              <a:ds d="197000" sp="127000"/>
            </a:custDash>
            <a:tailEnd len="med" type="stealth" w="med"/>
          </a:ln>
        </p:spPr>
      </p:sp>
      <p:sp>
        <p:nvSpPr>
          <p:cNvPr id="367" name="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649080" y="4754880"/>
            <a:ext cx="218556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 w="0">
            <a:solidFill>
              <a:srgbClr val="000000">
                <a:alpha val="80000"/>
              </a:srgbClr>
            </a:solidFill>
            <a:custDash>
              <a:ds d="197000" sp="127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372" name=""/>
          <p:cNvCxnSpPr>
            <a:stCxn id="371" idx="0"/>
            <a:endCxn id="370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custDash>
              <a:ds d="197000" sp="127000"/>
            </a:custDash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 w="0"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2047680" y="1837440"/>
            <a:ext cx="1995120" cy="221040"/>
          </a:xfrm>
          <a:custGeom>
            <a:avLst/>
            <a:gdLst/>
            <a:ahLst/>
            <a:rect l="0" t="0" r="r" b="b"/>
            <a:pathLst>
              <a:path fill="none" w="5542" h="614">
                <a:moveTo>
                  <a:pt x="0" y="481"/>
                </a:moveTo>
                <a:cubicBezTo>
                  <a:pt x="4014" y="-675"/>
                  <a:pt x="5542" y="614"/>
                  <a:pt x="5542" y="614"/>
                </a:cubicBezTo>
              </a:path>
            </a:pathLst>
          </a:custGeom>
          <a:ln w="0">
            <a:solidFill>
              <a:srgbClr val="000000"/>
            </a:solidFill>
            <a:custDash>
              <a:ds d="197000" sp="127000"/>
            </a:custDash>
            <a:tailEnd len="med" type="stealth" w="med"/>
          </a:ln>
        </p:spPr>
      </p:sp>
      <p:sp>
        <p:nvSpPr>
          <p:cNvPr id="391" name="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2048400" y="2089440"/>
            <a:ext cx="1902960" cy="221040"/>
          </a:xfrm>
          <a:custGeom>
            <a:avLst/>
            <a:gdLst/>
            <a:ahLst/>
            <a:rect l="0" t="0" r="r" b="b"/>
            <a:pathLst>
              <a:path fill="none" w="5286" h="614">
                <a:moveTo>
                  <a:pt x="5286" y="482"/>
                </a:moveTo>
                <a:cubicBezTo>
                  <a:pt x="1458" y="-675"/>
                  <a:pt x="0" y="614"/>
                  <a:pt x="0" y="614"/>
                </a:cubicBezTo>
              </a:path>
            </a:pathLst>
          </a:custGeom>
          <a:ln w="0">
            <a:solidFill>
              <a:srgbClr val="000000"/>
            </a:solidFill>
            <a:custDash>
              <a:ds d="197000" sp="127000"/>
            </a:custDash>
            <a:tailEnd len="med" type="stealth" w="med"/>
          </a:ln>
        </p:spPr>
      </p:sp>
      <p:sp>
        <p:nvSpPr>
          <p:cNvPr id="393" name="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5806440" y="1867680"/>
            <a:ext cx="3246120" cy="31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latin typeface="Cantarell"/>
              </a:rPr>
              <a:t>Bitcoin uses SHA256, e.g.: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SHA256(                      ) =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0000000000000000000d7819fc59c65ca6f3e8f73c6eeadf538aa874a31341fb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6942960" y="2479680"/>
            <a:ext cx="1152000" cy="951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230600" y="2570400"/>
            <a:ext cx="1753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>
            <a:off x="701712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741708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7586640" y="3158280"/>
            <a:ext cx="1771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736884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776916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"/>
          <p:cNvSpPr txBox="1"/>
          <p:nvPr/>
        </p:nvSpPr>
        <p:spPr>
          <a:xfrm>
            <a:off x="7017120" y="2778120"/>
            <a:ext cx="1029600" cy="49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Cantarell"/>
              </a:rPr>
              <a:t>598324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649080" y="4754880"/>
            <a:ext cx="218556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 w="0">
            <a:solidFill>
              <a:srgbClr val="000000">
                <a:alpha val="80000"/>
              </a:srgbClr>
            </a:solidFill>
            <a:custDash>
              <a:ds d="197000" sp="127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407" name=""/>
          <p:cNvCxnSpPr>
            <a:stCxn id="406" idx="0"/>
            <a:endCxn id="405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custDash>
              <a:ds d="197000" sp="127000"/>
            </a:custDash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Proof of work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16000" y="3043440"/>
            <a:ext cx="9601200" cy="19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Valid blocks need energy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→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can’t spam blocks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-91440" y="1573920"/>
            <a:ext cx="10352160" cy="186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def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hasProofOfWork</a:t>
            </a:r>
            <a:r>
              <a:rPr b="0" lang="en-US" sz="3000" spc="-1" strike="noStrike">
                <a:latin typeface="monospace"/>
              </a:rPr>
              <a:t>(block):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return</a:t>
            </a:r>
            <a:r>
              <a:rPr b="0" lang="en-US" sz="3000" spc="-1" strike="noStrike">
                <a:latin typeface="monospace"/>
              </a:rPr>
              <a:t> hasManyLeadingZeroes(SHA256(block))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7430040" y="132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 flipH="1">
            <a:off x="6424200" y="2194560"/>
            <a:ext cx="1005840" cy="822960"/>
          </a:xfrm>
          <a:prstGeom prst="line">
            <a:avLst/>
          </a:prstGeom>
          <a:ln w="76320">
            <a:solidFill>
              <a:srgbClr val="1c3687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7928280" y="269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749808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>
            <a:off x="829224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8349480" y="20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791928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871344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>
            <a:off x="7909200" y="1510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747900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827316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8751240" y="1712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832104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911520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"/>
          <p:cNvSpPr/>
          <p:nvPr/>
        </p:nvSpPr>
        <p:spPr>
          <a:xfrm>
            <a:off x="8842680" y="242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/>
          <p:nvPr/>
        </p:nvSpPr>
        <p:spPr>
          <a:xfrm>
            <a:off x="841248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>
            <a:off x="920664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7434000" y="348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"/>
          <p:cNvSpPr/>
          <p:nvPr/>
        </p:nvSpPr>
        <p:spPr>
          <a:xfrm flipH="1" flipV="1">
            <a:off x="6419160" y="3383280"/>
            <a:ext cx="1033200" cy="971280"/>
          </a:xfrm>
          <a:prstGeom prst="line">
            <a:avLst/>
          </a:prstGeom>
          <a:ln w="76320">
            <a:solidFill>
              <a:srgbClr val="1c3687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>
            <a:off x="7932240" y="485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>
            <a:off x="750204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829620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137440" y="38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770724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>
            <a:off x="850140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8846640" y="458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841644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921060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4774320" y="4297680"/>
            <a:ext cx="1077840" cy="10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61628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flipH="1">
            <a:off x="576072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6393600" y="1706400"/>
            <a:ext cx="13968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>
            <a:off x="622152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>
            <a:off x="653904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>
            <a:off x="6709320" y="1825920"/>
            <a:ext cx="13968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653724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/>
          <p:nvPr/>
        </p:nvSpPr>
        <p:spPr>
          <a:xfrm>
            <a:off x="685476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"/>
          <p:cNvSpPr/>
          <p:nvPr/>
        </p:nvSpPr>
        <p:spPr>
          <a:xfrm>
            <a:off x="6402600" y="202536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623052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654804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6672960" y="222480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650088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681840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74804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"/>
          <p:cNvSpPr/>
          <p:nvPr/>
        </p:nvSpPr>
        <p:spPr>
          <a:xfrm flipH="1">
            <a:off x="707796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"/>
          <p:cNvSpPr/>
          <p:nvPr/>
        </p:nvSpPr>
        <p:spPr>
          <a:xfrm>
            <a:off x="7969320" y="169992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"/>
          <p:cNvSpPr/>
          <p:nvPr/>
        </p:nvSpPr>
        <p:spPr>
          <a:xfrm>
            <a:off x="779724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"/>
          <p:cNvSpPr/>
          <p:nvPr/>
        </p:nvSpPr>
        <p:spPr>
          <a:xfrm>
            <a:off x="811476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>
            <a:off x="8804160" y="1327680"/>
            <a:ext cx="91440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/>
          <p:nvPr/>
        </p:nvSpPr>
        <p:spPr>
          <a:xfrm flipH="1">
            <a:off x="8402400" y="1706040"/>
            <a:ext cx="402120" cy="359280"/>
          </a:xfrm>
          <a:prstGeom prst="line">
            <a:avLst/>
          </a:prstGeom>
          <a:ln w="38160">
            <a:solidFill>
              <a:srgbClr val="1c3687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7709760" y="1985760"/>
            <a:ext cx="13932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7537680" y="20739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"/>
          <p:cNvSpPr/>
          <p:nvPr/>
        </p:nvSpPr>
        <p:spPr>
          <a:xfrm>
            <a:off x="7855200" y="20736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/>
          <p:nvPr/>
        </p:nvSpPr>
        <p:spPr>
          <a:xfrm>
            <a:off x="7869960" y="2185200"/>
            <a:ext cx="14004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"/>
          <p:cNvSpPr/>
          <p:nvPr/>
        </p:nvSpPr>
        <p:spPr>
          <a:xfrm>
            <a:off x="769824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801576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9003600" y="19263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883152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/>
          <p:nvPr/>
        </p:nvSpPr>
        <p:spPr>
          <a:xfrm>
            <a:off x="914904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>
            <a:off x="9172080" y="16470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"/>
          <p:cNvSpPr/>
          <p:nvPr/>
        </p:nvSpPr>
        <p:spPr>
          <a:xfrm>
            <a:off x="900000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>
            <a:off x="931752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8996040" y="14079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>
            <a:off x="882396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914148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9332640" y="14958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/>
          <p:nvPr/>
        </p:nvSpPr>
        <p:spPr>
          <a:xfrm>
            <a:off x="916056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947808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9369000" y="180684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919728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951480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/>
          <p:nvPr/>
        </p:nvSpPr>
        <p:spPr>
          <a:xfrm>
            <a:off x="8805960" y="2270880"/>
            <a:ext cx="91404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 flipH="1" flipV="1">
            <a:off x="8400240" y="2225160"/>
            <a:ext cx="412920" cy="424080"/>
          </a:xfrm>
          <a:prstGeom prst="line">
            <a:avLst/>
          </a:prstGeom>
          <a:ln w="38160">
            <a:solidFill>
              <a:srgbClr val="1c3687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"/>
          <p:cNvSpPr/>
          <p:nvPr/>
        </p:nvSpPr>
        <p:spPr>
          <a:xfrm>
            <a:off x="9005400" y="2869560"/>
            <a:ext cx="13896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883332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915084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>
            <a:off x="9087120" y="243288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/>
          <p:nvPr/>
        </p:nvSpPr>
        <p:spPr>
          <a:xfrm>
            <a:off x="891540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923292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9370800" y="274968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919872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>
            <a:off x="951624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 txBox="1"/>
          <p:nvPr/>
        </p:nvSpPr>
        <p:spPr>
          <a:xfrm>
            <a:off x="548640" y="2286000"/>
            <a:ext cx="62179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latin typeface="Cantarell"/>
              </a:rPr>
              <a:t>Protocol says: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Choose longest fork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If equal, choose random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7772400" y="2651760"/>
            <a:ext cx="457200" cy="4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Nice properties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274320" y="1590480"/>
            <a:ext cx="9509760" cy="24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51"/>
              </a:spcBef>
              <a:buNone/>
            </a:pPr>
            <a:r>
              <a:rPr b="1" lang="en-US" sz="3600" spc="-1" strike="noStrike">
                <a:latin typeface="Cantarell"/>
              </a:rPr>
              <a:t>if</a:t>
            </a:r>
            <a:r>
              <a:rPr b="1" lang="en-US" sz="4000" spc="-1" strike="noStrike">
                <a:latin typeface="Cantarell"/>
              </a:rPr>
              <a:t> </a:t>
            </a:r>
            <a:r>
              <a:rPr b="0" i="1" lang="en-US" sz="4000" spc="-1" strike="noStrike">
                <a:latin typeface="Cantarell"/>
              </a:rPr>
              <a:t>honest </a:t>
            </a:r>
            <a:r>
              <a:rPr b="0" lang="en-US" sz="4000" spc="-1" strike="noStrike">
                <a:latin typeface="Cantarell"/>
              </a:rPr>
              <a:t>mining power &gt; 50%,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Liveness</a:t>
            </a:r>
            <a:r>
              <a:rPr b="0" lang="en-US" sz="4000" spc="-1" strike="noStrike">
                <a:latin typeface="Cantarell"/>
              </a:rPr>
              <a:t>: a new tx </a:t>
            </a:r>
            <a:r>
              <a:rPr b="0" i="1" lang="en-US" sz="4000" spc="-1" strike="noStrike">
                <a:latin typeface="Cantarell"/>
              </a:rPr>
              <a:t>will enter</a:t>
            </a:r>
            <a:r>
              <a:rPr b="0" lang="en-US" sz="4000" spc="-1" strike="noStrike">
                <a:latin typeface="Cantarell"/>
              </a:rPr>
              <a:t>  the chain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Persistence</a:t>
            </a:r>
            <a:r>
              <a:rPr b="0" lang="en-US" sz="4000" spc="-1" strike="noStrike">
                <a:latin typeface="Cantarell"/>
              </a:rPr>
              <a:t>: Old blocks </a:t>
            </a:r>
            <a:r>
              <a:rPr b="0" i="1" lang="en-US" sz="4000" spc="-1" strike="noStrike">
                <a:latin typeface="Cantarell"/>
              </a:rPr>
              <a:t>won’t change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498960" y="4480560"/>
            <a:ext cx="8412480" cy="100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Cantarell"/>
              </a:rPr>
              <a:t>Garay, Kiayias, Leonardos. "The bitcoin backbone protocol: Analysis and applications." Annual International Conference on the Theory and Applications of Cryptographic Techniques. Springer, Berlin, Heidelberg, 2015.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313200" y="2254680"/>
            <a:ext cx="907200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4426200" y="3219840"/>
            <a:ext cx="968760" cy="15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Remember transactions?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912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1128240" y="3108960"/>
            <a:ext cx="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>
            <a:off x="5480640" y="3108960"/>
            <a:ext cx="2842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 txBox="1"/>
          <p:nvPr/>
        </p:nvSpPr>
        <p:spPr>
          <a:xfrm>
            <a:off x="4297680" y="2671200"/>
            <a:ext cx="822960" cy="6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491120" y="2377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6857280" y="2413440"/>
            <a:ext cx="100872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419120" y="3255840"/>
            <a:ext cx="14464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6657840" y="3219840"/>
            <a:ext cx="139104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</a:t>
            </a:r>
            <a:r>
              <a:rPr b="0" lang="en-US" sz="3200" spc="-1" strike="noStrike">
                <a:latin typeface="Cantarell"/>
              </a:rPr>
              <a:t>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1128240" y="3108960"/>
            <a:ext cx="2784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29200" y="2362680"/>
            <a:ext cx="907200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works, or a Bitcoin primer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480560" y="3566160"/>
            <a:ext cx="109728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Now add some code!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"/>
          <p:cNvSpPr/>
          <p:nvPr/>
        </p:nvSpPr>
        <p:spPr>
          <a:xfrm>
            <a:off x="112824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 txBox="1"/>
          <p:nvPr/>
        </p:nvSpPr>
        <p:spPr>
          <a:xfrm>
            <a:off x="1494000" y="2377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6857280" y="2413440"/>
            <a:ext cx="9676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419120" y="3255840"/>
            <a:ext cx="1409760" cy="67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6657840" y="3219840"/>
            <a:ext cx="1350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 rot="22200">
            <a:off x="3061080" y="2283840"/>
            <a:ext cx="3328560" cy="156060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"/>
          <p:cNvSpPr txBox="1"/>
          <p:nvPr/>
        </p:nvSpPr>
        <p:spPr>
          <a:xfrm>
            <a:off x="3158640" y="2346480"/>
            <a:ext cx="3236400" cy="146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</a:t>
            </a:r>
            <a:r>
              <a:rPr b="0" lang="en-US" sz="1800" spc="-1" strike="noStrike">
                <a:latin typeface="Hack"/>
              </a:rPr>
              <a:t> 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block height</a:t>
            </a:r>
            <a:r>
              <a:rPr b="0" lang="en-US" sz="1800" spc="-1" strike="noStrike">
                <a:latin typeface="Hack"/>
              </a:rPr>
              <a:t> &gt; 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then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2: King of the Hill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 rot="22200">
            <a:off x="3057840" y="1829520"/>
            <a:ext cx="3608640" cy="25588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 txBox="1"/>
          <p:nvPr/>
        </p:nvSpPr>
        <p:spPr>
          <a:xfrm>
            <a:off x="3067200" y="1848240"/>
            <a:ext cx="3663360" cy="247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Hack"/>
              </a:rPr>
              <a:t>top =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king = null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while </a:t>
            </a:r>
            <a:r>
              <a:rPr b="0" lang="en-US" sz="1800" spc="-1" strike="noStrike">
                <a:latin typeface="Hack"/>
              </a:rPr>
              <a:t>(true)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gives x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x &gt; top)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 king top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king =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top = 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Still too hard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313200" y="1822680"/>
            <a:ext cx="907200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4245120" y="2128320"/>
            <a:ext cx="3127320" cy="0"/>
          </a:xfrm>
          <a:prstGeom prst="line">
            <a:avLst/>
          </a:prstGeom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 txBox="1"/>
          <p:nvPr/>
        </p:nvSpPr>
        <p:spPr>
          <a:xfrm>
            <a:off x="3537360" y="1418760"/>
            <a:ext cx="5394960" cy="52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Cantarell"/>
              </a:rPr>
              <a:t>A fast way to lose your (and others’)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640080" y="2585520"/>
            <a:ext cx="8778240" cy="30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Very easy to make mistakes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TheDAO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Parity wallet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 languages not (yet) safe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362880" y="2650680"/>
            <a:ext cx="969264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Types of blockchains, applications and the future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079760" y="1371600"/>
            <a:ext cx="548640" cy="548640"/>
          </a:xfrm>
          <a:prstGeom prst="rect">
            <a:avLst/>
          </a:prstGeom>
          <a:ln w="0">
            <a:noFill/>
          </a:ln>
        </p:spPr>
      </p:pic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7268400" y="4433400"/>
            <a:ext cx="595440" cy="595800"/>
          </a:xfrm>
          <a:prstGeom prst="rect">
            <a:avLst/>
          </a:prstGeom>
          <a:ln w="0">
            <a:noFill/>
          </a:ln>
        </p:spPr>
      </p:pic>
      <p:pic>
        <p:nvPicPr>
          <p:cNvPr id="585" name="Ethereum Classic Logo.svg" descr=""/>
          <p:cNvPicPr/>
          <p:nvPr/>
        </p:nvPicPr>
        <p:blipFill>
          <a:blip r:embed="rId3"/>
          <a:stretch/>
        </p:blipFill>
        <p:spPr>
          <a:xfrm>
            <a:off x="6257160" y="4389120"/>
            <a:ext cx="451800" cy="731880"/>
          </a:xfrm>
          <a:prstGeom prst="rect">
            <a:avLst/>
          </a:prstGeom>
          <a:ln w="0">
            <a:noFill/>
          </a:ln>
        </p:spPr>
      </p:pic>
      <p:sp>
        <p:nvSpPr>
          <p:cNvPr id="586" name=""/>
          <p:cNvSpPr txBox="1"/>
          <p:nvPr/>
        </p:nvSpPr>
        <p:spPr>
          <a:xfrm>
            <a:off x="6616800" y="1482480"/>
            <a:ext cx="457200" cy="51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6802560" y="4585680"/>
            <a:ext cx="385200" cy="51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8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6017400" y="1347840"/>
            <a:ext cx="491400" cy="608400"/>
          </a:xfrm>
          <a:prstGeom prst="rect">
            <a:avLst/>
          </a:prstGeom>
          <a:ln w="0">
            <a:noFill/>
          </a:ln>
        </p:spPr>
      </p:pic>
      <p:pic>
        <p:nvPicPr>
          <p:cNvPr id="589" name="" descr=""/>
          <p:cNvPicPr/>
          <p:nvPr/>
        </p:nvPicPr>
        <p:blipFill>
          <a:blip r:embed="rId5"/>
          <a:stretch/>
        </p:blipFill>
        <p:spPr>
          <a:xfrm>
            <a:off x="1554480" y="3840480"/>
            <a:ext cx="1188720" cy="187920"/>
          </a:xfrm>
          <a:prstGeom prst="rect">
            <a:avLst/>
          </a:prstGeom>
          <a:ln w="0">
            <a:noFill/>
          </a:ln>
        </p:spPr>
      </p:pic>
      <p:sp>
        <p:nvSpPr>
          <p:cNvPr id="590" name=""/>
          <p:cNvSpPr txBox="1"/>
          <p:nvPr/>
        </p:nvSpPr>
        <p:spPr>
          <a:xfrm>
            <a:off x="1972800" y="4167360"/>
            <a:ext cx="365760" cy="51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6"/>
          <a:stretch/>
        </p:blipFill>
        <p:spPr>
          <a:xfrm>
            <a:off x="1845360" y="4654080"/>
            <a:ext cx="594000" cy="594000"/>
          </a:xfrm>
          <a:prstGeom prst="rect">
            <a:avLst/>
          </a:prstGeom>
          <a:ln w="0">
            <a:noFill/>
          </a:ln>
        </p:spPr>
      </p:pic>
      <p:pic>
        <p:nvPicPr>
          <p:cNvPr id="592" name="" descr=""/>
          <p:cNvPicPr/>
          <p:nvPr/>
        </p:nvPicPr>
        <p:blipFill>
          <a:blip r:embed="rId7"/>
          <a:stretch/>
        </p:blipFill>
        <p:spPr>
          <a:xfrm>
            <a:off x="663840" y="1463040"/>
            <a:ext cx="890640" cy="676080"/>
          </a:xfrm>
          <a:prstGeom prst="rect">
            <a:avLst/>
          </a:prstGeom>
          <a:ln w="0">
            <a:noFill/>
          </a:ln>
        </p:spPr>
      </p:pic>
      <p:sp>
        <p:nvSpPr>
          <p:cNvPr id="593" name=""/>
          <p:cNvSpPr txBox="1"/>
          <p:nvPr/>
        </p:nvSpPr>
        <p:spPr>
          <a:xfrm>
            <a:off x="4114800" y="4297680"/>
            <a:ext cx="100584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Hack"/>
              </a:rPr>
              <a:t>Xchain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Cryptokitties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34880" y="2650680"/>
            <a:ext cx="713016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3600" spc="-1" strike="noStrike">
                <a:latin typeface="Cantarell"/>
              </a:rPr>
              <a:t>Cute kitties that live on Ethereum!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6035040" y="3413520"/>
            <a:ext cx="3772440" cy="2270880"/>
          </a:xfrm>
          <a:prstGeom prst="rect">
            <a:avLst/>
          </a:prstGeom>
          <a:ln w="0">
            <a:noFill/>
          </a:ln>
        </p:spPr>
      </p:pic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1188720" y="2866320"/>
            <a:ext cx="3474720" cy="3474720"/>
          </a:xfrm>
          <a:prstGeom prst="rect">
            <a:avLst/>
          </a:prstGeom>
          <a:ln w="0">
            <a:noFill/>
          </a:ln>
        </p:spPr>
      </p:pic>
      <p:pic>
        <p:nvPicPr>
          <p:cNvPr id="598" name="" descr=""/>
          <p:cNvPicPr/>
          <p:nvPr/>
        </p:nvPicPr>
        <p:blipFill>
          <a:blip r:embed="rId3"/>
          <a:stretch/>
        </p:blipFill>
        <p:spPr>
          <a:xfrm rot="16200000">
            <a:off x="6763320" y="393120"/>
            <a:ext cx="4169520" cy="30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MakerDao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640080" y="1371600"/>
            <a:ext cx="8778240" cy="301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Decentralised stablecoin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On Ethereum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1 Dai = 1 USD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Overcollateralised by floating “Maker”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7863840" y="548640"/>
            <a:ext cx="1371960" cy="1371960"/>
          </a:xfrm>
          <a:prstGeom prst="rect">
            <a:avLst/>
          </a:prstGeom>
          <a:ln w="0">
            <a:noFill/>
          </a:ln>
        </p:spPr>
      </p:pic>
      <p:pic>
        <p:nvPicPr>
          <p:cNvPr id="602" name="" descr=""/>
          <p:cNvPicPr/>
          <p:nvPr/>
        </p:nvPicPr>
        <p:blipFill>
          <a:blip r:embed="rId2"/>
          <a:stretch/>
        </p:blipFill>
        <p:spPr>
          <a:xfrm>
            <a:off x="8595360" y="1850400"/>
            <a:ext cx="1075680" cy="10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Types of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9200520" y="1518480"/>
            <a:ext cx="548640" cy="548640"/>
          </a:xfrm>
          <a:prstGeom prst="rect">
            <a:avLst/>
          </a:prstGeom>
          <a:ln w="0">
            <a:noFill/>
          </a:ln>
        </p:spPr>
      </p:pic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5985000" y="4297680"/>
            <a:ext cx="595440" cy="595800"/>
          </a:xfrm>
          <a:prstGeom prst="rect">
            <a:avLst/>
          </a:prstGeom>
          <a:ln w="0">
            <a:noFill/>
          </a:ln>
        </p:spPr>
      </p:pic>
      <p:pic>
        <p:nvPicPr>
          <p:cNvPr id="606" name="Ethereum Classic Logo.svg" descr=""/>
          <p:cNvPicPr/>
          <p:nvPr/>
        </p:nvPicPr>
        <p:blipFill>
          <a:blip r:embed="rId3"/>
          <a:stretch/>
        </p:blipFill>
        <p:spPr>
          <a:xfrm>
            <a:off x="7046280" y="4206240"/>
            <a:ext cx="451800" cy="731880"/>
          </a:xfrm>
          <a:prstGeom prst="rect">
            <a:avLst/>
          </a:prstGeom>
          <a:ln w="0">
            <a:noFill/>
          </a:ln>
        </p:spPr>
      </p:pic>
      <p:sp>
        <p:nvSpPr>
          <p:cNvPr id="607" name=""/>
          <p:cNvSpPr txBox="1"/>
          <p:nvPr/>
        </p:nvSpPr>
        <p:spPr>
          <a:xfrm>
            <a:off x="8737560" y="1629360"/>
            <a:ext cx="4572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6616440" y="4402800"/>
            <a:ext cx="385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9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8138160" y="1494720"/>
            <a:ext cx="491400" cy="608400"/>
          </a:xfrm>
          <a:prstGeom prst="rect">
            <a:avLst/>
          </a:prstGeom>
          <a:ln w="0">
            <a:noFill/>
          </a:ln>
        </p:spPr>
      </p:pic>
      <p:pic>
        <p:nvPicPr>
          <p:cNvPr id="610" name="" descr=""/>
          <p:cNvPicPr/>
          <p:nvPr/>
        </p:nvPicPr>
        <p:blipFill>
          <a:blip r:embed="rId5"/>
          <a:stretch/>
        </p:blipFill>
        <p:spPr>
          <a:xfrm>
            <a:off x="8049600" y="2632320"/>
            <a:ext cx="1188720" cy="187920"/>
          </a:xfrm>
          <a:prstGeom prst="rect">
            <a:avLst/>
          </a:prstGeom>
          <a:ln w="0">
            <a:noFill/>
          </a:ln>
        </p:spPr>
      </p:pic>
      <p:sp>
        <p:nvSpPr>
          <p:cNvPr id="611" name=""/>
          <p:cNvSpPr txBox="1"/>
          <p:nvPr/>
        </p:nvSpPr>
        <p:spPr>
          <a:xfrm>
            <a:off x="8467920" y="2887200"/>
            <a:ext cx="36576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6"/>
          <a:stretch/>
        </p:blipFill>
        <p:spPr>
          <a:xfrm>
            <a:off x="8340480" y="3337920"/>
            <a:ext cx="594000" cy="594000"/>
          </a:xfrm>
          <a:prstGeom prst="rect">
            <a:avLst/>
          </a:prstGeom>
          <a:ln w="0">
            <a:noFill/>
          </a:ln>
        </p:spPr>
      </p:pic>
      <p:sp>
        <p:nvSpPr>
          <p:cNvPr id="613" name=""/>
          <p:cNvSpPr txBox="1"/>
          <p:nvPr/>
        </p:nvSpPr>
        <p:spPr>
          <a:xfrm>
            <a:off x="399960" y="989280"/>
            <a:ext cx="8321040" cy="40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Permissioned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Permissionless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Proof of Stake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Private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Transparent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Scalability issue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"/>
          <p:cNvSpPr txBox="1"/>
          <p:nvPr/>
        </p:nvSpPr>
        <p:spPr>
          <a:xfrm>
            <a:off x="457200" y="1807200"/>
            <a:ext cx="8321040" cy="266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None/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7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None/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20,000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None/>
            </a:pPr>
            <a:r>
              <a:rPr b="0" lang="en-US" sz="4000" spc="-1" strike="noStrike">
                <a:latin typeface="Cantarell"/>
              </a:rPr>
              <a:t>Problem: too much redundancy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753840" y="1771200"/>
            <a:ext cx="822960" cy="822960"/>
          </a:xfrm>
          <a:prstGeom prst="rect">
            <a:avLst/>
          </a:prstGeom>
          <a:ln w="0"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388080" y="2853720"/>
            <a:ext cx="1251000" cy="4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distributed,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append-only,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 ledger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Candidate Solution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457200" y="1555200"/>
            <a:ext cx="9509760" cy="295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1585"/>
              </a:spcAft>
              <a:buNone/>
            </a:pPr>
            <a:r>
              <a:rPr b="0" lang="en-US" sz="4000" spc="-1" strike="noStrike">
                <a:latin typeface="Cantarell"/>
              </a:rPr>
              <a:t>Payment Channels! (e.g. Lightning,      )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open channel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Unlimited off-chain </a:t>
            </a:r>
            <a:r>
              <a:rPr b="0" lang="en-US" sz="4000" spc="-1" strike="noStrike">
                <a:latin typeface="Cantarell"/>
              </a:rPr>
              <a:t>txs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close channel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42560" y="1591200"/>
            <a:ext cx="890640" cy="6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Crosschain 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257760" y="1920240"/>
            <a:ext cx="9714240" cy="163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None/>
            </a:pPr>
            <a:r>
              <a:rPr b="0" lang="en-US" sz="4000" spc="-1" strike="noStrike">
                <a:latin typeface="Cantarell"/>
              </a:rPr>
              <a:t>Move coins to another chain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None/>
            </a:pPr>
            <a:r>
              <a:rPr b="0" lang="en-US" sz="4000" spc="-1" strike="noStrike">
                <a:latin typeface="Cantarell"/>
              </a:rPr>
              <a:t>E.g. use bitcoins in Ethereum contracts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2651760" y="3579840"/>
            <a:ext cx="822960" cy="822960"/>
          </a:xfrm>
          <a:prstGeom prst="rect">
            <a:avLst/>
          </a:prstGeom>
          <a:ln w="0">
            <a:noFill/>
          </a:ln>
        </p:spPr>
      </p:pic>
      <p:pic>
        <p:nvPicPr>
          <p:cNvPr id="624" name="" descr=""/>
          <p:cNvPicPr/>
          <p:nvPr/>
        </p:nvPicPr>
        <p:blipFill>
          <a:blip r:embed="rId2"/>
          <a:stretch/>
        </p:blipFill>
        <p:spPr>
          <a:xfrm>
            <a:off x="5340960" y="3567600"/>
            <a:ext cx="511200" cy="8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Interconnected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545760" y="1920240"/>
            <a:ext cx="6652800" cy="230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en-US" sz="4000" spc="-1" strike="noStrike">
                <a:latin typeface="Cantarell"/>
              </a:rPr>
              <a:t>Specialised blockchains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en-US" sz="4000" spc="-1" strike="noStrike">
                <a:latin typeface="Cantarell"/>
              </a:rPr>
              <a:t>Separation of duties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en-US" sz="4000" spc="-1" strike="noStrike">
                <a:latin typeface="Cantarell"/>
              </a:rPr>
              <a:t>Related: Sharding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5486400" y="1331640"/>
            <a:ext cx="408924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100" spc="-1" strike="noStrike">
                <a:latin typeface="Arial"/>
              </a:rPr>
              <a:t>Credits:</a:t>
            </a:r>
            <a:endParaRPr b="0" lang="en-US" sz="11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Blockchain by Pablo Rozenberg from the Noun Project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723960" y="2054160"/>
            <a:ext cx="2485440" cy="3432240"/>
          </a:xfrm>
          <a:prstGeom prst="rect">
            <a:avLst/>
          </a:prstGeom>
          <a:ln w="0"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3618720" y="1828800"/>
            <a:ext cx="5248800" cy="36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>
            <a:off x="7430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 flipH="1">
            <a:off x="6424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792828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>
            <a:off x="749808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8292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>
            <a:off x="8349480" y="274320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791928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>
            <a:off x="871344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7909200" y="219492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747900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>
            <a:off x="827316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8751240" y="2396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832104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911520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8842680" y="31089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"/>
          <p:cNvSpPr/>
          <p:nvPr/>
        </p:nvSpPr>
        <p:spPr>
          <a:xfrm>
            <a:off x="841248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>
            <a:off x="920664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0" t="0" r="0" b="33173"/>
          <a:stretch/>
        </p:blipFill>
        <p:spPr>
          <a:xfrm>
            <a:off x="3781800" y="403416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rcRect l="0" t="0" r="286998" b="327410"/>
          <a:stretch/>
        </p:blipFill>
        <p:spPr>
          <a:xfrm>
            <a:off x="3386160" y="384048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6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7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8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9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10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11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12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13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4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 flipV="1">
            <a:off x="2471760" y="2194560"/>
            <a:ext cx="2286000" cy="10058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6312240" y="2194560"/>
            <a:ext cx="1371600" cy="27432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4392000" y="2468880"/>
            <a:ext cx="365760" cy="14630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 flipH="1" flipV="1">
            <a:off x="2471760" y="3566160"/>
            <a:ext cx="100584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792800" y="2430000"/>
            <a:ext cx="2103120" cy="1463040"/>
          </a:xfrm>
          <a:prstGeom prst="ellipse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5285160" y="2430360"/>
            <a:ext cx="2103120" cy="1463040"/>
          </a:xfrm>
          <a:prstGeom prst="ellipse">
            <a:avLst/>
          </a:prstGeom>
          <a:noFill/>
          <a:ln w="29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 txBox="1"/>
          <p:nvPr/>
        </p:nvSpPr>
        <p:spPr>
          <a:xfrm>
            <a:off x="7082640" y="2172240"/>
            <a:ext cx="155448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407927"/>
                </a:solidFill>
                <a:latin typeface="Cantarell"/>
              </a:rPr>
              <a:t>Output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911520" y="2103120"/>
            <a:ext cx="1188720" cy="6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94070a"/>
                </a:solidFill>
                <a:latin typeface="Cantarell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 Graph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inputs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2106000" y="1463040"/>
            <a:ext cx="1463040" cy="2468880"/>
          </a:xfrm>
          <a:prstGeom prst="ellipse">
            <a:avLst/>
          </a:prstGeom>
          <a:noFill/>
          <a:ln w="38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2018-09-30T12:11:42Z</dcterms:created>
  <dc:creator/>
  <dc:description/>
  <dc:language>en-GB</dc:language>
  <cp:lastModifiedBy/>
  <dcterms:modified xsi:type="dcterms:W3CDTF">2023-05-21T23:27:06Z</dcterms:modified>
  <cp:revision>31</cp:revision>
  <dc:subject/>
  <dc:title>Bright Blue</dc:title>
</cp:coreProperties>
</file>