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9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24.emf" ContentType="image/x-emf"/>
  <Override PartName="/ppt/media/image25.emf" ContentType="image/x-emf"/>
  <Override PartName="/ppt/media/image26.emf" ContentType="image/x-emf"/>
  <Override PartName="/ppt/media/image27.emf" ContentType="image/x-emf"/>
  <Override PartName="/ppt/media/image28.emf" ContentType="image/x-emf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Click to move the slide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Arial"/>
              </a:rPr>
              <a:t>&lt;header&gt;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0F94DDC-0714-4703-9082-9FE1AF273344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Bob broadcasts new tx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Block Can have any number of txs (within limits)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Last block called … (next slide)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How are New blocks made? let’s make some space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Received a new block from the network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 no spending previously spent outputs (double spend)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 no previously seen txs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 all txs must spend utxos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Block id hard to make, proves miner tried. Thus Blocks are relatively rare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Network latency may cause two miners to find a block at the same time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To trust a blockchain, ask for these two properties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Append-only ledger!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Again, the basic operation is a transaction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Turing complete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Careful...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Arrows unnecessary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Previous king gets refunded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New king can brag!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13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Discouraging? It’s a challenge!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Blockchain engineers really wanted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Tradeable, breedable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Smart contract success story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Drove ETH price up, almost filled blocks!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ERC721 token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Digital assets discussion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1) Who can create blocks, transactions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2) How do we agree on one history (2 ways really)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3) How much data on chain? (e.g. in zcash every tx is a proof that money is transferred, not created)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19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Impossible</a:t>
            </a:r>
            <a:r>
              <a:rPr b="0" lang="en-US" sz="2000" spc="-1" strike="noStrike">
                <a:latin typeface="Arial"/>
              </a:rPr>
              <a:t> to check every tx on every computer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Can also do multi-hop payments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Sounds impossible, but it’s real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Template with individual elements. Other slides contain a single metaelement built from the ones here.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Useful for digital money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Bitcoin: the first blockchain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3640" y="30852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320" y="13676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3640" y="30852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320" y="30852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36764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760" y="136764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3640" y="30852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30852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760" y="30852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3640" y="1367640"/>
            <a:ext cx="9072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676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3640" y="215640"/>
            <a:ext cx="7020000" cy="43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3676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3640" y="30852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3676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320" y="30852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320" y="13676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3640" y="30852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7960" y="8064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Click to edit the outline text format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6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Second Outline Level</a:t>
            </a:r>
            <a:endParaRPr b="0" lang="en-US" sz="2280" spc="-1" strike="noStrike">
              <a:latin typeface="Arial"/>
            </a:endParaRPr>
          </a:p>
          <a:p>
            <a:pPr lvl="2" marL="1296000" indent="-288000">
              <a:spcAft>
                <a:spcPts val="6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Third Outline Level</a:t>
            </a:r>
            <a:endParaRPr b="0" lang="en-US" sz="1950" spc="-1" strike="noStrike">
              <a:latin typeface="Arial"/>
            </a:endParaRPr>
          </a:p>
          <a:p>
            <a:pPr lvl="3" marL="1728000" indent="-216000">
              <a:spcAft>
                <a:spcPts val="456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29" spc="-1" strike="noStrike">
                <a:latin typeface="Arial"/>
              </a:rPr>
              <a:t>Fourth Outline Level</a:t>
            </a:r>
            <a:endParaRPr b="0" lang="en-US" sz="1629" spc="-1" strike="noStrike">
              <a:latin typeface="Arial"/>
            </a:endParaRPr>
          </a:p>
          <a:p>
            <a:pPr lvl="4" marL="2160000" indent="-216000">
              <a:spcAft>
                <a:spcPts val="22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Fifth Outline Level</a:t>
            </a:r>
            <a:endParaRPr b="0" lang="en-US" sz="1629" spc="-1" strike="noStrike">
              <a:latin typeface="Arial"/>
            </a:endParaRPr>
          </a:p>
          <a:p>
            <a:pPr lvl="5" marL="2592000" indent="-216000">
              <a:spcAft>
                <a:spcPts val="22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Sixth Outline Level</a:t>
            </a:r>
            <a:endParaRPr b="0" lang="en-US" sz="1629" spc="-1" strike="noStrike">
              <a:latin typeface="Arial"/>
            </a:endParaRPr>
          </a:p>
          <a:p>
            <a:pPr lvl="6" marL="3024000" indent="-216000">
              <a:spcAft>
                <a:spcPts val="22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Seventh Outline Level</a:t>
            </a:r>
            <a:endParaRPr b="0" lang="en-US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3640" y="516456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6640" y="516456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6640" y="516456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37478AB6-7F59-45AB-959B-B7C75710F0DB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" name="TextShape 6"/>
          <p:cNvSpPr txBox="1"/>
          <p:nvPr/>
        </p:nvSpPr>
        <p:spPr>
          <a:xfrm>
            <a:off x="9242640" y="5092560"/>
            <a:ext cx="401256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696F7FF3-36DB-4C45-A670-2601D92475DD}" type="slidenum">
              <a:rPr b="0" lang="en-US" sz="1800" spc="-1" strike="noStrike">
                <a:latin typeface="Arial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slideLayout" Target="../slideLayouts/slideLayout3.xml"/><Relationship Id="rId8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3640" y="154764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latin typeface="Cantarell"/>
              </a:rPr>
              <a:t>Introduction to Blokchains</a:t>
            </a:r>
            <a:endParaRPr b="0" lang="en-US" sz="4000" spc="-1" strike="noStrike">
              <a:latin typeface="Arial"/>
            </a:endParaRPr>
          </a:p>
          <a:p>
            <a:pPr algn="ctr"/>
            <a:endParaRPr b="0" lang="en-US" sz="4000" spc="-1" strike="noStrike">
              <a:latin typeface="Arial"/>
            </a:endParaRPr>
          </a:p>
          <a:p>
            <a:pPr algn="ctr"/>
            <a:r>
              <a:rPr b="0" lang="en-US" sz="2400" spc="-1" strike="noStrike">
                <a:latin typeface="Cantarell"/>
              </a:rPr>
              <a:t>Orfeas Stefanos Thyfronitis Litos</a:t>
            </a:r>
            <a:endParaRPr b="0" lang="en-US" sz="2400" spc="-1" strike="noStrike">
              <a:latin typeface="Arial"/>
            </a:endParaRPr>
          </a:p>
          <a:p>
            <a:pPr algn="ctr"/>
            <a:r>
              <a:rPr b="0" lang="en-US" sz="2400" spc="-1" strike="noStrike">
                <a:latin typeface="Cantarell"/>
              </a:rPr>
              <a:t>PhD in Cryptography and Blockchains</a:t>
            </a:r>
            <a:endParaRPr b="0" lang="en-US" sz="2400" spc="-1" strike="noStrike">
              <a:latin typeface="Arial"/>
            </a:endParaRPr>
          </a:p>
          <a:p>
            <a:pPr algn="ctr"/>
            <a:r>
              <a:rPr b="0" lang="en-US" sz="2400" spc="-1" strike="noStrike">
                <a:latin typeface="Cantarell"/>
              </a:rPr>
              <a:t>University of Edinburgh</a:t>
            </a:r>
            <a:endParaRPr b="0" lang="en-US" sz="2400" spc="-1" strike="noStrike">
              <a:latin typeface="Arial"/>
            </a:endParaRPr>
          </a:p>
          <a:p>
            <a:pPr algn="ctr"/>
            <a:r>
              <a:rPr b="0" lang="en-US" sz="2400" spc="-1" strike="noStrike">
                <a:latin typeface="Cantarell"/>
              </a:rPr>
              <a:t>2/10/2018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1" name="TextShape 3"/>
          <p:cNvSpPr txBox="1"/>
          <p:nvPr/>
        </p:nvSpPr>
        <p:spPr>
          <a:xfrm rot="20463000">
            <a:off x="1120320" y="1692000"/>
            <a:ext cx="1646640" cy="12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000" spc="-1" strike="noStrike">
                <a:solidFill>
                  <a:srgbClr val="ce181e"/>
                </a:solidFill>
                <a:latin typeface="Z003"/>
              </a:rPr>
              <a:t>Gentle</a:t>
            </a:r>
            <a:endParaRPr b="0" lang="en-US" sz="40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Many outputs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642960" y="15300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3"/>
          <p:cNvSpPr/>
          <p:nvPr/>
        </p:nvSpPr>
        <p:spPr>
          <a:xfrm>
            <a:off x="-365760" y="19846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4"/>
          <p:cNvSpPr/>
          <p:nvPr/>
        </p:nvSpPr>
        <p:spPr>
          <a:xfrm>
            <a:off x="642960" y="29703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Line 5"/>
          <p:cNvSpPr/>
          <p:nvPr/>
        </p:nvSpPr>
        <p:spPr>
          <a:xfrm>
            <a:off x="-365760" y="342504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6"/>
          <p:cNvSpPr/>
          <p:nvPr/>
        </p:nvSpPr>
        <p:spPr>
          <a:xfrm>
            <a:off x="3179880" y="22035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7"/>
          <p:cNvSpPr/>
          <p:nvPr/>
        </p:nvSpPr>
        <p:spPr>
          <a:xfrm>
            <a:off x="2468160" y="1956960"/>
            <a:ext cx="823680" cy="32904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Line 8"/>
          <p:cNvSpPr/>
          <p:nvPr/>
        </p:nvSpPr>
        <p:spPr>
          <a:xfrm>
            <a:off x="3996720" y="263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9"/>
          <p:cNvSpPr/>
          <p:nvPr/>
        </p:nvSpPr>
        <p:spPr>
          <a:xfrm flipV="1">
            <a:off x="2468160" y="2926080"/>
            <a:ext cx="823680" cy="49968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0"/>
          <p:cNvSpPr/>
          <p:nvPr/>
        </p:nvSpPr>
        <p:spPr>
          <a:xfrm>
            <a:off x="642960" y="420984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Line 11"/>
          <p:cNvSpPr/>
          <p:nvPr/>
        </p:nvSpPr>
        <p:spPr>
          <a:xfrm>
            <a:off x="-365760" y="4664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Line 12"/>
          <p:cNvSpPr/>
          <p:nvPr/>
        </p:nvSpPr>
        <p:spPr>
          <a:xfrm>
            <a:off x="1460160" y="4619160"/>
            <a:ext cx="97272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13"/>
          <p:cNvSpPr/>
          <p:nvPr/>
        </p:nvSpPr>
        <p:spPr>
          <a:xfrm>
            <a:off x="1495800" y="19843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14"/>
          <p:cNvSpPr/>
          <p:nvPr/>
        </p:nvSpPr>
        <p:spPr>
          <a:xfrm>
            <a:off x="1499040" y="34257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5"/>
          <p:cNvSpPr/>
          <p:nvPr/>
        </p:nvSpPr>
        <p:spPr>
          <a:xfrm>
            <a:off x="3441600" y="416448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16"/>
          <p:cNvSpPr/>
          <p:nvPr/>
        </p:nvSpPr>
        <p:spPr>
          <a:xfrm>
            <a:off x="2432880" y="461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17"/>
          <p:cNvSpPr/>
          <p:nvPr/>
        </p:nvSpPr>
        <p:spPr>
          <a:xfrm>
            <a:off x="4294440" y="4618800"/>
            <a:ext cx="1009080" cy="0"/>
          </a:xfrm>
          <a:prstGeom prst="line">
            <a:avLst/>
          </a:prstGeom>
          <a:ln w="76320">
            <a:solidFill>
              <a:srgbClr val="40792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8"/>
          <p:cNvSpPr/>
          <p:nvPr/>
        </p:nvSpPr>
        <p:spPr>
          <a:xfrm>
            <a:off x="6001920" y="21672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Line 19"/>
          <p:cNvSpPr/>
          <p:nvPr/>
        </p:nvSpPr>
        <p:spPr>
          <a:xfrm>
            <a:off x="4993200" y="26218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Line 20"/>
          <p:cNvSpPr/>
          <p:nvPr/>
        </p:nvSpPr>
        <p:spPr>
          <a:xfrm>
            <a:off x="6854760" y="2621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Line 21"/>
          <p:cNvSpPr/>
          <p:nvPr/>
        </p:nvSpPr>
        <p:spPr>
          <a:xfrm flipV="1">
            <a:off x="4203000" y="2990160"/>
            <a:ext cx="1923480" cy="1307520"/>
          </a:xfrm>
          <a:prstGeom prst="line">
            <a:avLst/>
          </a:prstGeom>
          <a:ln w="76320">
            <a:solidFill>
              <a:srgbClr val="40792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22"/>
          <p:cNvSpPr/>
          <p:nvPr/>
        </p:nvSpPr>
        <p:spPr>
          <a:xfrm>
            <a:off x="3566160" y="2651760"/>
            <a:ext cx="3108960" cy="2651760"/>
          </a:xfrm>
          <a:prstGeom prst="ellipse">
            <a:avLst/>
          </a:prstGeom>
          <a:noFill/>
          <a:ln w="38160">
            <a:solidFill>
              <a:srgbClr val="407927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102960" y="53280"/>
            <a:ext cx="7669440" cy="1189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Unspent Transaction Outputs (UTXO)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642960" y="15300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3"/>
          <p:cNvSpPr/>
          <p:nvPr/>
        </p:nvSpPr>
        <p:spPr>
          <a:xfrm>
            <a:off x="-365760" y="19846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4"/>
          <p:cNvSpPr/>
          <p:nvPr/>
        </p:nvSpPr>
        <p:spPr>
          <a:xfrm>
            <a:off x="642960" y="29703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Line 5"/>
          <p:cNvSpPr/>
          <p:nvPr/>
        </p:nvSpPr>
        <p:spPr>
          <a:xfrm>
            <a:off x="-365760" y="342504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6"/>
          <p:cNvSpPr/>
          <p:nvPr/>
        </p:nvSpPr>
        <p:spPr>
          <a:xfrm>
            <a:off x="3179880" y="22035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Line 7"/>
          <p:cNvSpPr/>
          <p:nvPr/>
        </p:nvSpPr>
        <p:spPr>
          <a:xfrm>
            <a:off x="2468160" y="1956960"/>
            <a:ext cx="823680" cy="32904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Line 8"/>
          <p:cNvSpPr/>
          <p:nvPr/>
        </p:nvSpPr>
        <p:spPr>
          <a:xfrm>
            <a:off x="3996720" y="263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Line 9"/>
          <p:cNvSpPr/>
          <p:nvPr/>
        </p:nvSpPr>
        <p:spPr>
          <a:xfrm flipV="1">
            <a:off x="2468160" y="2926080"/>
            <a:ext cx="823680" cy="49968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0"/>
          <p:cNvSpPr/>
          <p:nvPr/>
        </p:nvSpPr>
        <p:spPr>
          <a:xfrm>
            <a:off x="642960" y="420984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11"/>
          <p:cNvSpPr/>
          <p:nvPr/>
        </p:nvSpPr>
        <p:spPr>
          <a:xfrm>
            <a:off x="-365760" y="4664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Line 12"/>
          <p:cNvSpPr/>
          <p:nvPr/>
        </p:nvSpPr>
        <p:spPr>
          <a:xfrm>
            <a:off x="1460160" y="4619160"/>
            <a:ext cx="97272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Line 13"/>
          <p:cNvSpPr/>
          <p:nvPr/>
        </p:nvSpPr>
        <p:spPr>
          <a:xfrm>
            <a:off x="1495800" y="19843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Line 14"/>
          <p:cNvSpPr/>
          <p:nvPr/>
        </p:nvSpPr>
        <p:spPr>
          <a:xfrm>
            <a:off x="1499040" y="34257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5"/>
          <p:cNvSpPr/>
          <p:nvPr/>
        </p:nvSpPr>
        <p:spPr>
          <a:xfrm>
            <a:off x="3441600" y="416448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16"/>
          <p:cNvSpPr/>
          <p:nvPr/>
        </p:nvSpPr>
        <p:spPr>
          <a:xfrm>
            <a:off x="2432880" y="461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17"/>
          <p:cNvSpPr/>
          <p:nvPr/>
        </p:nvSpPr>
        <p:spPr>
          <a:xfrm>
            <a:off x="4294440" y="4618800"/>
            <a:ext cx="1009080" cy="0"/>
          </a:xfrm>
          <a:prstGeom prst="line">
            <a:avLst/>
          </a:prstGeom>
          <a:ln w="76320">
            <a:solidFill>
              <a:srgbClr val="1b75b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8"/>
          <p:cNvSpPr/>
          <p:nvPr/>
        </p:nvSpPr>
        <p:spPr>
          <a:xfrm>
            <a:off x="6001920" y="21672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Line 19"/>
          <p:cNvSpPr/>
          <p:nvPr/>
        </p:nvSpPr>
        <p:spPr>
          <a:xfrm>
            <a:off x="4993200" y="26218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Line 20"/>
          <p:cNvSpPr/>
          <p:nvPr/>
        </p:nvSpPr>
        <p:spPr>
          <a:xfrm>
            <a:off x="6854760" y="2621520"/>
            <a:ext cx="1009080" cy="0"/>
          </a:xfrm>
          <a:prstGeom prst="line">
            <a:avLst/>
          </a:prstGeom>
          <a:ln w="76320">
            <a:solidFill>
              <a:srgbClr val="1b75b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Line 21"/>
          <p:cNvSpPr/>
          <p:nvPr/>
        </p:nvSpPr>
        <p:spPr>
          <a:xfrm flipV="1">
            <a:off x="4203000" y="2990160"/>
            <a:ext cx="1923480" cy="130752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42960" y="15300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2"/>
          <p:cNvSpPr/>
          <p:nvPr/>
        </p:nvSpPr>
        <p:spPr>
          <a:xfrm>
            <a:off x="-365760" y="19846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3"/>
          <p:cNvSpPr/>
          <p:nvPr/>
        </p:nvSpPr>
        <p:spPr>
          <a:xfrm>
            <a:off x="642960" y="29703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4"/>
          <p:cNvSpPr/>
          <p:nvPr/>
        </p:nvSpPr>
        <p:spPr>
          <a:xfrm>
            <a:off x="-365760" y="342504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5"/>
          <p:cNvSpPr/>
          <p:nvPr/>
        </p:nvSpPr>
        <p:spPr>
          <a:xfrm>
            <a:off x="3179880" y="22035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6"/>
          <p:cNvSpPr/>
          <p:nvPr/>
        </p:nvSpPr>
        <p:spPr>
          <a:xfrm>
            <a:off x="2468160" y="1956960"/>
            <a:ext cx="823680" cy="32904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Line 7"/>
          <p:cNvSpPr/>
          <p:nvPr/>
        </p:nvSpPr>
        <p:spPr>
          <a:xfrm>
            <a:off x="3996720" y="263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Line 8"/>
          <p:cNvSpPr/>
          <p:nvPr/>
        </p:nvSpPr>
        <p:spPr>
          <a:xfrm flipV="1">
            <a:off x="2468160" y="2926080"/>
            <a:ext cx="823680" cy="49968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9"/>
          <p:cNvSpPr/>
          <p:nvPr/>
        </p:nvSpPr>
        <p:spPr>
          <a:xfrm>
            <a:off x="642960" y="420984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10"/>
          <p:cNvSpPr/>
          <p:nvPr/>
        </p:nvSpPr>
        <p:spPr>
          <a:xfrm>
            <a:off x="-365760" y="4664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Line 11"/>
          <p:cNvSpPr/>
          <p:nvPr/>
        </p:nvSpPr>
        <p:spPr>
          <a:xfrm>
            <a:off x="1460160" y="4619160"/>
            <a:ext cx="97272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12"/>
          <p:cNvSpPr/>
          <p:nvPr/>
        </p:nvSpPr>
        <p:spPr>
          <a:xfrm>
            <a:off x="1495800" y="19843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13"/>
          <p:cNvSpPr/>
          <p:nvPr/>
        </p:nvSpPr>
        <p:spPr>
          <a:xfrm>
            <a:off x="1499040" y="34257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4"/>
          <p:cNvSpPr/>
          <p:nvPr/>
        </p:nvSpPr>
        <p:spPr>
          <a:xfrm>
            <a:off x="3441600" y="416448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Line 15"/>
          <p:cNvSpPr/>
          <p:nvPr/>
        </p:nvSpPr>
        <p:spPr>
          <a:xfrm>
            <a:off x="2432880" y="461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Line 16"/>
          <p:cNvSpPr/>
          <p:nvPr/>
        </p:nvSpPr>
        <p:spPr>
          <a:xfrm>
            <a:off x="4294440" y="4618800"/>
            <a:ext cx="1009080" cy="0"/>
          </a:xfrm>
          <a:prstGeom prst="line">
            <a:avLst/>
          </a:prstGeom>
          <a:ln w="76320">
            <a:solidFill>
              <a:srgbClr val="1b75b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17"/>
          <p:cNvSpPr/>
          <p:nvPr/>
        </p:nvSpPr>
        <p:spPr>
          <a:xfrm>
            <a:off x="6001920" y="21672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Line 18"/>
          <p:cNvSpPr/>
          <p:nvPr/>
        </p:nvSpPr>
        <p:spPr>
          <a:xfrm>
            <a:off x="4993200" y="26218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Line 19"/>
          <p:cNvSpPr/>
          <p:nvPr/>
        </p:nvSpPr>
        <p:spPr>
          <a:xfrm>
            <a:off x="6854760" y="2621520"/>
            <a:ext cx="1009080" cy="0"/>
          </a:xfrm>
          <a:prstGeom prst="line">
            <a:avLst/>
          </a:prstGeom>
          <a:ln w="76320">
            <a:solidFill>
              <a:srgbClr val="1b75b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20"/>
          <p:cNvSpPr/>
          <p:nvPr/>
        </p:nvSpPr>
        <p:spPr>
          <a:xfrm flipV="1">
            <a:off x="4203000" y="2990160"/>
            <a:ext cx="1923480" cy="130752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TextShape 2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Bob has 2 BTC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4" name="TextShape 22"/>
          <p:cNvSpPr txBox="1"/>
          <p:nvPr/>
        </p:nvSpPr>
        <p:spPr>
          <a:xfrm>
            <a:off x="6891120" y="2059200"/>
            <a:ext cx="80928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Bob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15" name="TextShape 23"/>
          <p:cNvSpPr txBox="1"/>
          <p:nvPr/>
        </p:nvSpPr>
        <p:spPr>
          <a:xfrm>
            <a:off x="4335120" y="4075200"/>
            <a:ext cx="80928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Bob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16" name="TextShape 24"/>
          <p:cNvSpPr txBox="1"/>
          <p:nvPr/>
        </p:nvSpPr>
        <p:spPr>
          <a:xfrm>
            <a:off x="6747120" y="2671200"/>
            <a:ext cx="106416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1 BTC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17" name="TextShape 25"/>
          <p:cNvSpPr txBox="1"/>
          <p:nvPr/>
        </p:nvSpPr>
        <p:spPr>
          <a:xfrm>
            <a:off x="4227120" y="4651200"/>
            <a:ext cx="106416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1 BTC</a:t>
            </a:r>
            <a:endParaRPr b="0" lang="en-US" sz="26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642960" y="15300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Line 2"/>
          <p:cNvSpPr/>
          <p:nvPr/>
        </p:nvSpPr>
        <p:spPr>
          <a:xfrm>
            <a:off x="-365760" y="19846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3"/>
          <p:cNvSpPr/>
          <p:nvPr/>
        </p:nvSpPr>
        <p:spPr>
          <a:xfrm>
            <a:off x="642960" y="29703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Line 4"/>
          <p:cNvSpPr/>
          <p:nvPr/>
        </p:nvSpPr>
        <p:spPr>
          <a:xfrm>
            <a:off x="-365760" y="342504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5"/>
          <p:cNvSpPr/>
          <p:nvPr/>
        </p:nvSpPr>
        <p:spPr>
          <a:xfrm>
            <a:off x="3179880" y="22035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Line 6"/>
          <p:cNvSpPr/>
          <p:nvPr/>
        </p:nvSpPr>
        <p:spPr>
          <a:xfrm>
            <a:off x="2468160" y="1956960"/>
            <a:ext cx="823680" cy="32904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Line 7"/>
          <p:cNvSpPr/>
          <p:nvPr/>
        </p:nvSpPr>
        <p:spPr>
          <a:xfrm>
            <a:off x="3996720" y="263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Line 8"/>
          <p:cNvSpPr/>
          <p:nvPr/>
        </p:nvSpPr>
        <p:spPr>
          <a:xfrm flipV="1">
            <a:off x="2468160" y="2926080"/>
            <a:ext cx="823680" cy="49968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9"/>
          <p:cNvSpPr/>
          <p:nvPr/>
        </p:nvSpPr>
        <p:spPr>
          <a:xfrm>
            <a:off x="642960" y="420984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10"/>
          <p:cNvSpPr/>
          <p:nvPr/>
        </p:nvSpPr>
        <p:spPr>
          <a:xfrm>
            <a:off x="-365760" y="4664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Line 11"/>
          <p:cNvSpPr/>
          <p:nvPr/>
        </p:nvSpPr>
        <p:spPr>
          <a:xfrm>
            <a:off x="1460160" y="4619160"/>
            <a:ext cx="97272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Line 12"/>
          <p:cNvSpPr/>
          <p:nvPr/>
        </p:nvSpPr>
        <p:spPr>
          <a:xfrm>
            <a:off x="1495800" y="19843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Line 13"/>
          <p:cNvSpPr/>
          <p:nvPr/>
        </p:nvSpPr>
        <p:spPr>
          <a:xfrm>
            <a:off x="1499040" y="34257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4"/>
          <p:cNvSpPr/>
          <p:nvPr/>
        </p:nvSpPr>
        <p:spPr>
          <a:xfrm>
            <a:off x="3441600" y="416448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15"/>
          <p:cNvSpPr/>
          <p:nvPr/>
        </p:nvSpPr>
        <p:spPr>
          <a:xfrm>
            <a:off x="2432880" y="461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Line 16"/>
          <p:cNvSpPr/>
          <p:nvPr/>
        </p:nvSpPr>
        <p:spPr>
          <a:xfrm>
            <a:off x="4294440" y="461880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17"/>
          <p:cNvSpPr/>
          <p:nvPr/>
        </p:nvSpPr>
        <p:spPr>
          <a:xfrm>
            <a:off x="6001920" y="21672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18"/>
          <p:cNvSpPr/>
          <p:nvPr/>
        </p:nvSpPr>
        <p:spPr>
          <a:xfrm>
            <a:off x="4993200" y="26218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19"/>
          <p:cNvSpPr/>
          <p:nvPr/>
        </p:nvSpPr>
        <p:spPr>
          <a:xfrm>
            <a:off x="6854760" y="2621520"/>
            <a:ext cx="1009080" cy="0"/>
          </a:xfrm>
          <a:prstGeom prst="line">
            <a:avLst/>
          </a:prstGeom>
          <a:ln w="76320">
            <a:solidFill>
              <a:srgbClr val="1b75b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20"/>
          <p:cNvSpPr/>
          <p:nvPr/>
        </p:nvSpPr>
        <p:spPr>
          <a:xfrm flipV="1">
            <a:off x="4203000" y="2990160"/>
            <a:ext cx="1923480" cy="130752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TextShape 2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Bob pays 1 BTC to Alice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9" name="TextShape 22"/>
          <p:cNvSpPr txBox="1"/>
          <p:nvPr/>
        </p:nvSpPr>
        <p:spPr>
          <a:xfrm>
            <a:off x="6891120" y="2059200"/>
            <a:ext cx="80928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Bob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40" name="TextShape 23"/>
          <p:cNvSpPr txBox="1"/>
          <p:nvPr/>
        </p:nvSpPr>
        <p:spPr>
          <a:xfrm>
            <a:off x="4335120" y="4075200"/>
            <a:ext cx="80928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600" spc="-1" strike="noStrike">
                <a:solidFill>
                  <a:srgbClr val="000000"/>
                </a:solidFill>
                <a:latin typeface="Cantarell"/>
              </a:rPr>
              <a:t>Bob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41" name="TextShape 24"/>
          <p:cNvSpPr txBox="1"/>
          <p:nvPr/>
        </p:nvSpPr>
        <p:spPr>
          <a:xfrm>
            <a:off x="6747120" y="2671200"/>
            <a:ext cx="106416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1 BTC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42" name="TextShape 25"/>
          <p:cNvSpPr txBox="1"/>
          <p:nvPr/>
        </p:nvSpPr>
        <p:spPr>
          <a:xfrm>
            <a:off x="4227120" y="4651200"/>
            <a:ext cx="106416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600" spc="-1" strike="noStrike">
                <a:solidFill>
                  <a:srgbClr val="000000"/>
                </a:solidFill>
                <a:latin typeface="Cantarell"/>
              </a:rPr>
              <a:t>1 BTC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43" name="CustomShape 26"/>
          <p:cNvSpPr/>
          <p:nvPr/>
        </p:nvSpPr>
        <p:spPr>
          <a:xfrm>
            <a:off x="6272640" y="4151520"/>
            <a:ext cx="817200" cy="822960"/>
          </a:xfrm>
          <a:prstGeom prst="ellipse">
            <a:avLst/>
          </a:prstGeom>
          <a:noFill/>
          <a:ln w="76320">
            <a:solidFill>
              <a:srgbClr val="c0661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Line 27"/>
          <p:cNvSpPr/>
          <p:nvPr/>
        </p:nvSpPr>
        <p:spPr>
          <a:xfrm>
            <a:off x="5285160" y="4606200"/>
            <a:ext cx="1009080" cy="0"/>
          </a:xfrm>
          <a:prstGeom prst="line">
            <a:avLst/>
          </a:prstGeom>
          <a:ln w="76320">
            <a:solidFill>
              <a:srgbClr val="c0661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TextShape 28"/>
          <p:cNvSpPr txBox="1"/>
          <p:nvPr/>
        </p:nvSpPr>
        <p:spPr>
          <a:xfrm>
            <a:off x="5285160" y="4075200"/>
            <a:ext cx="83124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600" spc="-1" strike="noStrike">
                <a:solidFill>
                  <a:srgbClr val="c06616"/>
                </a:solidFill>
                <a:latin typeface="Cantarell"/>
              </a:rPr>
              <a:t>Bob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46" name="TextShape 29"/>
          <p:cNvSpPr txBox="1"/>
          <p:nvPr/>
        </p:nvSpPr>
        <p:spPr>
          <a:xfrm>
            <a:off x="5199120" y="4651200"/>
            <a:ext cx="106416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600" spc="-1" strike="noStrike">
                <a:solidFill>
                  <a:srgbClr val="c06616"/>
                </a:solidFill>
                <a:latin typeface="Cantarell"/>
              </a:rPr>
              <a:t>1 BTC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47" name="Line 30"/>
          <p:cNvSpPr/>
          <p:nvPr/>
        </p:nvSpPr>
        <p:spPr>
          <a:xfrm>
            <a:off x="7121160" y="4606200"/>
            <a:ext cx="1009080" cy="0"/>
          </a:xfrm>
          <a:prstGeom prst="line">
            <a:avLst/>
          </a:prstGeom>
          <a:ln w="76320">
            <a:solidFill>
              <a:srgbClr val="c0661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TextShape 31"/>
          <p:cNvSpPr txBox="1"/>
          <p:nvPr/>
        </p:nvSpPr>
        <p:spPr>
          <a:xfrm>
            <a:off x="7121160" y="4075200"/>
            <a:ext cx="101700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600" spc="-1" strike="noStrike">
                <a:solidFill>
                  <a:srgbClr val="c06616"/>
                </a:solidFill>
                <a:latin typeface="Cantarell"/>
              </a:rPr>
              <a:t>Alice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49" name="TextShape 32"/>
          <p:cNvSpPr txBox="1"/>
          <p:nvPr/>
        </p:nvSpPr>
        <p:spPr>
          <a:xfrm>
            <a:off x="7035120" y="4651200"/>
            <a:ext cx="106416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600" spc="-1" strike="noStrike">
                <a:solidFill>
                  <a:srgbClr val="c06616"/>
                </a:solidFill>
                <a:latin typeface="Cantarell"/>
              </a:rPr>
              <a:t>1 BTC</a:t>
            </a:r>
            <a:endParaRPr b="0" lang="en-US" sz="26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642960" y="15300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Line 2"/>
          <p:cNvSpPr/>
          <p:nvPr/>
        </p:nvSpPr>
        <p:spPr>
          <a:xfrm>
            <a:off x="-365760" y="19846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3"/>
          <p:cNvSpPr/>
          <p:nvPr/>
        </p:nvSpPr>
        <p:spPr>
          <a:xfrm>
            <a:off x="642960" y="29703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Line 4"/>
          <p:cNvSpPr/>
          <p:nvPr/>
        </p:nvSpPr>
        <p:spPr>
          <a:xfrm>
            <a:off x="-365760" y="342504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5"/>
          <p:cNvSpPr/>
          <p:nvPr/>
        </p:nvSpPr>
        <p:spPr>
          <a:xfrm>
            <a:off x="3179880" y="22035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6"/>
          <p:cNvSpPr/>
          <p:nvPr/>
        </p:nvSpPr>
        <p:spPr>
          <a:xfrm>
            <a:off x="2468160" y="1956960"/>
            <a:ext cx="823680" cy="32904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Line 7"/>
          <p:cNvSpPr/>
          <p:nvPr/>
        </p:nvSpPr>
        <p:spPr>
          <a:xfrm>
            <a:off x="3996720" y="263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Line 8"/>
          <p:cNvSpPr/>
          <p:nvPr/>
        </p:nvSpPr>
        <p:spPr>
          <a:xfrm flipV="1">
            <a:off x="2468160" y="2926080"/>
            <a:ext cx="823680" cy="49968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9"/>
          <p:cNvSpPr/>
          <p:nvPr/>
        </p:nvSpPr>
        <p:spPr>
          <a:xfrm>
            <a:off x="642960" y="420984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Line 10"/>
          <p:cNvSpPr/>
          <p:nvPr/>
        </p:nvSpPr>
        <p:spPr>
          <a:xfrm>
            <a:off x="-365760" y="4664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Line 11"/>
          <p:cNvSpPr/>
          <p:nvPr/>
        </p:nvSpPr>
        <p:spPr>
          <a:xfrm>
            <a:off x="1460160" y="4619160"/>
            <a:ext cx="97272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12"/>
          <p:cNvSpPr/>
          <p:nvPr/>
        </p:nvSpPr>
        <p:spPr>
          <a:xfrm>
            <a:off x="1495800" y="19843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Line 13"/>
          <p:cNvSpPr/>
          <p:nvPr/>
        </p:nvSpPr>
        <p:spPr>
          <a:xfrm>
            <a:off x="1499040" y="34257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4"/>
          <p:cNvSpPr/>
          <p:nvPr/>
        </p:nvSpPr>
        <p:spPr>
          <a:xfrm>
            <a:off x="3441600" y="416448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15"/>
          <p:cNvSpPr/>
          <p:nvPr/>
        </p:nvSpPr>
        <p:spPr>
          <a:xfrm>
            <a:off x="2432880" y="461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16"/>
          <p:cNvSpPr/>
          <p:nvPr/>
        </p:nvSpPr>
        <p:spPr>
          <a:xfrm>
            <a:off x="4294440" y="461880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7"/>
          <p:cNvSpPr/>
          <p:nvPr/>
        </p:nvSpPr>
        <p:spPr>
          <a:xfrm>
            <a:off x="6001920" y="21672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18"/>
          <p:cNvSpPr/>
          <p:nvPr/>
        </p:nvSpPr>
        <p:spPr>
          <a:xfrm>
            <a:off x="4993200" y="26218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Line 19"/>
          <p:cNvSpPr/>
          <p:nvPr/>
        </p:nvSpPr>
        <p:spPr>
          <a:xfrm>
            <a:off x="6854760" y="2621520"/>
            <a:ext cx="1009080" cy="0"/>
          </a:xfrm>
          <a:prstGeom prst="line">
            <a:avLst/>
          </a:prstGeom>
          <a:ln w="76320">
            <a:solidFill>
              <a:srgbClr val="1b75b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Line 20"/>
          <p:cNvSpPr/>
          <p:nvPr/>
        </p:nvSpPr>
        <p:spPr>
          <a:xfrm flipV="1">
            <a:off x="4203000" y="2990160"/>
            <a:ext cx="1923480" cy="130752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TextShape 2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New UTXO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1" name="TextShape 22"/>
          <p:cNvSpPr txBox="1"/>
          <p:nvPr/>
        </p:nvSpPr>
        <p:spPr>
          <a:xfrm>
            <a:off x="6891120" y="2059200"/>
            <a:ext cx="80928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Bob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72" name="TextShape 23"/>
          <p:cNvSpPr txBox="1"/>
          <p:nvPr/>
        </p:nvSpPr>
        <p:spPr>
          <a:xfrm>
            <a:off x="6747120" y="2671200"/>
            <a:ext cx="106416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1 BTC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73" name="CustomShape 24"/>
          <p:cNvSpPr/>
          <p:nvPr/>
        </p:nvSpPr>
        <p:spPr>
          <a:xfrm>
            <a:off x="6272640" y="415152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Line 25"/>
          <p:cNvSpPr/>
          <p:nvPr/>
        </p:nvSpPr>
        <p:spPr>
          <a:xfrm>
            <a:off x="5285160" y="460620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Line 26"/>
          <p:cNvSpPr/>
          <p:nvPr/>
        </p:nvSpPr>
        <p:spPr>
          <a:xfrm>
            <a:off x="7121160" y="4606200"/>
            <a:ext cx="1009080" cy="0"/>
          </a:xfrm>
          <a:prstGeom prst="line">
            <a:avLst/>
          </a:prstGeom>
          <a:ln w="76320">
            <a:solidFill>
              <a:srgbClr val="1b75b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TextShape 27"/>
          <p:cNvSpPr txBox="1"/>
          <p:nvPr/>
        </p:nvSpPr>
        <p:spPr>
          <a:xfrm>
            <a:off x="7121160" y="4075200"/>
            <a:ext cx="101700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Alice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77" name="TextShape 28"/>
          <p:cNvSpPr txBox="1"/>
          <p:nvPr/>
        </p:nvSpPr>
        <p:spPr>
          <a:xfrm>
            <a:off x="7035120" y="4651200"/>
            <a:ext cx="106416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1 BTC</a:t>
            </a:r>
            <a:endParaRPr b="0" lang="en-US" sz="26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Block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503640" y="136764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Cantarell"/>
              </a:rPr>
              <a:t> </a:t>
            </a:r>
            <a:r>
              <a:rPr b="0" lang="en-US" sz="4400" spc="-1" strike="noStrike">
                <a:latin typeface="Cantarell"/>
              </a:rPr>
              <a:t>Contains</a:t>
            </a:r>
            <a:endParaRPr b="0" lang="en-US" sz="44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4400" spc="-1" strike="noStrike">
                <a:latin typeface="Cantarell"/>
              </a:rPr>
              <a:t> </a:t>
            </a:r>
            <a:r>
              <a:rPr b="0" lang="en-US" sz="4400" spc="-1" strike="noStrike">
                <a:latin typeface="Cantarell"/>
              </a:rPr>
              <a:t>transactions</a:t>
            </a:r>
            <a:endParaRPr b="0" lang="en-US" sz="44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4400" spc="-1" strike="noStrike">
                <a:latin typeface="Cantarell"/>
              </a:rPr>
              <a:t> </a:t>
            </a:r>
            <a:r>
              <a:rPr b="0" lang="en-US" sz="4400" spc="-1" strike="noStrike">
                <a:latin typeface="Cantarell"/>
              </a:rPr>
              <a:t>metadata</a:t>
            </a:r>
            <a:endParaRPr b="0" lang="en-US" sz="4400" spc="-1" strike="noStrike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Cantarell"/>
              </a:rPr>
              <a:t> </a:t>
            </a:r>
            <a:r>
              <a:rPr b="0" lang="en-US" sz="4400" spc="-1" strike="noStrike">
                <a:latin typeface="Cantarell"/>
              </a:rPr>
              <a:t>Has unique parent</a:t>
            </a:r>
            <a:endParaRPr b="0" lang="en-US" sz="44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Blockchain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1"/>
          <a:stretch/>
        </p:blipFill>
        <p:spPr>
          <a:xfrm>
            <a:off x="-182880" y="1973520"/>
            <a:ext cx="9937080" cy="199656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Blockchain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1920240" y="4272840"/>
            <a:ext cx="6309360" cy="75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000" spc="-1" strike="noStrike">
                <a:latin typeface="Cantarell"/>
              </a:rPr>
              <a:t>History of all transactions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-182880" y="1973520"/>
            <a:ext cx="9937080" cy="199656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Blockchain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8046720" y="4114800"/>
            <a:ext cx="109728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4000" spc="-1" strike="noStrike">
                <a:solidFill>
                  <a:srgbClr val="1c3687"/>
                </a:solidFill>
                <a:latin typeface="Cantarell"/>
              </a:rPr>
              <a:t>tip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-182880" y="1973520"/>
            <a:ext cx="9937080" cy="199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path="M-0.00225 0.00171428571428571h-0.344714285714286">
                                      <p:cBhvr>
                                        <p:cTn id="6" dur="2000" fill="hold"/>
                                        <p:tgtEl>
                                          <p:spTgt spid="287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nodeType="withEffect" fill="hold" presetClass="exit" presetID="4" presetSubtype="16">
                                  <p:stCondLst>
                                    <p:cond delay="0"/>
                                  </p:stCondLst>
                                  <p:childTnLst>
                                    <p:animEffect filter="box(in)" transition="out">
                                      <p:cBhvr additive="repl">
                                        <p:cTn id="8" dur="500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Mining (a.k.a. writing history)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7557120" y="2011680"/>
            <a:ext cx="2286000" cy="1920240"/>
          </a:xfrm>
          <a:prstGeom prst="rect">
            <a:avLst/>
          </a:prstGeom>
          <a:noFill/>
          <a:ln w="76320">
            <a:solidFill>
              <a:srgbClr val="ba13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Line 3"/>
          <p:cNvSpPr/>
          <p:nvPr/>
        </p:nvSpPr>
        <p:spPr>
          <a:xfrm flipH="1">
            <a:off x="6551280" y="3017520"/>
            <a:ext cx="1005840" cy="0"/>
          </a:xfrm>
          <a:prstGeom prst="line">
            <a:avLst/>
          </a:prstGeom>
          <a:ln w="76320">
            <a:solidFill>
              <a:srgbClr val="ba131a"/>
            </a:solidFill>
            <a:custDash>
              <a:ds d="0" sp="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4"/>
          <p:cNvSpPr/>
          <p:nvPr/>
        </p:nvSpPr>
        <p:spPr>
          <a:xfrm>
            <a:off x="8055360" y="3383280"/>
            <a:ext cx="348840" cy="365760"/>
          </a:xfrm>
          <a:prstGeom prst="ellipse">
            <a:avLst/>
          </a:prstGeom>
          <a:noFill/>
          <a:ln w="76320">
            <a:solidFill>
              <a:srgbClr val="ba13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Line 5"/>
          <p:cNvSpPr/>
          <p:nvPr/>
        </p:nvSpPr>
        <p:spPr>
          <a:xfrm>
            <a:off x="7625160" y="358524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Line 6"/>
          <p:cNvSpPr/>
          <p:nvPr/>
        </p:nvSpPr>
        <p:spPr>
          <a:xfrm>
            <a:off x="8419320" y="358524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7"/>
          <p:cNvSpPr/>
          <p:nvPr/>
        </p:nvSpPr>
        <p:spPr>
          <a:xfrm>
            <a:off x="8476560" y="2743200"/>
            <a:ext cx="348840" cy="365760"/>
          </a:xfrm>
          <a:prstGeom prst="ellipse">
            <a:avLst/>
          </a:prstGeom>
          <a:noFill/>
          <a:ln w="76320">
            <a:solidFill>
              <a:srgbClr val="ba13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Line 8"/>
          <p:cNvSpPr/>
          <p:nvPr/>
        </p:nvSpPr>
        <p:spPr>
          <a:xfrm>
            <a:off x="8046360" y="294516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Line 9"/>
          <p:cNvSpPr/>
          <p:nvPr/>
        </p:nvSpPr>
        <p:spPr>
          <a:xfrm>
            <a:off x="8840520" y="294516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10"/>
          <p:cNvSpPr/>
          <p:nvPr/>
        </p:nvSpPr>
        <p:spPr>
          <a:xfrm>
            <a:off x="8036280" y="2194920"/>
            <a:ext cx="348840" cy="365760"/>
          </a:xfrm>
          <a:prstGeom prst="ellipse">
            <a:avLst/>
          </a:prstGeom>
          <a:noFill/>
          <a:ln w="76320">
            <a:solidFill>
              <a:srgbClr val="ba13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11"/>
          <p:cNvSpPr/>
          <p:nvPr/>
        </p:nvSpPr>
        <p:spPr>
          <a:xfrm>
            <a:off x="7606080" y="239688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12"/>
          <p:cNvSpPr/>
          <p:nvPr/>
        </p:nvSpPr>
        <p:spPr>
          <a:xfrm>
            <a:off x="8400240" y="239688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3"/>
          <p:cNvSpPr/>
          <p:nvPr/>
        </p:nvSpPr>
        <p:spPr>
          <a:xfrm>
            <a:off x="8878320" y="2396880"/>
            <a:ext cx="348840" cy="365760"/>
          </a:xfrm>
          <a:prstGeom prst="ellipse">
            <a:avLst/>
          </a:prstGeom>
          <a:noFill/>
          <a:ln w="76320">
            <a:solidFill>
              <a:srgbClr val="ba13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Line 14"/>
          <p:cNvSpPr/>
          <p:nvPr/>
        </p:nvSpPr>
        <p:spPr>
          <a:xfrm>
            <a:off x="8448120" y="259884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Line 15"/>
          <p:cNvSpPr/>
          <p:nvPr/>
        </p:nvSpPr>
        <p:spPr>
          <a:xfrm>
            <a:off x="9242280" y="259884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6"/>
          <p:cNvSpPr/>
          <p:nvPr/>
        </p:nvSpPr>
        <p:spPr>
          <a:xfrm>
            <a:off x="8969760" y="3108960"/>
            <a:ext cx="348840" cy="365760"/>
          </a:xfrm>
          <a:prstGeom prst="ellipse">
            <a:avLst/>
          </a:prstGeom>
          <a:noFill/>
          <a:ln w="76320">
            <a:solidFill>
              <a:srgbClr val="ba13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Line 17"/>
          <p:cNvSpPr/>
          <p:nvPr/>
        </p:nvSpPr>
        <p:spPr>
          <a:xfrm>
            <a:off x="8539560" y="331092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Line 18"/>
          <p:cNvSpPr/>
          <p:nvPr/>
        </p:nvSpPr>
        <p:spPr>
          <a:xfrm>
            <a:off x="9333720" y="331092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-3684960" y="1984320"/>
            <a:ext cx="9937080" cy="1996560"/>
          </a:xfrm>
          <a:prstGeom prst="rect">
            <a:avLst/>
          </a:prstGeom>
          <a:ln>
            <a:noFill/>
          </a:ln>
        </p:spPr>
      </p:pic>
      <p:sp>
        <p:nvSpPr>
          <p:cNvPr id="307" name="TextShape 19"/>
          <p:cNvSpPr txBox="1"/>
          <p:nvPr/>
        </p:nvSpPr>
        <p:spPr>
          <a:xfrm>
            <a:off x="299520" y="4075920"/>
            <a:ext cx="6035040" cy="142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Only valid transactions?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Proof of Work?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10" dur="indefinite" restart="never" nodeType="tmRoot">
          <p:childTnLst>
            <p:seq>
              <p:cTn id="1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Outline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3640" y="136764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Why it works</a:t>
            </a:r>
            <a:endParaRPr b="0" lang="en-US" sz="4000" spc="-1" strike="noStrike">
              <a:latin typeface="Arial"/>
            </a:endParaRPr>
          </a:p>
          <a:p>
            <a:pPr marL="432000" indent="-324000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Smart contracts</a:t>
            </a:r>
            <a:endParaRPr b="0" lang="en-US" sz="4000" spc="-1" strike="noStrike">
              <a:latin typeface="Arial"/>
            </a:endParaRPr>
          </a:p>
          <a:p>
            <a:pPr marL="432000" indent="-324000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Types, ideas and the future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7157880" y="2237040"/>
            <a:ext cx="1711800" cy="323280"/>
          </a:xfrm>
          <a:prstGeom prst="rect">
            <a:avLst/>
          </a:prstGeom>
          <a:ln>
            <a:noFill/>
          </a:ln>
        </p:spPr>
      </p:pic>
      <p:pic>
        <p:nvPicPr>
          <p:cNvPr id="55" name="Ethereum Classic Logo.svg" descr=""/>
          <p:cNvPicPr/>
          <p:nvPr/>
        </p:nvPicPr>
        <p:blipFill>
          <a:blip r:embed="rId2"/>
          <a:stretch/>
        </p:blipFill>
        <p:spPr>
          <a:xfrm>
            <a:off x="9254160" y="1463040"/>
            <a:ext cx="621360" cy="100620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7352280" y="3727800"/>
            <a:ext cx="968760" cy="157572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4"/>
          <a:srcRect l="0" t="0" r="71408" b="0"/>
          <a:stretch/>
        </p:blipFill>
        <p:spPr>
          <a:xfrm>
            <a:off x="6362280" y="1367640"/>
            <a:ext cx="770040" cy="72360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5"/>
          <a:stretch/>
        </p:blipFill>
        <p:spPr>
          <a:xfrm>
            <a:off x="8731800" y="3840480"/>
            <a:ext cx="960840" cy="96156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6"/>
          <a:stretch/>
        </p:blipFill>
        <p:spPr>
          <a:xfrm>
            <a:off x="7863840" y="731520"/>
            <a:ext cx="1097280" cy="109728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7"/>
          <a:stretch/>
        </p:blipFill>
        <p:spPr>
          <a:xfrm>
            <a:off x="8115120" y="2816280"/>
            <a:ext cx="1851840" cy="292680"/>
          </a:xfrm>
          <a:prstGeom prst="rect">
            <a:avLst/>
          </a:prstGeom>
          <a:ln>
            <a:noFill/>
          </a:ln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Mining (a.k.a. writing history)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7233120" y="2011680"/>
            <a:ext cx="2286000" cy="1920240"/>
          </a:xfrm>
          <a:prstGeom prst="rect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Line 3"/>
          <p:cNvSpPr/>
          <p:nvPr/>
        </p:nvSpPr>
        <p:spPr>
          <a:xfrm flipH="1">
            <a:off x="6227280" y="3017520"/>
            <a:ext cx="100584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4"/>
          <p:cNvSpPr/>
          <p:nvPr/>
        </p:nvSpPr>
        <p:spPr>
          <a:xfrm>
            <a:off x="7731360" y="338328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Line 5"/>
          <p:cNvSpPr/>
          <p:nvPr/>
        </p:nvSpPr>
        <p:spPr>
          <a:xfrm>
            <a:off x="7301160" y="35852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Line 6"/>
          <p:cNvSpPr/>
          <p:nvPr/>
        </p:nvSpPr>
        <p:spPr>
          <a:xfrm>
            <a:off x="8095320" y="35852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7"/>
          <p:cNvSpPr/>
          <p:nvPr/>
        </p:nvSpPr>
        <p:spPr>
          <a:xfrm>
            <a:off x="8152560" y="274320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Line 8"/>
          <p:cNvSpPr/>
          <p:nvPr/>
        </p:nvSpPr>
        <p:spPr>
          <a:xfrm>
            <a:off x="7722360" y="294516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Line 9"/>
          <p:cNvSpPr/>
          <p:nvPr/>
        </p:nvSpPr>
        <p:spPr>
          <a:xfrm>
            <a:off x="8516520" y="294516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10"/>
          <p:cNvSpPr/>
          <p:nvPr/>
        </p:nvSpPr>
        <p:spPr>
          <a:xfrm>
            <a:off x="7712280" y="219492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Line 11"/>
          <p:cNvSpPr/>
          <p:nvPr/>
        </p:nvSpPr>
        <p:spPr>
          <a:xfrm>
            <a:off x="7282080" y="239688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Line 12"/>
          <p:cNvSpPr/>
          <p:nvPr/>
        </p:nvSpPr>
        <p:spPr>
          <a:xfrm>
            <a:off x="8076240" y="239688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13"/>
          <p:cNvSpPr/>
          <p:nvPr/>
        </p:nvSpPr>
        <p:spPr>
          <a:xfrm>
            <a:off x="8554320" y="239688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14"/>
          <p:cNvSpPr/>
          <p:nvPr/>
        </p:nvSpPr>
        <p:spPr>
          <a:xfrm>
            <a:off x="8124120" y="25988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Line 15"/>
          <p:cNvSpPr/>
          <p:nvPr/>
        </p:nvSpPr>
        <p:spPr>
          <a:xfrm>
            <a:off x="8918280" y="25988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16"/>
          <p:cNvSpPr/>
          <p:nvPr/>
        </p:nvSpPr>
        <p:spPr>
          <a:xfrm>
            <a:off x="8645760" y="310896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17"/>
          <p:cNvSpPr/>
          <p:nvPr/>
        </p:nvSpPr>
        <p:spPr>
          <a:xfrm>
            <a:off x="8215560" y="331092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Line 18"/>
          <p:cNvSpPr/>
          <p:nvPr/>
        </p:nvSpPr>
        <p:spPr>
          <a:xfrm>
            <a:off x="9009720" y="331092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26" name="" descr=""/>
          <p:cNvPicPr/>
          <p:nvPr/>
        </p:nvPicPr>
        <p:blipFill>
          <a:blip r:embed="rId1"/>
          <a:stretch/>
        </p:blipFill>
        <p:spPr>
          <a:xfrm>
            <a:off x="-3684960" y="1984320"/>
            <a:ext cx="9937080" cy="1996560"/>
          </a:xfrm>
          <a:prstGeom prst="rect">
            <a:avLst/>
          </a:prstGeom>
          <a:ln>
            <a:noFill/>
          </a:ln>
        </p:spPr>
      </p:pic>
      <p:sp>
        <p:nvSpPr>
          <p:cNvPr id="327" name="TextShape 19"/>
          <p:cNvSpPr txBox="1"/>
          <p:nvPr/>
        </p:nvSpPr>
        <p:spPr>
          <a:xfrm>
            <a:off x="299520" y="4075920"/>
            <a:ext cx="6035040" cy="142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Only valid transactions!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Proof of Work!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28" name="TextShape 20"/>
          <p:cNvSpPr txBox="1"/>
          <p:nvPr/>
        </p:nvSpPr>
        <p:spPr>
          <a:xfrm>
            <a:off x="7243200" y="4115160"/>
            <a:ext cx="246888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4000" spc="-1" strike="noStrike">
                <a:solidFill>
                  <a:srgbClr val="1c3687"/>
                </a:solidFill>
                <a:latin typeface="Cantarell"/>
              </a:rPr>
              <a:t>new tip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12" dur="indefinite" restart="never" nodeType="tmRoot">
          <p:childTnLst>
            <p:seq>
              <p:cTn id="1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Forks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822960" y="2011680"/>
            <a:ext cx="2286000" cy="192024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Line 3"/>
          <p:cNvSpPr/>
          <p:nvPr/>
        </p:nvSpPr>
        <p:spPr>
          <a:xfrm flipH="1">
            <a:off x="-182880" y="3017520"/>
            <a:ext cx="10058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4"/>
          <p:cNvSpPr/>
          <p:nvPr/>
        </p:nvSpPr>
        <p:spPr>
          <a:xfrm>
            <a:off x="1400040" y="219456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Line 5"/>
          <p:cNvSpPr/>
          <p:nvPr/>
        </p:nvSpPr>
        <p:spPr>
          <a:xfrm>
            <a:off x="969840" y="239652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Line 6"/>
          <p:cNvSpPr/>
          <p:nvPr/>
        </p:nvSpPr>
        <p:spPr>
          <a:xfrm>
            <a:off x="1764000" y="239652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7"/>
          <p:cNvSpPr/>
          <p:nvPr/>
        </p:nvSpPr>
        <p:spPr>
          <a:xfrm>
            <a:off x="2189880" y="24688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Line 8"/>
          <p:cNvSpPr/>
          <p:nvPr/>
        </p:nvSpPr>
        <p:spPr>
          <a:xfrm>
            <a:off x="1759680" y="2670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Line 9"/>
          <p:cNvSpPr/>
          <p:nvPr/>
        </p:nvSpPr>
        <p:spPr>
          <a:xfrm>
            <a:off x="2553840" y="2670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10"/>
          <p:cNvSpPr/>
          <p:nvPr/>
        </p:nvSpPr>
        <p:spPr>
          <a:xfrm>
            <a:off x="1422360" y="29260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Line 11"/>
          <p:cNvSpPr/>
          <p:nvPr/>
        </p:nvSpPr>
        <p:spPr>
          <a:xfrm>
            <a:off x="992160" y="31280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Line 12"/>
          <p:cNvSpPr/>
          <p:nvPr/>
        </p:nvSpPr>
        <p:spPr>
          <a:xfrm>
            <a:off x="1786320" y="31280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3"/>
          <p:cNvSpPr/>
          <p:nvPr/>
        </p:nvSpPr>
        <p:spPr>
          <a:xfrm>
            <a:off x="2098440" y="33832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Line 14"/>
          <p:cNvSpPr/>
          <p:nvPr/>
        </p:nvSpPr>
        <p:spPr>
          <a:xfrm>
            <a:off x="1668240" y="35852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Line 15"/>
          <p:cNvSpPr/>
          <p:nvPr/>
        </p:nvSpPr>
        <p:spPr>
          <a:xfrm>
            <a:off x="2462400" y="35852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16"/>
          <p:cNvSpPr/>
          <p:nvPr/>
        </p:nvSpPr>
        <p:spPr>
          <a:xfrm>
            <a:off x="4118040" y="2011680"/>
            <a:ext cx="2286000" cy="192024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Line 17"/>
          <p:cNvSpPr/>
          <p:nvPr/>
        </p:nvSpPr>
        <p:spPr>
          <a:xfrm flipH="1">
            <a:off x="3112200" y="3017520"/>
            <a:ext cx="10058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18"/>
          <p:cNvSpPr/>
          <p:nvPr/>
        </p:nvSpPr>
        <p:spPr>
          <a:xfrm>
            <a:off x="5340960" y="21808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Line 19"/>
          <p:cNvSpPr/>
          <p:nvPr/>
        </p:nvSpPr>
        <p:spPr>
          <a:xfrm>
            <a:off x="4910760" y="2382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Line 20"/>
          <p:cNvSpPr/>
          <p:nvPr/>
        </p:nvSpPr>
        <p:spPr>
          <a:xfrm>
            <a:off x="5704920" y="2382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21"/>
          <p:cNvSpPr/>
          <p:nvPr/>
        </p:nvSpPr>
        <p:spPr>
          <a:xfrm>
            <a:off x="7430040" y="1327680"/>
            <a:ext cx="2286000" cy="1920240"/>
          </a:xfrm>
          <a:prstGeom prst="rect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Line 22"/>
          <p:cNvSpPr/>
          <p:nvPr/>
        </p:nvSpPr>
        <p:spPr>
          <a:xfrm flipH="1">
            <a:off x="6424200" y="2194560"/>
            <a:ext cx="1005840" cy="822960"/>
          </a:xfrm>
          <a:prstGeom prst="line">
            <a:avLst/>
          </a:prstGeom>
          <a:ln w="76320">
            <a:solidFill>
              <a:srgbClr val="1c3687"/>
            </a:solidFill>
            <a:custDash>
              <a:ds d="0" sp="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23"/>
          <p:cNvSpPr/>
          <p:nvPr/>
        </p:nvSpPr>
        <p:spPr>
          <a:xfrm>
            <a:off x="4691880" y="283464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Line 24"/>
          <p:cNvSpPr/>
          <p:nvPr/>
        </p:nvSpPr>
        <p:spPr>
          <a:xfrm>
            <a:off x="4261680" y="303660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Line 25"/>
          <p:cNvSpPr/>
          <p:nvPr/>
        </p:nvSpPr>
        <p:spPr>
          <a:xfrm>
            <a:off x="5055840" y="303660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26"/>
          <p:cNvSpPr/>
          <p:nvPr/>
        </p:nvSpPr>
        <p:spPr>
          <a:xfrm>
            <a:off x="5093640" y="329184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Line 27"/>
          <p:cNvSpPr/>
          <p:nvPr/>
        </p:nvSpPr>
        <p:spPr>
          <a:xfrm>
            <a:off x="4663440" y="349380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Line 28"/>
          <p:cNvSpPr/>
          <p:nvPr/>
        </p:nvSpPr>
        <p:spPr>
          <a:xfrm>
            <a:off x="5457600" y="349380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29"/>
          <p:cNvSpPr/>
          <p:nvPr/>
        </p:nvSpPr>
        <p:spPr>
          <a:xfrm>
            <a:off x="7928280" y="269928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Line 30"/>
          <p:cNvSpPr/>
          <p:nvPr/>
        </p:nvSpPr>
        <p:spPr>
          <a:xfrm>
            <a:off x="7498080" y="29012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Line 31"/>
          <p:cNvSpPr/>
          <p:nvPr/>
        </p:nvSpPr>
        <p:spPr>
          <a:xfrm>
            <a:off x="8292240" y="29012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32"/>
          <p:cNvSpPr/>
          <p:nvPr/>
        </p:nvSpPr>
        <p:spPr>
          <a:xfrm>
            <a:off x="8349480" y="205920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Line 33"/>
          <p:cNvSpPr/>
          <p:nvPr/>
        </p:nvSpPr>
        <p:spPr>
          <a:xfrm>
            <a:off x="7919280" y="226116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Line 34"/>
          <p:cNvSpPr/>
          <p:nvPr/>
        </p:nvSpPr>
        <p:spPr>
          <a:xfrm>
            <a:off x="8713440" y="226116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35"/>
          <p:cNvSpPr/>
          <p:nvPr/>
        </p:nvSpPr>
        <p:spPr>
          <a:xfrm>
            <a:off x="7909200" y="151092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Line 36"/>
          <p:cNvSpPr/>
          <p:nvPr/>
        </p:nvSpPr>
        <p:spPr>
          <a:xfrm>
            <a:off x="7479000" y="171288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Line 37"/>
          <p:cNvSpPr/>
          <p:nvPr/>
        </p:nvSpPr>
        <p:spPr>
          <a:xfrm>
            <a:off x="8273160" y="171288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38"/>
          <p:cNvSpPr/>
          <p:nvPr/>
        </p:nvSpPr>
        <p:spPr>
          <a:xfrm>
            <a:off x="8751240" y="171288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Line 39"/>
          <p:cNvSpPr/>
          <p:nvPr/>
        </p:nvSpPr>
        <p:spPr>
          <a:xfrm>
            <a:off x="8321040" y="19148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Line 40"/>
          <p:cNvSpPr/>
          <p:nvPr/>
        </p:nvSpPr>
        <p:spPr>
          <a:xfrm>
            <a:off x="9115200" y="19148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41"/>
          <p:cNvSpPr/>
          <p:nvPr/>
        </p:nvSpPr>
        <p:spPr>
          <a:xfrm>
            <a:off x="8842680" y="242496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Line 42"/>
          <p:cNvSpPr/>
          <p:nvPr/>
        </p:nvSpPr>
        <p:spPr>
          <a:xfrm>
            <a:off x="8412480" y="262692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Line 43"/>
          <p:cNvSpPr/>
          <p:nvPr/>
        </p:nvSpPr>
        <p:spPr>
          <a:xfrm>
            <a:off x="9206640" y="262692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44"/>
          <p:cNvSpPr/>
          <p:nvPr/>
        </p:nvSpPr>
        <p:spPr>
          <a:xfrm>
            <a:off x="7434000" y="3487680"/>
            <a:ext cx="2286000" cy="1920240"/>
          </a:xfrm>
          <a:prstGeom prst="rect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Line 45"/>
          <p:cNvSpPr/>
          <p:nvPr/>
        </p:nvSpPr>
        <p:spPr>
          <a:xfrm flipH="1" flipV="1">
            <a:off x="6419160" y="3383280"/>
            <a:ext cx="1033200" cy="971280"/>
          </a:xfrm>
          <a:prstGeom prst="line">
            <a:avLst/>
          </a:prstGeom>
          <a:ln w="76320">
            <a:solidFill>
              <a:srgbClr val="1c3687"/>
            </a:solidFill>
            <a:custDash>
              <a:ds d="0" sp="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46"/>
          <p:cNvSpPr/>
          <p:nvPr/>
        </p:nvSpPr>
        <p:spPr>
          <a:xfrm>
            <a:off x="7932240" y="485928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Line 47"/>
          <p:cNvSpPr/>
          <p:nvPr/>
        </p:nvSpPr>
        <p:spPr>
          <a:xfrm>
            <a:off x="7502040" y="50612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Line 48"/>
          <p:cNvSpPr/>
          <p:nvPr/>
        </p:nvSpPr>
        <p:spPr>
          <a:xfrm>
            <a:off x="8296200" y="50612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49"/>
          <p:cNvSpPr/>
          <p:nvPr/>
        </p:nvSpPr>
        <p:spPr>
          <a:xfrm>
            <a:off x="8137440" y="385920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Line 50"/>
          <p:cNvSpPr/>
          <p:nvPr/>
        </p:nvSpPr>
        <p:spPr>
          <a:xfrm>
            <a:off x="7707240" y="406116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Line 51"/>
          <p:cNvSpPr/>
          <p:nvPr/>
        </p:nvSpPr>
        <p:spPr>
          <a:xfrm>
            <a:off x="8501400" y="406116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52"/>
          <p:cNvSpPr/>
          <p:nvPr/>
        </p:nvSpPr>
        <p:spPr>
          <a:xfrm>
            <a:off x="8846640" y="458496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Line 53"/>
          <p:cNvSpPr/>
          <p:nvPr/>
        </p:nvSpPr>
        <p:spPr>
          <a:xfrm>
            <a:off x="8416440" y="478692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Line 54"/>
          <p:cNvSpPr/>
          <p:nvPr/>
        </p:nvSpPr>
        <p:spPr>
          <a:xfrm>
            <a:off x="9210600" y="478692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83" name="" descr=""/>
          <p:cNvPicPr/>
          <p:nvPr/>
        </p:nvPicPr>
        <p:blipFill>
          <a:blip r:embed="rId1"/>
          <a:stretch/>
        </p:blipFill>
        <p:spPr>
          <a:xfrm>
            <a:off x="4774320" y="4297680"/>
            <a:ext cx="1077840" cy="107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" dur="indefinite" restart="never" nodeType="tmRoot">
          <p:childTnLst>
            <p:seq>
              <p:cTn id="1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Forks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6162840" y="1626120"/>
            <a:ext cx="914040" cy="83880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Line 3"/>
          <p:cNvSpPr/>
          <p:nvPr/>
        </p:nvSpPr>
        <p:spPr>
          <a:xfrm flipH="1">
            <a:off x="5760720" y="2065320"/>
            <a:ext cx="40212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4"/>
          <p:cNvSpPr/>
          <p:nvPr/>
        </p:nvSpPr>
        <p:spPr>
          <a:xfrm>
            <a:off x="6393600" y="1706400"/>
            <a:ext cx="139680" cy="15948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Line 5"/>
          <p:cNvSpPr/>
          <p:nvPr/>
        </p:nvSpPr>
        <p:spPr>
          <a:xfrm>
            <a:off x="6221520" y="179424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Line 6"/>
          <p:cNvSpPr/>
          <p:nvPr/>
        </p:nvSpPr>
        <p:spPr>
          <a:xfrm>
            <a:off x="6539040" y="179424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7"/>
          <p:cNvSpPr/>
          <p:nvPr/>
        </p:nvSpPr>
        <p:spPr>
          <a:xfrm>
            <a:off x="6709320" y="1825920"/>
            <a:ext cx="139680" cy="15984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Line 8"/>
          <p:cNvSpPr/>
          <p:nvPr/>
        </p:nvSpPr>
        <p:spPr>
          <a:xfrm>
            <a:off x="6537240" y="191412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Line 9"/>
          <p:cNvSpPr/>
          <p:nvPr/>
        </p:nvSpPr>
        <p:spPr>
          <a:xfrm>
            <a:off x="6854760" y="191412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10"/>
          <p:cNvSpPr/>
          <p:nvPr/>
        </p:nvSpPr>
        <p:spPr>
          <a:xfrm>
            <a:off x="6402600" y="2025360"/>
            <a:ext cx="139320" cy="15984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Line 11"/>
          <p:cNvSpPr/>
          <p:nvPr/>
        </p:nvSpPr>
        <p:spPr>
          <a:xfrm>
            <a:off x="6230520" y="211356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Line 12"/>
          <p:cNvSpPr/>
          <p:nvPr/>
        </p:nvSpPr>
        <p:spPr>
          <a:xfrm>
            <a:off x="6548040" y="211356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13"/>
          <p:cNvSpPr/>
          <p:nvPr/>
        </p:nvSpPr>
        <p:spPr>
          <a:xfrm>
            <a:off x="6672960" y="2224800"/>
            <a:ext cx="139320" cy="15984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Line 14"/>
          <p:cNvSpPr/>
          <p:nvPr/>
        </p:nvSpPr>
        <p:spPr>
          <a:xfrm>
            <a:off x="6500880" y="231336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Line 15"/>
          <p:cNvSpPr/>
          <p:nvPr/>
        </p:nvSpPr>
        <p:spPr>
          <a:xfrm>
            <a:off x="6818400" y="231336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16"/>
          <p:cNvSpPr/>
          <p:nvPr/>
        </p:nvSpPr>
        <p:spPr>
          <a:xfrm>
            <a:off x="7480440" y="1626120"/>
            <a:ext cx="914040" cy="83880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Line 17"/>
          <p:cNvSpPr/>
          <p:nvPr/>
        </p:nvSpPr>
        <p:spPr>
          <a:xfrm flipH="1">
            <a:off x="7077960" y="2065320"/>
            <a:ext cx="40212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18"/>
          <p:cNvSpPr/>
          <p:nvPr/>
        </p:nvSpPr>
        <p:spPr>
          <a:xfrm>
            <a:off x="7969320" y="1699920"/>
            <a:ext cx="139320" cy="15984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Line 19"/>
          <p:cNvSpPr/>
          <p:nvPr/>
        </p:nvSpPr>
        <p:spPr>
          <a:xfrm>
            <a:off x="7797240" y="178848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Line 20"/>
          <p:cNvSpPr/>
          <p:nvPr/>
        </p:nvSpPr>
        <p:spPr>
          <a:xfrm>
            <a:off x="8114760" y="178848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21"/>
          <p:cNvSpPr/>
          <p:nvPr/>
        </p:nvSpPr>
        <p:spPr>
          <a:xfrm>
            <a:off x="8804160" y="1327680"/>
            <a:ext cx="914400" cy="838080"/>
          </a:xfrm>
          <a:prstGeom prst="rect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Line 22"/>
          <p:cNvSpPr/>
          <p:nvPr/>
        </p:nvSpPr>
        <p:spPr>
          <a:xfrm flipH="1">
            <a:off x="8402400" y="1706040"/>
            <a:ext cx="402120" cy="359280"/>
          </a:xfrm>
          <a:prstGeom prst="line">
            <a:avLst/>
          </a:prstGeom>
          <a:ln w="38160">
            <a:solidFill>
              <a:srgbClr val="1c3687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23"/>
          <p:cNvSpPr/>
          <p:nvPr/>
        </p:nvSpPr>
        <p:spPr>
          <a:xfrm>
            <a:off x="7709760" y="1985760"/>
            <a:ext cx="139320" cy="15948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Line 24"/>
          <p:cNvSpPr/>
          <p:nvPr/>
        </p:nvSpPr>
        <p:spPr>
          <a:xfrm>
            <a:off x="7537680" y="207396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Line 25"/>
          <p:cNvSpPr/>
          <p:nvPr/>
        </p:nvSpPr>
        <p:spPr>
          <a:xfrm>
            <a:off x="7855200" y="207360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26"/>
          <p:cNvSpPr/>
          <p:nvPr/>
        </p:nvSpPr>
        <p:spPr>
          <a:xfrm>
            <a:off x="7869960" y="2185200"/>
            <a:ext cx="140040" cy="15948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Line 27"/>
          <p:cNvSpPr/>
          <p:nvPr/>
        </p:nvSpPr>
        <p:spPr>
          <a:xfrm>
            <a:off x="7698240" y="227340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Line 28"/>
          <p:cNvSpPr/>
          <p:nvPr/>
        </p:nvSpPr>
        <p:spPr>
          <a:xfrm>
            <a:off x="8015760" y="227340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29"/>
          <p:cNvSpPr/>
          <p:nvPr/>
        </p:nvSpPr>
        <p:spPr>
          <a:xfrm>
            <a:off x="9003600" y="1926360"/>
            <a:ext cx="139680" cy="159840"/>
          </a:xfrm>
          <a:prstGeom prst="ellipse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Line 30"/>
          <p:cNvSpPr/>
          <p:nvPr/>
        </p:nvSpPr>
        <p:spPr>
          <a:xfrm>
            <a:off x="8831520" y="201456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Line 31"/>
          <p:cNvSpPr/>
          <p:nvPr/>
        </p:nvSpPr>
        <p:spPr>
          <a:xfrm>
            <a:off x="9149040" y="201456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32"/>
          <p:cNvSpPr/>
          <p:nvPr/>
        </p:nvSpPr>
        <p:spPr>
          <a:xfrm>
            <a:off x="9172080" y="1647000"/>
            <a:ext cx="139320" cy="159840"/>
          </a:xfrm>
          <a:prstGeom prst="ellipse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Line 33"/>
          <p:cNvSpPr/>
          <p:nvPr/>
        </p:nvSpPr>
        <p:spPr>
          <a:xfrm>
            <a:off x="9000000" y="173520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Line 34"/>
          <p:cNvSpPr/>
          <p:nvPr/>
        </p:nvSpPr>
        <p:spPr>
          <a:xfrm>
            <a:off x="9317520" y="173520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35"/>
          <p:cNvSpPr/>
          <p:nvPr/>
        </p:nvSpPr>
        <p:spPr>
          <a:xfrm>
            <a:off x="8996040" y="1407960"/>
            <a:ext cx="139680" cy="159840"/>
          </a:xfrm>
          <a:prstGeom prst="ellipse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Line 36"/>
          <p:cNvSpPr/>
          <p:nvPr/>
        </p:nvSpPr>
        <p:spPr>
          <a:xfrm>
            <a:off x="8823960" y="149580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Line 37"/>
          <p:cNvSpPr/>
          <p:nvPr/>
        </p:nvSpPr>
        <p:spPr>
          <a:xfrm>
            <a:off x="9141480" y="149580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38"/>
          <p:cNvSpPr/>
          <p:nvPr/>
        </p:nvSpPr>
        <p:spPr>
          <a:xfrm>
            <a:off x="9332640" y="1495800"/>
            <a:ext cx="139320" cy="159840"/>
          </a:xfrm>
          <a:prstGeom prst="ellipse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Line 39"/>
          <p:cNvSpPr/>
          <p:nvPr/>
        </p:nvSpPr>
        <p:spPr>
          <a:xfrm>
            <a:off x="9160560" y="158400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Line 40"/>
          <p:cNvSpPr/>
          <p:nvPr/>
        </p:nvSpPr>
        <p:spPr>
          <a:xfrm>
            <a:off x="9478080" y="158400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41"/>
          <p:cNvSpPr/>
          <p:nvPr/>
        </p:nvSpPr>
        <p:spPr>
          <a:xfrm>
            <a:off x="9369000" y="1806840"/>
            <a:ext cx="139680" cy="159480"/>
          </a:xfrm>
          <a:prstGeom prst="ellipse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Line 42"/>
          <p:cNvSpPr/>
          <p:nvPr/>
        </p:nvSpPr>
        <p:spPr>
          <a:xfrm>
            <a:off x="9197280" y="189504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Line 43"/>
          <p:cNvSpPr/>
          <p:nvPr/>
        </p:nvSpPr>
        <p:spPr>
          <a:xfrm>
            <a:off x="9514800" y="189504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44"/>
          <p:cNvSpPr/>
          <p:nvPr/>
        </p:nvSpPr>
        <p:spPr>
          <a:xfrm>
            <a:off x="8805960" y="2270880"/>
            <a:ext cx="914040" cy="838080"/>
          </a:xfrm>
          <a:prstGeom prst="rect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Line 45"/>
          <p:cNvSpPr/>
          <p:nvPr/>
        </p:nvSpPr>
        <p:spPr>
          <a:xfrm flipH="1" flipV="1">
            <a:off x="8400240" y="2225160"/>
            <a:ext cx="412920" cy="424080"/>
          </a:xfrm>
          <a:prstGeom prst="line">
            <a:avLst/>
          </a:prstGeom>
          <a:ln w="38160">
            <a:solidFill>
              <a:srgbClr val="1c3687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46"/>
          <p:cNvSpPr/>
          <p:nvPr/>
        </p:nvSpPr>
        <p:spPr>
          <a:xfrm>
            <a:off x="9005400" y="2869560"/>
            <a:ext cx="138960" cy="159840"/>
          </a:xfrm>
          <a:prstGeom prst="ellipse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Line 47"/>
          <p:cNvSpPr/>
          <p:nvPr/>
        </p:nvSpPr>
        <p:spPr>
          <a:xfrm>
            <a:off x="8833320" y="295776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Line 48"/>
          <p:cNvSpPr/>
          <p:nvPr/>
        </p:nvSpPr>
        <p:spPr>
          <a:xfrm>
            <a:off x="9150840" y="295776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49"/>
          <p:cNvSpPr/>
          <p:nvPr/>
        </p:nvSpPr>
        <p:spPr>
          <a:xfrm>
            <a:off x="9087120" y="2432880"/>
            <a:ext cx="139680" cy="159480"/>
          </a:xfrm>
          <a:prstGeom prst="ellipse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Line 50"/>
          <p:cNvSpPr/>
          <p:nvPr/>
        </p:nvSpPr>
        <p:spPr>
          <a:xfrm>
            <a:off x="8915400" y="252108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Line 51"/>
          <p:cNvSpPr/>
          <p:nvPr/>
        </p:nvSpPr>
        <p:spPr>
          <a:xfrm>
            <a:off x="9232920" y="252108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52"/>
          <p:cNvSpPr/>
          <p:nvPr/>
        </p:nvSpPr>
        <p:spPr>
          <a:xfrm>
            <a:off x="9370800" y="2749680"/>
            <a:ext cx="139680" cy="159840"/>
          </a:xfrm>
          <a:prstGeom prst="ellipse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Line 53"/>
          <p:cNvSpPr/>
          <p:nvPr/>
        </p:nvSpPr>
        <p:spPr>
          <a:xfrm>
            <a:off x="9198720" y="283788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Line 54"/>
          <p:cNvSpPr/>
          <p:nvPr/>
        </p:nvSpPr>
        <p:spPr>
          <a:xfrm>
            <a:off x="9516240" y="283788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TextShape 55"/>
          <p:cNvSpPr txBox="1"/>
          <p:nvPr/>
        </p:nvSpPr>
        <p:spPr>
          <a:xfrm>
            <a:off x="548640" y="2286000"/>
            <a:ext cx="6217920" cy="228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latin typeface="Cantarell"/>
              </a:rPr>
              <a:t>Protocol says: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 </a:t>
            </a:r>
            <a:r>
              <a:rPr b="0" lang="en-US" sz="4000" spc="-1" strike="noStrike">
                <a:latin typeface="Cantarell"/>
              </a:rPr>
              <a:t>Choose longest fork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 </a:t>
            </a:r>
            <a:r>
              <a:rPr b="0" lang="en-US" sz="4000" spc="-1" strike="noStrike">
                <a:latin typeface="Cantarell"/>
              </a:rPr>
              <a:t>If equal, choose random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439" name="" descr=""/>
          <p:cNvPicPr/>
          <p:nvPr/>
        </p:nvPicPr>
        <p:blipFill>
          <a:blip r:embed="rId1"/>
          <a:stretch/>
        </p:blipFill>
        <p:spPr>
          <a:xfrm>
            <a:off x="7772400" y="2651760"/>
            <a:ext cx="457200" cy="45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" dur="indefinite" restart="never" nodeType="tmRoot">
          <p:childTnLst>
            <p:seq>
              <p:cTn id="1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Nice properties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1" name="TextShape 2"/>
          <p:cNvSpPr txBox="1"/>
          <p:nvPr/>
        </p:nvSpPr>
        <p:spPr>
          <a:xfrm>
            <a:off x="274320" y="1806480"/>
            <a:ext cx="9509760" cy="2468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latin typeface="Cantarell"/>
              </a:rPr>
              <a:t>Liveness</a:t>
            </a:r>
            <a:r>
              <a:rPr b="0" lang="en-US" sz="4000" spc="-1" strike="noStrike">
                <a:latin typeface="Cantarell"/>
              </a:rPr>
              <a:t>: a new tx </a:t>
            </a:r>
            <a:r>
              <a:rPr b="0" i="1" lang="en-US" sz="4000" spc="-1" strike="noStrike">
                <a:latin typeface="Cantarell"/>
              </a:rPr>
              <a:t>will enter</a:t>
            </a:r>
            <a:r>
              <a:rPr b="0" lang="en-US" sz="4000" spc="-1" strike="noStrike">
                <a:latin typeface="Cantarell"/>
              </a:rPr>
              <a:t>  the chain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latin typeface="Cantarell"/>
              </a:rPr>
              <a:t>Persistence</a:t>
            </a:r>
            <a:r>
              <a:rPr b="0" lang="en-US" sz="4000" spc="-1" strike="noStrike">
                <a:latin typeface="Cantarell"/>
              </a:rPr>
              <a:t>: Old blocks </a:t>
            </a:r>
            <a:r>
              <a:rPr b="0" i="1" lang="en-US" sz="4000" spc="-1" strike="noStrike">
                <a:latin typeface="Cantarell"/>
              </a:rPr>
              <a:t>won’t change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42" name="TextShape 3"/>
          <p:cNvSpPr txBox="1"/>
          <p:nvPr/>
        </p:nvSpPr>
        <p:spPr>
          <a:xfrm>
            <a:off x="498960" y="4480560"/>
            <a:ext cx="8412480" cy="100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Cantarell"/>
              </a:rPr>
              <a:t>Garay, Kiayias, Leonardos. "The bitcoin backbone protocol: Analysis and applications." Annual International Conference on the Theory and Applications of Cryptographic Techniques. Springer, Berlin, Heidelberg, 2015.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8" dur="indefinite" restart="never" nodeType="tmRoot">
          <p:childTnLst>
            <p:seq>
              <p:cTn id="1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Part II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4" name="TextShape 2"/>
          <p:cNvSpPr txBox="1"/>
          <p:nvPr/>
        </p:nvSpPr>
        <p:spPr>
          <a:xfrm>
            <a:off x="313200" y="2254680"/>
            <a:ext cx="9072000" cy="82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Cantarell"/>
              </a:rPr>
              <a:t>Smart Contracts: Programmable money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45" name="" descr=""/>
          <p:cNvPicPr/>
          <p:nvPr/>
        </p:nvPicPr>
        <p:blipFill>
          <a:blip r:embed="rId1"/>
          <a:stretch/>
        </p:blipFill>
        <p:spPr>
          <a:xfrm>
            <a:off x="4426200" y="3219840"/>
            <a:ext cx="968760" cy="157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0" dur="indefinite" restart="never" nodeType="tmRoot">
          <p:childTnLst>
            <p:seq>
              <p:cTn id="2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Remember transactions?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7" name="CustomShape 2"/>
          <p:cNvSpPr/>
          <p:nvPr/>
        </p:nvSpPr>
        <p:spPr>
          <a:xfrm>
            <a:off x="3912480" y="2286000"/>
            <a:ext cx="1554480" cy="155448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Line 3"/>
          <p:cNvSpPr/>
          <p:nvPr/>
        </p:nvSpPr>
        <p:spPr>
          <a:xfrm>
            <a:off x="1128240" y="3108960"/>
            <a:ext cx="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Line 4"/>
          <p:cNvSpPr/>
          <p:nvPr/>
        </p:nvSpPr>
        <p:spPr>
          <a:xfrm>
            <a:off x="5480640" y="3108960"/>
            <a:ext cx="2842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TextShape 5"/>
          <p:cNvSpPr txBox="1"/>
          <p:nvPr/>
        </p:nvSpPr>
        <p:spPr>
          <a:xfrm>
            <a:off x="4297680" y="2671200"/>
            <a:ext cx="822960" cy="68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000" spc="-1" strike="noStrike">
                <a:latin typeface="DejaVu Sans Mono"/>
              </a:rPr>
              <a:t>tx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1" name="TextShape 6"/>
          <p:cNvSpPr txBox="1"/>
          <p:nvPr/>
        </p:nvSpPr>
        <p:spPr>
          <a:xfrm>
            <a:off x="1491120" y="2377440"/>
            <a:ext cx="109728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en-US" sz="3200" spc="-1" strike="noStrike">
                <a:latin typeface="Cantarell"/>
              </a:rPr>
              <a:t>Alice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52" name="TextShape 7"/>
          <p:cNvSpPr txBox="1"/>
          <p:nvPr/>
        </p:nvSpPr>
        <p:spPr>
          <a:xfrm>
            <a:off x="6857280" y="2413440"/>
            <a:ext cx="100872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latin typeface="Cantarell"/>
              </a:rPr>
              <a:t>Bob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53" name="TextShape 8"/>
          <p:cNvSpPr txBox="1"/>
          <p:nvPr/>
        </p:nvSpPr>
        <p:spPr>
          <a:xfrm>
            <a:off x="1419120" y="3255840"/>
            <a:ext cx="144648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latin typeface="Cantarell"/>
              </a:rPr>
              <a:t>1 coin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54" name="TextShape 9"/>
          <p:cNvSpPr txBox="1"/>
          <p:nvPr/>
        </p:nvSpPr>
        <p:spPr>
          <a:xfrm>
            <a:off x="6657840" y="3219840"/>
            <a:ext cx="139104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latin typeface="Cantarell"/>
              </a:rPr>
              <a:t>1 </a:t>
            </a:r>
            <a:r>
              <a:rPr b="0" lang="en-US" sz="3200" spc="-1" strike="noStrike">
                <a:latin typeface="Cantarell"/>
              </a:rPr>
              <a:t>coin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55" name="Line 10"/>
          <p:cNvSpPr/>
          <p:nvPr/>
        </p:nvSpPr>
        <p:spPr>
          <a:xfrm>
            <a:off x="1128240" y="3108960"/>
            <a:ext cx="27842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2" dur="indefinite" restart="never" nodeType="tmRoot">
          <p:childTnLst>
            <p:seq>
              <p:cTn id="2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Now add some code!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7" name="Line 2"/>
          <p:cNvSpPr/>
          <p:nvPr/>
        </p:nvSpPr>
        <p:spPr>
          <a:xfrm>
            <a:off x="1128240" y="3108960"/>
            <a:ext cx="19202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Line 3"/>
          <p:cNvSpPr/>
          <p:nvPr/>
        </p:nvSpPr>
        <p:spPr>
          <a:xfrm>
            <a:off x="6402960" y="3108960"/>
            <a:ext cx="19202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TextShape 4"/>
          <p:cNvSpPr txBox="1"/>
          <p:nvPr/>
        </p:nvSpPr>
        <p:spPr>
          <a:xfrm>
            <a:off x="1494000" y="2377440"/>
            <a:ext cx="109728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latin typeface="Cantarell"/>
              </a:rPr>
              <a:t>Alice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0" name="TextShape 5"/>
          <p:cNvSpPr txBox="1"/>
          <p:nvPr/>
        </p:nvSpPr>
        <p:spPr>
          <a:xfrm>
            <a:off x="6857280" y="2413440"/>
            <a:ext cx="96768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latin typeface="Cantarell"/>
              </a:rPr>
              <a:t>Bob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1" name="TextShape 6"/>
          <p:cNvSpPr txBox="1"/>
          <p:nvPr/>
        </p:nvSpPr>
        <p:spPr>
          <a:xfrm>
            <a:off x="1419120" y="3255840"/>
            <a:ext cx="1409760" cy="67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latin typeface="Cantarell"/>
              </a:rPr>
              <a:t>1 coin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2" name="TextShape 7"/>
          <p:cNvSpPr txBox="1"/>
          <p:nvPr/>
        </p:nvSpPr>
        <p:spPr>
          <a:xfrm>
            <a:off x="6657840" y="3219840"/>
            <a:ext cx="1350000" cy="71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latin typeface="Cantarell"/>
              </a:rPr>
              <a:t>1 coin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3" name="CustomShape 8"/>
          <p:cNvSpPr/>
          <p:nvPr/>
        </p:nvSpPr>
        <p:spPr>
          <a:xfrm rot="22200">
            <a:off x="3061080" y="2283840"/>
            <a:ext cx="3328560" cy="156060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TextShape 9"/>
          <p:cNvSpPr txBox="1"/>
          <p:nvPr/>
        </p:nvSpPr>
        <p:spPr>
          <a:xfrm>
            <a:off x="3158640" y="2346480"/>
            <a:ext cx="3236400" cy="146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if</a:t>
            </a:r>
            <a:r>
              <a:rPr b="0" lang="en-US" sz="1800" spc="-1" strike="noStrike">
                <a:latin typeface="Hack"/>
              </a:rPr>
              <a:t> (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Alice</a:t>
            </a:r>
            <a:r>
              <a:rPr b="0" lang="en-US" sz="1800" spc="-1" strike="noStrike">
                <a:latin typeface="Hack"/>
              </a:rPr>
              <a:t> gives 1 </a:t>
            </a:r>
            <a:r>
              <a:rPr b="0" lang="en-US" sz="1800" spc="-1" strike="noStrike">
                <a:solidFill>
                  <a:srgbClr val="ba131a"/>
                </a:solidFill>
                <a:latin typeface="Hack"/>
              </a:rPr>
              <a:t>coin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    </a:t>
            </a:r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and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    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block height</a:t>
            </a:r>
            <a:r>
              <a:rPr b="0" lang="en-US" sz="1800" spc="-1" strike="noStrike">
                <a:latin typeface="Hack"/>
              </a:rPr>
              <a:t> &gt; 10)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then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	</a:t>
            </a:r>
            <a:r>
              <a:rPr b="0" lang="en-US" sz="1800" spc="-1" strike="noStrike">
                <a:latin typeface="Hack"/>
              </a:rPr>
              <a:t>give 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Bob</a:t>
            </a:r>
            <a:r>
              <a:rPr b="0" lang="en-US" sz="1800" spc="-1" strike="noStrike">
                <a:latin typeface="Hack"/>
              </a:rPr>
              <a:t> 1 </a:t>
            </a:r>
            <a:r>
              <a:rPr b="0" lang="en-US" sz="1800" spc="-1" strike="noStrike">
                <a:solidFill>
                  <a:srgbClr val="ba131a"/>
                </a:solidFill>
                <a:latin typeface="Hack"/>
              </a:rPr>
              <a:t>coin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4" dur="indefinite" restart="never" nodeType="tmRoot">
          <p:childTnLst>
            <p:seq>
              <p:cTn id="2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Example 1: Flip a coin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6" name="Line 2"/>
          <p:cNvSpPr/>
          <p:nvPr/>
        </p:nvSpPr>
        <p:spPr>
          <a:xfrm>
            <a:off x="6402960" y="3108960"/>
            <a:ext cx="19202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TextShape 3"/>
          <p:cNvSpPr txBox="1"/>
          <p:nvPr/>
        </p:nvSpPr>
        <p:spPr>
          <a:xfrm>
            <a:off x="1599120" y="4155840"/>
            <a:ext cx="1409760" cy="67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latin typeface="Cantarell"/>
              </a:rPr>
              <a:t>1 coin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8" name="TextShape 4"/>
          <p:cNvSpPr txBox="1"/>
          <p:nvPr/>
        </p:nvSpPr>
        <p:spPr>
          <a:xfrm>
            <a:off x="6657840" y="3219840"/>
            <a:ext cx="1566000" cy="71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latin typeface="Cantarell"/>
              </a:rPr>
              <a:t>2 coins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9" name="CustomShape 5"/>
          <p:cNvSpPr/>
          <p:nvPr/>
        </p:nvSpPr>
        <p:spPr>
          <a:xfrm rot="22200">
            <a:off x="3057840" y="1828440"/>
            <a:ext cx="3328560" cy="256032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TextShape 6"/>
          <p:cNvSpPr txBox="1"/>
          <p:nvPr/>
        </p:nvSpPr>
        <p:spPr>
          <a:xfrm>
            <a:off x="3103200" y="1848240"/>
            <a:ext cx="3291840" cy="247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repeat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no_operation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until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	</a:t>
            </a:r>
            <a:r>
              <a:rPr b="0" lang="en-US" sz="1800" spc="-1" strike="noStrike">
                <a:latin typeface="Hack"/>
              </a:rPr>
              <a:t>(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Alice</a:t>
            </a:r>
            <a:r>
              <a:rPr b="0" lang="en-US" sz="1800" spc="-1" strike="noStrike">
                <a:latin typeface="Hack"/>
              </a:rPr>
              <a:t> gives 1 </a:t>
            </a:r>
            <a:r>
              <a:rPr b="0" lang="en-US" sz="1800" spc="-1" strike="noStrike">
                <a:solidFill>
                  <a:srgbClr val="ba131a"/>
                </a:solidFill>
                <a:latin typeface="Hack"/>
              </a:rPr>
              <a:t>coin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    </a:t>
            </a:r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and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    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Bob</a:t>
            </a:r>
            <a:r>
              <a:rPr b="0" lang="en-US" sz="1800" spc="-1" strike="noStrike">
                <a:latin typeface="Hack"/>
              </a:rPr>
              <a:t> gives 1 </a:t>
            </a:r>
            <a:r>
              <a:rPr b="0" lang="en-US" sz="1800" spc="-1" strike="noStrike">
                <a:solidFill>
                  <a:srgbClr val="ba131a"/>
                </a:solidFill>
                <a:latin typeface="Hack"/>
              </a:rPr>
              <a:t>coin</a:t>
            </a:r>
            <a:r>
              <a:rPr b="0" lang="en-US" sz="1800" spc="-1" strike="noStrike">
                <a:latin typeface="Hack"/>
              </a:rPr>
              <a:t>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winner =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random(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Alice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, 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Bob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give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winner</a:t>
            </a:r>
            <a:r>
              <a:rPr b="0" lang="en-US" sz="1800" spc="-1" strike="noStrike">
                <a:latin typeface="Hack"/>
              </a:rPr>
              <a:t> 2 </a:t>
            </a:r>
            <a:r>
              <a:rPr b="0" lang="en-US" sz="1800" spc="-1" strike="noStrike">
                <a:solidFill>
                  <a:srgbClr val="ba131a"/>
                </a:solidFill>
                <a:latin typeface="Hack"/>
              </a:rPr>
              <a:t>coins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1" name="Line 7"/>
          <p:cNvSpPr/>
          <p:nvPr/>
        </p:nvSpPr>
        <p:spPr>
          <a:xfrm flipV="1">
            <a:off x="1332720" y="3291840"/>
            <a:ext cx="1733760" cy="82548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TextShape 8"/>
          <p:cNvSpPr txBox="1"/>
          <p:nvPr/>
        </p:nvSpPr>
        <p:spPr>
          <a:xfrm>
            <a:off x="1710000" y="3781440"/>
            <a:ext cx="109728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latin typeface="Cantarell"/>
              </a:rPr>
              <a:t>Alice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73" name="Line 9"/>
          <p:cNvSpPr/>
          <p:nvPr/>
        </p:nvSpPr>
        <p:spPr>
          <a:xfrm>
            <a:off x="1331640" y="2240640"/>
            <a:ext cx="1765080" cy="75600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TextShape 10"/>
          <p:cNvSpPr txBox="1"/>
          <p:nvPr/>
        </p:nvSpPr>
        <p:spPr>
          <a:xfrm>
            <a:off x="1794960" y="1515600"/>
            <a:ext cx="96768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latin typeface="Cantarell"/>
              </a:rPr>
              <a:t>Bob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75" name="TextShape 11"/>
          <p:cNvSpPr txBox="1"/>
          <p:nvPr/>
        </p:nvSpPr>
        <p:spPr>
          <a:xfrm>
            <a:off x="1595520" y="1881360"/>
            <a:ext cx="1350000" cy="71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latin typeface="Cantarell"/>
              </a:rPr>
              <a:t>1 coin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76" name="TextShape 12"/>
          <p:cNvSpPr txBox="1"/>
          <p:nvPr/>
        </p:nvSpPr>
        <p:spPr>
          <a:xfrm>
            <a:off x="6671520" y="2377440"/>
            <a:ext cx="151632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latin typeface="Cantarell"/>
              </a:rPr>
              <a:t>winner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6" dur="indefinite" restart="never" nodeType="tmRoot">
          <p:childTnLst>
            <p:seq>
              <p:cTn id="2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Example 1: Flip a coin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8" name="Line 2"/>
          <p:cNvSpPr/>
          <p:nvPr/>
        </p:nvSpPr>
        <p:spPr>
          <a:xfrm>
            <a:off x="6402960" y="3108960"/>
            <a:ext cx="19202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TextShape 3"/>
          <p:cNvSpPr txBox="1"/>
          <p:nvPr/>
        </p:nvSpPr>
        <p:spPr>
          <a:xfrm>
            <a:off x="1599120" y="4155840"/>
            <a:ext cx="1409760" cy="67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latin typeface="Cantarell"/>
              </a:rPr>
              <a:t>1 coin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0" name="TextShape 4"/>
          <p:cNvSpPr txBox="1"/>
          <p:nvPr/>
        </p:nvSpPr>
        <p:spPr>
          <a:xfrm>
            <a:off x="6657840" y="3219840"/>
            <a:ext cx="1566000" cy="71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latin typeface="Cantarell"/>
              </a:rPr>
              <a:t>2 coins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1" name="CustomShape 5"/>
          <p:cNvSpPr/>
          <p:nvPr/>
        </p:nvSpPr>
        <p:spPr>
          <a:xfrm rot="22200">
            <a:off x="3057840" y="1828440"/>
            <a:ext cx="3328560" cy="256032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TextShape 6"/>
          <p:cNvSpPr txBox="1"/>
          <p:nvPr/>
        </p:nvSpPr>
        <p:spPr>
          <a:xfrm>
            <a:off x="3103200" y="1848240"/>
            <a:ext cx="3291840" cy="247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repeat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no_operation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until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	</a:t>
            </a:r>
            <a:r>
              <a:rPr b="0" lang="en-US" sz="1800" spc="-1" strike="noStrike">
                <a:latin typeface="Hack"/>
              </a:rPr>
              <a:t>(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Alice</a:t>
            </a:r>
            <a:r>
              <a:rPr b="0" lang="en-US" sz="1800" spc="-1" strike="noStrike">
                <a:latin typeface="Hack"/>
              </a:rPr>
              <a:t> gives 1 </a:t>
            </a:r>
            <a:r>
              <a:rPr b="0" lang="en-US" sz="1800" spc="-1" strike="noStrike">
                <a:solidFill>
                  <a:srgbClr val="ba131a"/>
                </a:solidFill>
                <a:latin typeface="Hack"/>
              </a:rPr>
              <a:t>coin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    </a:t>
            </a:r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and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    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Bob</a:t>
            </a:r>
            <a:r>
              <a:rPr b="0" lang="en-US" sz="1800" spc="-1" strike="noStrike">
                <a:latin typeface="Hack"/>
              </a:rPr>
              <a:t> gives 1 </a:t>
            </a:r>
            <a:r>
              <a:rPr b="0" lang="en-US" sz="1800" spc="-1" strike="noStrike">
                <a:solidFill>
                  <a:srgbClr val="ba131a"/>
                </a:solidFill>
                <a:latin typeface="Hack"/>
              </a:rPr>
              <a:t>coin</a:t>
            </a:r>
            <a:r>
              <a:rPr b="0" lang="en-US" sz="1800" spc="-1" strike="noStrike">
                <a:latin typeface="Hack"/>
              </a:rPr>
              <a:t>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winner =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random(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Alice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, 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Bob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give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winner</a:t>
            </a:r>
            <a:r>
              <a:rPr b="0" lang="en-US" sz="1800" spc="-1" strike="noStrike">
                <a:latin typeface="Hack"/>
              </a:rPr>
              <a:t> 2 </a:t>
            </a:r>
            <a:r>
              <a:rPr b="0" lang="en-US" sz="1800" spc="-1" strike="noStrike">
                <a:solidFill>
                  <a:srgbClr val="ba131a"/>
                </a:solidFill>
                <a:latin typeface="Hack"/>
              </a:rPr>
              <a:t>coins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Line 7"/>
          <p:cNvSpPr/>
          <p:nvPr/>
        </p:nvSpPr>
        <p:spPr>
          <a:xfrm flipV="1">
            <a:off x="1332720" y="3291840"/>
            <a:ext cx="1733760" cy="82548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TextShape 8"/>
          <p:cNvSpPr txBox="1"/>
          <p:nvPr/>
        </p:nvSpPr>
        <p:spPr>
          <a:xfrm>
            <a:off x="1710000" y="3781440"/>
            <a:ext cx="109728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latin typeface="Cantarell"/>
              </a:rPr>
              <a:t>Alice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5" name="Line 9"/>
          <p:cNvSpPr/>
          <p:nvPr/>
        </p:nvSpPr>
        <p:spPr>
          <a:xfrm>
            <a:off x="1331640" y="2240640"/>
            <a:ext cx="1765080" cy="75600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TextShape 10"/>
          <p:cNvSpPr txBox="1"/>
          <p:nvPr/>
        </p:nvSpPr>
        <p:spPr>
          <a:xfrm>
            <a:off x="1794960" y="1515600"/>
            <a:ext cx="96768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latin typeface="Cantarell"/>
              </a:rPr>
              <a:t>Bob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7" name="TextShape 11"/>
          <p:cNvSpPr txBox="1"/>
          <p:nvPr/>
        </p:nvSpPr>
        <p:spPr>
          <a:xfrm>
            <a:off x="1595520" y="1881360"/>
            <a:ext cx="1350000" cy="71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latin typeface="Cantarell"/>
              </a:rPr>
              <a:t>1 coin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8" name="TextShape 12"/>
          <p:cNvSpPr txBox="1"/>
          <p:nvPr/>
        </p:nvSpPr>
        <p:spPr>
          <a:xfrm>
            <a:off x="6671520" y="2377440"/>
            <a:ext cx="151632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latin typeface="Cantarell"/>
              </a:rPr>
              <a:t>winner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9" name="TextShape 13"/>
          <p:cNvSpPr txBox="1"/>
          <p:nvPr/>
        </p:nvSpPr>
        <p:spPr>
          <a:xfrm>
            <a:off x="758880" y="4663440"/>
            <a:ext cx="8138160" cy="75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000" spc="-1" strike="noStrike">
                <a:solidFill>
                  <a:srgbClr val="ed1c24"/>
                </a:solidFill>
                <a:latin typeface="Cantarell"/>
              </a:rPr>
              <a:t>Don’t use this contract in real life!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28" dur="indefinite" restart="never" nodeType="tmRoot">
          <p:childTnLst>
            <p:seq>
              <p:cTn id="2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Example 2: King of the Hill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1" name="CustomShape 2"/>
          <p:cNvSpPr/>
          <p:nvPr/>
        </p:nvSpPr>
        <p:spPr>
          <a:xfrm rot="22200">
            <a:off x="3057840" y="1829520"/>
            <a:ext cx="3608640" cy="255888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TextShape 3"/>
          <p:cNvSpPr txBox="1"/>
          <p:nvPr/>
        </p:nvSpPr>
        <p:spPr>
          <a:xfrm>
            <a:off x="3067200" y="1848240"/>
            <a:ext cx="3663360" cy="247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Hack"/>
              </a:rPr>
              <a:t>top = 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king = null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while </a:t>
            </a:r>
            <a:r>
              <a:rPr b="0" lang="en-US" sz="1800" spc="-1" strike="noStrike">
                <a:latin typeface="Hack"/>
              </a:rPr>
              <a:t>(true)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  </a:t>
            </a:r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if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(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user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gives x </a:t>
            </a:r>
            <a:r>
              <a:rPr b="0" lang="en-US" sz="1800" spc="-1" strike="noStrike">
                <a:solidFill>
                  <a:srgbClr val="ce181e"/>
                </a:solidFill>
                <a:latin typeface="Hack"/>
              </a:rPr>
              <a:t>coins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      </a:t>
            </a:r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and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x &gt; top)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give king top </a:t>
            </a:r>
            <a:r>
              <a:rPr b="0" lang="en-US" sz="1800" spc="-1" strike="noStrike">
                <a:solidFill>
                  <a:srgbClr val="ce181e"/>
                </a:solidFill>
                <a:latin typeface="Hack"/>
              </a:rPr>
              <a:t>coins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king = 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user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top = 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TextShape 4"/>
          <p:cNvSpPr txBox="1"/>
          <p:nvPr/>
        </p:nvSpPr>
        <p:spPr>
          <a:xfrm>
            <a:off x="758880" y="4663440"/>
            <a:ext cx="8138160" cy="75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000" spc="-1" strike="noStrike">
                <a:solidFill>
                  <a:srgbClr val="ed1c24"/>
                </a:solidFill>
                <a:latin typeface="Cantarell"/>
              </a:rPr>
              <a:t>Don’t use this contract in real life!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30" dur="indefinite" restart="never" nodeType="tmRoot">
          <p:childTnLst>
            <p:seq>
              <p:cTn id="3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Part I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29200" y="2362680"/>
            <a:ext cx="9072000" cy="82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Why it works, or a Bitcoin primer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4480560" y="3566160"/>
            <a:ext cx="1097280" cy="1097280"/>
          </a:xfrm>
          <a:prstGeom prst="rect">
            <a:avLst/>
          </a:prstGeom>
          <a:ln>
            <a:noFill/>
          </a:ln>
        </p:spPr>
      </p:pic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Still too hard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5" name="TextShape 2"/>
          <p:cNvSpPr txBox="1"/>
          <p:nvPr/>
        </p:nvSpPr>
        <p:spPr>
          <a:xfrm>
            <a:off x="313200" y="1822680"/>
            <a:ext cx="9072000" cy="82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Cantarell"/>
              </a:rPr>
              <a:t>Smart Contracts: Programmable money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96" name="Line 3"/>
          <p:cNvSpPr/>
          <p:nvPr/>
        </p:nvSpPr>
        <p:spPr>
          <a:xfrm>
            <a:off x="4245120" y="2128320"/>
            <a:ext cx="3127320" cy="0"/>
          </a:xfrm>
          <a:prstGeom prst="line">
            <a:avLst/>
          </a:prstGeom>
          <a:ln w="381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TextShape 4"/>
          <p:cNvSpPr txBox="1"/>
          <p:nvPr/>
        </p:nvSpPr>
        <p:spPr>
          <a:xfrm>
            <a:off x="3537360" y="1418760"/>
            <a:ext cx="5394960" cy="52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latin typeface="Cantarell"/>
              </a:rPr>
              <a:t>A fast way to lose your (and others’)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98" name="TextShape 5"/>
          <p:cNvSpPr txBox="1"/>
          <p:nvPr/>
        </p:nvSpPr>
        <p:spPr>
          <a:xfrm>
            <a:off x="640080" y="2585520"/>
            <a:ext cx="8778240" cy="309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Cantarell"/>
              </a:rPr>
              <a:t>Very easy to make mistakes</a:t>
            </a:r>
            <a:endParaRPr b="0" lang="en-US" sz="3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3600" spc="-1" strike="noStrike">
                <a:latin typeface="Cantarell"/>
              </a:rPr>
              <a:t>TheDAO</a:t>
            </a:r>
            <a:endParaRPr b="0" lang="en-US" sz="3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3600" spc="-1" strike="noStrike">
                <a:latin typeface="Cantarell"/>
              </a:rPr>
              <a:t>Parity wallet</a:t>
            </a:r>
            <a:endParaRPr b="0" lang="en-US" sz="3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Cantarell"/>
              </a:rPr>
              <a:t>Smart contract languages not (yet) safe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32" dur="indefinite" restart="never" nodeType="tmRoot">
          <p:childTnLst>
            <p:seq>
              <p:cTn id="3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Part III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0" name="TextShape 2"/>
          <p:cNvSpPr txBox="1"/>
          <p:nvPr/>
        </p:nvSpPr>
        <p:spPr>
          <a:xfrm>
            <a:off x="362880" y="2650680"/>
            <a:ext cx="9692640" cy="82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Cantarell"/>
              </a:rPr>
              <a:t>Types of blockchains, applications and the future</a:t>
            </a:r>
            <a:endParaRPr b="0" lang="en-US" sz="3600" spc="-1" strike="noStrike">
              <a:latin typeface="Cantarell"/>
            </a:endParaRPr>
          </a:p>
        </p:txBody>
      </p:sp>
      <p:pic>
        <p:nvPicPr>
          <p:cNvPr id="501" name="" descr=""/>
          <p:cNvPicPr/>
          <p:nvPr/>
        </p:nvPicPr>
        <p:blipFill>
          <a:blip r:embed="rId1"/>
          <a:stretch/>
        </p:blipFill>
        <p:spPr>
          <a:xfrm>
            <a:off x="7079760" y="1371600"/>
            <a:ext cx="548640" cy="548640"/>
          </a:xfrm>
          <a:prstGeom prst="rect">
            <a:avLst/>
          </a:prstGeom>
          <a:ln>
            <a:noFill/>
          </a:ln>
        </p:spPr>
      </p:pic>
      <p:pic>
        <p:nvPicPr>
          <p:cNvPr id="502" name="" descr=""/>
          <p:cNvPicPr/>
          <p:nvPr/>
        </p:nvPicPr>
        <p:blipFill>
          <a:blip r:embed="rId2"/>
          <a:stretch/>
        </p:blipFill>
        <p:spPr>
          <a:xfrm>
            <a:off x="7268400" y="4433400"/>
            <a:ext cx="595440" cy="595800"/>
          </a:xfrm>
          <a:prstGeom prst="rect">
            <a:avLst/>
          </a:prstGeom>
          <a:ln>
            <a:noFill/>
          </a:ln>
        </p:spPr>
      </p:pic>
      <p:pic>
        <p:nvPicPr>
          <p:cNvPr id="503" name="Ethereum Classic Logo.svg" descr=""/>
          <p:cNvPicPr/>
          <p:nvPr/>
        </p:nvPicPr>
        <p:blipFill>
          <a:blip r:embed="rId3"/>
          <a:stretch/>
        </p:blipFill>
        <p:spPr>
          <a:xfrm>
            <a:off x="6257160" y="4389120"/>
            <a:ext cx="451800" cy="731880"/>
          </a:xfrm>
          <a:prstGeom prst="rect">
            <a:avLst/>
          </a:prstGeom>
          <a:ln>
            <a:noFill/>
          </a:ln>
        </p:spPr>
      </p:pic>
      <p:sp>
        <p:nvSpPr>
          <p:cNvPr id="504" name="TextShape 3"/>
          <p:cNvSpPr txBox="1"/>
          <p:nvPr/>
        </p:nvSpPr>
        <p:spPr>
          <a:xfrm>
            <a:off x="6616800" y="1482480"/>
            <a:ext cx="457200" cy="51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latin typeface="Arial"/>
              </a:rPr>
              <a:t>V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5" name="TextShape 4"/>
          <p:cNvSpPr txBox="1"/>
          <p:nvPr/>
        </p:nvSpPr>
        <p:spPr>
          <a:xfrm>
            <a:off x="6802560" y="4585680"/>
            <a:ext cx="385200" cy="51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latin typeface="Arial"/>
              </a:rPr>
              <a:t>V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06" name="Ripple_logo.svg" descr=""/>
          <p:cNvPicPr/>
          <p:nvPr/>
        </p:nvPicPr>
        <p:blipFill>
          <a:blip r:embed="rId4"/>
          <a:srcRect l="0" t="0" r="76696" b="0"/>
          <a:stretch/>
        </p:blipFill>
        <p:spPr>
          <a:xfrm>
            <a:off x="6017400" y="1347840"/>
            <a:ext cx="491400" cy="608400"/>
          </a:xfrm>
          <a:prstGeom prst="rect">
            <a:avLst/>
          </a:prstGeom>
          <a:ln>
            <a:noFill/>
          </a:ln>
        </p:spPr>
      </p:pic>
      <p:pic>
        <p:nvPicPr>
          <p:cNvPr id="507" name="" descr=""/>
          <p:cNvPicPr/>
          <p:nvPr/>
        </p:nvPicPr>
        <p:blipFill>
          <a:blip r:embed="rId5"/>
          <a:stretch/>
        </p:blipFill>
        <p:spPr>
          <a:xfrm>
            <a:off x="1554480" y="3840480"/>
            <a:ext cx="1188720" cy="187920"/>
          </a:xfrm>
          <a:prstGeom prst="rect">
            <a:avLst/>
          </a:prstGeom>
          <a:ln>
            <a:noFill/>
          </a:ln>
        </p:spPr>
      </p:pic>
      <p:sp>
        <p:nvSpPr>
          <p:cNvPr id="508" name="TextShape 5"/>
          <p:cNvSpPr txBox="1"/>
          <p:nvPr/>
        </p:nvSpPr>
        <p:spPr>
          <a:xfrm>
            <a:off x="1972800" y="4167360"/>
            <a:ext cx="365760" cy="51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latin typeface="Arial"/>
              </a:rPr>
              <a:t>V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09" name="" descr=""/>
          <p:cNvPicPr/>
          <p:nvPr/>
        </p:nvPicPr>
        <p:blipFill>
          <a:blip r:embed="rId6"/>
          <a:stretch/>
        </p:blipFill>
        <p:spPr>
          <a:xfrm>
            <a:off x="1845360" y="4654080"/>
            <a:ext cx="594000" cy="594000"/>
          </a:xfrm>
          <a:prstGeom prst="rect">
            <a:avLst/>
          </a:prstGeom>
          <a:ln>
            <a:noFill/>
          </a:ln>
        </p:spPr>
      </p:pic>
      <p:pic>
        <p:nvPicPr>
          <p:cNvPr id="510" name="" descr=""/>
          <p:cNvPicPr/>
          <p:nvPr/>
        </p:nvPicPr>
        <p:blipFill>
          <a:blip r:embed="rId7"/>
          <a:stretch/>
        </p:blipFill>
        <p:spPr>
          <a:xfrm>
            <a:off x="663840" y="1463040"/>
            <a:ext cx="890640" cy="676080"/>
          </a:xfrm>
          <a:prstGeom prst="rect">
            <a:avLst/>
          </a:prstGeom>
          <a:ln>
            <a:noFill/>
          </a:ln>
        </p:spPr>
      </p:pic>
      <p:sp>
        <p:nvSpPr>
          <p:cNvPr id="511" name="TextShape 6"/>
          <p:cNvSpPr txBox="1"/>
          <p:nvPr/>
        </p:nvSpPr>
        <p:spPr>
          <a:xfrm>
            <a:off x="4114800" y="4297680"/>
            <a:ext cx="100584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Hack"/>
              </a:rPr>
              <a:t>Xchain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4" dur="indefinite" restart="never" nodeType="tmRoot">
          <p:childTnLst>
            <p:seq>
              <p:cTn id="3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Cry</a:t>
            </a:r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pto</a:t>
            </a:r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kitti</a:t>
            </a:r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es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3" name="TextShape 2"/>
          <p:cNvSpPr txBox="1"/>
          <p:nvPr/>
        </p:nvSpPr>
        <p:spPr>
          <a:xfrm>
            <a:off x="434880" y="2650680"/>
            <a:ext cx="7130160" cy="82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600" spc="-1" strike="noStrike">
                <a:latin typeface="Cantarell"/>
              </a:rPr>
              <a:t>Cute kitties that live on Ethereum!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14" name="" descr=""/>
          <p:cNvPicPr/>
          <p:nvPr/>
        </p:nvPicPr>
        <p:blipFill>
          <a:blip r:embed="rId1"/>
          <a:stretch/>
        </p:blipFill>
        <p:spPr>
          <a:xfrm>
            <a:off x="6035040" y="3413520"/>
            <a:ext cx="3772440" cy="2270880"/>
          </a:xfrm>
          <a:prstGeom prst="rect">
            <a:avLst/>
          </a:prstGeom>
          <a:ln>
            <a:noFill/>
          </a:ln>
        </p:spPr>
      </p:pic>
      <p:pic>
        <p:nvPicPr>
          <p:cNvPr id="515" name="" descr=""/>
          <p:cNvPicPr/>
          <p:nvPr/>
        </p:nvPicPr>
        <p:blipFill>
          <a:blip r:embed="rId2"/>
          <a:stretch/>
        </p:blipFill>
        <p:spPr>
          <a:xfrm>
            <a:off x="1188720" y="2866320"/>
            <a:ext cx="3474720" cy="3474720"/>
          </a:xfrm>
          <a:prstGeom prst="rect">
            <a:avLst/>
          </a:prstGeom>
          <a:ln>
            <a:noFill/>
          </a:ln>
        </p:spPr>
      </p:pic>
      <p:pic>
        <p:nvPicPr>
          <p:cNvPr id="516" name="" descr=""/>
          <p:cNvPicPr/>
          <p:nvPr/>
        </p:nvPicPr>
        <p:blipFill>
          <a:blip r:embed="rId3"/>
          <a:stretch/>
        </p:blipFill>
        <p:spPr>
          <a:xfrm rot="16200000">
            <a:off x="6763320" y="393120"/>
            <a:ext cx="4169520" cy="308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6" dur="indefinite" restart="never" nodeType="tmRoot">
          <p:childTnLst>
            <p:seq>
              <p:cTn id="3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Types of blockchains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18" name="" descr=""/>
          <p:cNvPicPr/>
          <p:nvPr/>
        </p:nvPicPr>
        <p:blipFill>
          <a:blip r:embed="rId1"/>
          <a:stretch/>
        </p:blipFill>
        <p:spPr>
          <a:xfrm>
            <a:off x="9200520" y="1518480"/>
            <a:ext cx="548640" cy="548640"/>
          </a:xfrm>
          <a:prstGeom prst="rect">
            <a:avLst/>
          </a:prstGeom>
          <a:ln>
            <a:noFill/>
          </a:ln>
        </p:spPr>
      </p:pic>
      <p:pic>
        <p:nvPicPr>
          <p:cNvPr id="519" name="" descr=""/>
          <p:cNvPicPr/>
          <p:nvPr/>
        </p:nvPicPr>
        <p:blipFill>
          <a:blip r:embed="rId2"/>
          <a:stretch/>
        </p:blipFill>
        <p:spPr>
          <a:xfrm>
            <a:off x="5985000" y="4297680"/>
            <a:ext cx="595440" cy="595800"/>
          </a:xfrm>
          <a:prstGeom prst="rect">
            <a:avLst/>
          </a:prstGeom>
          <a:ln>
            <a:noFill/>
          </a:ln>
        </p:spPr>
      </p:pic>
      <p:pic>
        <p:nvPicPr>
          <p:cNvPr id="520" name="Ethereum Classic Logo.svg" descr=""/>
          <p:cNvPicPr/>
          <p:nvPr/>
        </p:nvPicPr>
        <p:blipFill>
          <a:blip r:embed="rId3"/>
          <a:stretch/>
        </p:blipFill>
        <p:spPr>
          <a:xfrm>
            <a:off x="7046280" y="4206240"/>
            <a:ext cx="451800" cy="731880"/>
          </a:xfrm>
          <a:prstGeom prst="rect">
            <a:avLst/>
          </a:prstGeom>
          <a:ln>
            <a:noFill/>
          </a:ln>
        </p:spPr>
      </p:pic>
      <p:sp>
        <p:nvSpPr>
          <p:cNvPr id="521" name="TextShape 2"/>
          <p:cNvSpPr txBox="1"/>
          <p:nvPr/>
        </p:nvSpPr>
        <p:spPr>
          <a:xfrm>
            <a:off x="8737560" y="1629360"/>
            <a:ext cx="45720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latin typeface="Arial"/>
              </a:rPr>
              <a:t>V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2" name="TextShape 3"/>
          <p:cNvSpPr txBox="1"/>
          <p:nvPr/>
        </p:nvSpPr>
        <p:spPr>
          <a:xfrm>
            <a:off x="6616440" y="4402800"/>
            <a:ext cx="38520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latin typeface="Arial"/>
              </a:rPr>
              <a:t>V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23" name="Ripple_logo.svg" descr=""/>
          <p:cNvPicPr/>
          <p:nvPr/>
        </p:nvPicPr>
        <p:blipFill>
          <a:blip r:embed="rId4"/>
          <a:srcRect l="0" t="0" r="76696" b="0"/>
          <a:stretch/>
        </p:blipFill>
        <p:spPr>
          <a:xfrm>
            <a:off x="8138160" y="1494720"/>
            <a:ext cx="491400" cy="608400"/>
          </a:xfrm>
          <a:prstGeom prst="rect">
            <a:avLst/>
          </a:prstGeom>
          <a:ln>
            <a:noFill/>
          </a:ln>
        </p:spPr>
      </p:pic>
      <p:pic>
        <p:nvPicPr>
          <p:cNvPr id="524" name="" descr=""/>
          <p:cNvPicPr/>
          <p:nvPr/>
        </p:nvPicPr>
        <p:blipFill>
          <a:blip r:embed="rId5"/>
          <a:stretch/>
        </p:blipFill>
        <p:spPr>
          <a:xfrm>
            <a:off x="8049600" y="2632320"/>
            <a:ext cx="1188720" cy="187920"/>
          </a:xfrm>
          <a:prstGeom prst="rect">
            <a:avLst/>
          </a:prstGeom>
          <a:ln>
            <a:noFill/>
          </a:ln>
        </p:spPr>
      </p:pic>
      <p:sp>
        <p:nvSpPr>
          <p:cNvPr id="525" name="TextShape 4"/>
          <p:cNvSpPr txBox="1"/>
          <p:nvPr/>
        </p:nvSpPr>
        <p:spPr>
          <a:xfrm>
            <a:off x="8467920" y="2887200"/>
            <a:ext cx="365760" cy="43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latin typeface="Arial"/>
              </a:rPr>
              <a:t>V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26" name="" descr=""/>
          <p:cNvPicPr/>
          <p:nvPr/>
        </p:nvPicPr>
        <p:blipFill>
          <a:blip r:embed="rId6"/>
          <a:stretch/>
        </p:blipFill>
        <p:spPr>
          <a:xfrm>
            <a:off x="8340480" y="3337920"/>
            <a:ext cx="594000" cy="594000"/>
          </a:xfrm>
          <a:prstGeom prst="rect">
            <a:avLst/>
          </a:prstGeom>
          <a:ln>
            <a:noFill/>
          </a:ln>
        </p:spPr>
      </p:pic>
      <p:sp>
        <p:nvSpPr>
          <p:cNvPr id="527" name="TextShape 5"/>
          <p:cNvSpPr txBox="1"/>
          <p:nvPr/>
        </p:nvSpPr>
        <p:spPr>
          <a:xfrm>
            <a:off x="399960" y="989280"/>
            <a:ext cx="8321040" cy="373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Permissioned </a:t>
            </a:r>
            <a:r>
              <a:rPr b="0" lang="en-US" sz="3000" spc="-1" strike="noStrike">
                <a:latin typeface="Cantarell"/>
              </a:rPr>
              <a:t>vs</a:t>
            </a:r>
            <a:r>
              <a:rPr b="0" lang="en-US" sz="4000" spc="-1" strike="noStrike">
                <a:latin typeface="Cantarell"/>
              </a:rPr>
              <a:t> Permissionless</a:t>
            </a:r>
            <a:endParaRPr b="0" lang="en-US" sz="4000" spc="-1" strike="noStrike">
              <a:latin typeface="Cantarel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Proof of Work </a:t>
            </a:r>
            <a:r>
              <a:rPr b="0" lang="en-US" sz="3000" spc="-1" strike="noStrike">
                <a:latin typeface="Cantarell"/>
              </a:rPr>
              <a:t>vs</a:t>
            </a:r>
            <a:r>
              <a:rPr b="0" lang="en-US" sz="4000" spc="-1" strike="noStrike">
                <a:latin typeface="Cantarell"/>
              </a:rPr>
              <a:t> Proof of Stake</a:t>
            </a:r>
            <a:endParaRPr b="0" lang="en-US" sz="4000" spc="-1" strike="noStrike">
              <a:latin typeface="Cantarel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Private </a:t>
            </a:r>
            <a:r>
              <a:rPr b="0" lang="en-US" sz="3000" spc="-1" strike="noStrike">
                <a:latin typeface="Cantarell"/>
              </a:rPr>
              <a:t>vs</a:t>
            </a:r>
            <a:r>
              <a:rPr b="0" lang="en-US" sz="4000" spc="-1" strike="noStrike">
                <a:latin typeface="Cantarell"/>
              </a:rPr>
              <a:t> Transparent</a:t>
            </a:r>
            <a:endParaRPr b="0" lang="en-US" sz="4000" spc="-1" strike="noStrike">
              <a:latin typeface="Cantarell"/>
            </a:endParaRPr>
          </a:p>
        </p:txBody>
      </p:sp>
    </p:spTree>
  </p:cSld>
  <p:timing>
    <p:tnLst>
      <p:par>
        <p:cTn id="38" dur="indefinite" restart="never" nodeType="tmRoot">
          <p:childTnLst>
            <p:seq>
              <p:cTn id="3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Scalability issue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9" name="TextShape 2"/>
          <p:cNvSpPr txBox="1"/>
          <p:nvPr/>
        </p:nvSpPr>
        <p:spPr>
          <a:xfrm>
            <a:off x="457200" y="1807200"/>
            <a:ext cx="8321040" cy="266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</a:pPr>
            <a:r>
              <a:rPr b="0" lang="en-US" sz="4000" spc="-1" strike="noStrike">
                <a:latin typeface="Cantarell"/>
              </a:rPr>
              <a:t>          </a:t>
            </a:r>
            <a:r>
              <a:rPr b="0" lang="en-US" sz="4000" spc="-1" strike="noStrike">
                <a:latin typeface="Cantarell"/>
              </a:rPr>
              <a:t>: 7 txs/sec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</a:pPr>
            <a:r>
              <a:rPr b="0" lang="en-US" sz="4000" spc="-1" strike="noStrike">
                <a:latin typeface="Cantarell"/>
              </a:rPr>
              <a:t>          </a:t>
            </a:r>
            <a:r>
              <a:rPr b="0" lang="en-US" sz="4000" spc="-1" strike="noStrike">
                <a:latin typeface="Cantarell"/>
              </a:rPr>
              <a:t>: 20,000 txs/sec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</a:pPr>
            <a:r>
              <a:rPr b="0" lang="en-US" sz="4000" spc="-1" strike="noStrike">
                <a:latin typeface="Cantarell"/>
              </a:rPr>
              <a:t>Problem: too much redundancy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30" name="" descr=""/>
          <p:cNvPicPr/>
          <p:nvPr/>
        </p:nvPicPr>
        <p:blipFill>
          <a:blip r:embed="rId1"/>
          <a:stretch/>
        </p:blipFill>
        <p:spPr>
          <a:xfrm>
            <a:off x="753840" y="1771200"/>
            <a:ext cx="822960" cy="822960"/>
          </a:xfrm>
          <a:prstGeom prst="rect">
            <a:avLst/>
          </a:prstGeom>
          <a:ln>
            <a:noFill/>
          </a:ln>
        </p:spPr>
      </p:pic>
      <p:pic>
        <p:nvPicPr>
          <p:cNvPr id="531" name="" descr=""/>
          <p:cNvPicPr/>
          <p:nvPr/>
        </p:nvPicPr>
        <p:blipFill>
          <a:blip r:embed="rId2"/>
          <a:stretch/>
        </p:blipFill>
        <p:spPr>
          <a:xfrm>
            <a:off x="388080" y="2853720"/>
            <a:ext cx="1251000" cy="40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0" dur="indefinite" restart="never" nodeType="tmRoot">
          <p:childTnLst>
            <p:seq>
              <p:cTn id="4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Candidate Solution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3" name="TextShape 2"/>
          <p:cNvSpPr txBox="1"/>
          <p:nvPr/>
        </p:nvSpPr>
        <p:spPr>
          <a:xfrm>
            <a:off x="457200" y="1555200"/>
            <a:ext cx="9509760" cy="295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Aft>
                <a:spcPts val="1585"/>
              </a:spcAft>
            </a:pPr>
            <a:r>
              <a:rPr b="0" lang="en-US" sz="4000" spc="-1" strike="noStrike">
                <a:latin typeface="Cantarell"/>
              </a:rPr>
              <a:t>Payment Channels! (e.g. Lightning,      )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1 tx on-chain to open channel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Unlimited off-chain </a:t>
            </a:r>
            <a:r>
              <a:rPr b="0" lang="en-US" sz="4000" spc="-1" strike="noStrike">
                <a:latin typeface="Cantarell"/>
              </a:rPr>
              <a:t>txs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1 tx on-chain to close channel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34" name="" descr=""/>
          <p:cNvPicPr/>
          <p:nvPr/>
        </p:nvPicPr>
        <p:blipFill>
          <a:blip r:embed="rId1"/>
          <a:stretch/>
        </p:blipFill>
        <p:spPr>
          <a:xfrm>
            <a:off x="8242560" y="1591200"/>
            <a:ext cx="890640" cy="67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2" dur="indefinite" restart="never" nodeType="tmRoot">
          <p:childTnLst>
            <p:seq>
              <p:cTn id="4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Crosschain transactions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6" name="TextShape 2"/>
          <p:cNvSpPr txBox="1"/>
          <p:nvPr/>
        </p:nvSpPr>
        <p:spPr>
          <a:xfrm>
            <a:off x="257760" y="1920240"/>
            <a:ext cx="9714240" cy="163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</a:pPr>
            <a:r>
              <a:rPr b="0" lang="en-US" sz="4000" spc="-1" strike="noStrike">
                <a:latin typeface="Cantarell"/>
              </a:rPr>
              <a:t>Move coins to another chain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</a:pPr>
            <a:r>
              <a:rPr b="0" lang="en-US" sz="4000" spc="-1" strike="noStrike">
                <a:latin typeface="Cantarell"/>
              </a:rPr>
              <a:t>E.g. use bitcoins in Ethereum contracts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37" name="" descr=""/>
          <p:cNvPicPr/>
          <p:nvPr/>
        </p:nvPicPr>
        <p:blipFill>
          <a:blip r:embed="rId1"/>
          <a:stretch/>
        </p:blipFill>
        <p:spPr>
          <a:xfrm>
            <a:off x="2651760" y="3363840"/>
            <a:ext cx="822960" cy="822960"/>
          </a:xfrm>
          <a:prstGeom prst="rect">
            <a:avLst/>
          </a:prstGeom>
          <a:ln>
            <a:noFill/>
          </a:ln>
        </p:spPr>
      </p:pic>
      <p:pic>
        <p:nvPicPr>
          <p:cNvPr id="538" name="" descr=""/>
          <p:cNvPicPr/>
          <p:nvPr/>
        </p:nvPicPr>
        <p:blipFill>
          <a:blip r:embed="rId2"/>
          <a:stretch/>
        </p:blipFill>
        <p:spPr>
          <a:xfrm>
            <a:off x="5340960" y="3423600"/>
            <a:ext cx="511200" cy="83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4" dur="indefinite" restart="never" nodeType="tmRoot">
          <p:childTnLst>
            <p:seq>
              <p:cTn id="4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Interconnected blockchains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0" name="TextShape 2"/>
          <p:cNvSpPr txBox="1"/>
          <p:nvPr/>
        </p:nvSpPr>
        <p:spPr>
          <a:xfrm>
            <a:off x="545760" y="1920240"/>
            <a:ext cx="6652800" cy="230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n-US" sz="4000" spc="-1" strike="noStrike">
                <a:latin typeface="Cantarell"/>
              </a:rPr>
              <a:t>Specialised blockchains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n-US" sz="4000" spc="-1" strike="noStrike">
                <a:latin typeface="Cantarell"/>
              </a:rPr>
              <a:t>Separation of duties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n-US" sz="4000" spc="-1" strike="noStrike">
                <a:latin typeface="Cantarell"/>
              </a:rPr>
              <a:t>Related: Sharding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46" dur="indefinite" restart="never" nodeType="tmRoot">
          <p:childTnLst>
            <p:seq>
              <p:cTn id="4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Questions?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2" name="TextShape 2"/>
          <p:cNvSpPr txBox="1"/>
          <p:nvPr/>
        </p:nvSpPr>
        <p:spPr>
          <a:xfrm>
            <a:off x="5486400" y="1331640"/>
            <a:ext cx="4089240" cy="82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1100" spc="-1" strike="noStrike">
                <a:latin typeface="Arial"/>
              </a:rPr>
              <a:t>Credits:</a:t>
            </a:r>
            <a:endParaRPr b="0" lang="en-US" sz="1100" spc="-1" strike="noStrike">
              <a:latin typeface="Arial"/>
            </a:endParaRPr>
          </a:p>
          <a:p>
            <a:pPr marL="432000" indent="-324000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latin typeface="Arial"/>
              </a:rPr>
              <a:t>Blockchain by Pablo Rozenberg from the Noun Project</a:t>
            </a:r>
            <a:endParaRPr b="0" lang="en-US" sz="1100" spc="-1" strike="noStrike">
              <a:latin typeface="Arial"/>
            </a:endParaRPr>
          </a:p>
          <a:p>
            <a:pPr marL="432000" indent="-324000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latin typeface="Arial"/>
              </a:rPr>
              <a:t>Monitor by Kirman from the Noun Project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543" name="" descr=""/>
          <p:cNvPicPr/>
          <p:nvPr/>
        </p:nvPicPr>
        <p:blipFill>
          <a:blip r:embed="rId1"/>
          <a:stretch/>
        </p:blipFill>
        <p:spPr>
          <a:xfrm>
            <a:off x="723960" y="2054160"/>
            <a:ext cx="2485440" cy="3432240"/>
          </a:xfrm>
          <a:prstGeom prst="rect">
            <a:avLst/>
          </a:prstGeom>
          <a:ln>
            <a:noFill/>
          </a:ln>
        </p:spPr>
      </p:pic>
      <p:pic>
        <p:nvPicPr>
          <p:cNvPr id="544" name="" descr=""/>
          <p:cNvPicPr/>
          <p:nvPr/>
        </p:nvPicPr>
        <p:blipFill>
          <a:blip r:embed="rId2"/>
          <a:stretch/>
        </p:blipFill>
        <p:spPr>
          <a:xfrm>
            <a:off x="4206240" y="2092320"/>
            <a:ext cx="4937040" cy="339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8" dur="indefinite" restart="never" nodeType="tmRoot">
          <p:childTnLst>
            <p:seq>
              <p:cTn id="4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Blockchain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6" name="CustomShape 2"/>
          <p:cNvSpPr/>
          <p:nvPr/>
        </p:nvSpPr>
        <p:spPr>
          <a:xfrm>
            <a:off x="822960" y="2011680"/>
            <a:ext cx="2286000" cy="192024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Line 3"/>
          <p:cNvSpPr/>
          <p:nvPr/>
        </p:nvSpPr>
        <p:spPr>
          <a:xfrm flipH="1">
            <a:off x="-182880" y="3017520"/>
            <a:ext cx="10058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4"/>
          <p:cNvSpPr/>
          <p:nvPr/>
        </p:nvSpPr>
        <p:spPr>
          <a:xfrm>
            <a:off x="1400040" y="219456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Line 5"/>
          <p:cNvSpPr/>
          <p:nvPr/>
        </p:nvSpPr>
        <p:spPr>
          <a:xfrm>
            <a:off x="969840" y="239652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Line 6"/>
          <p:cNvSpPr/>
          <p:nvPr/>
        </p:nvSpPr>
        <p:spPr>
          <a:xfrm>
            <a:off x="1764000" y="239652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7"/>
          <p:cNvSpPr/>
          <p:nvPr/>
        </p:nvSpPr>
        <p:spPr>
          <a:xfrm>
            <a:off x="2189880" y="24688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Line 8"/>
          <p:cNvSpPr/>
          <p:nvPr/>
        </p:nvSpPr>
        <p:spPr>
          <a:xfrm>
            <a:off x="1759680" y="2670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Line 9"/>
          <p:cNvSpPr/>
          <p:nvPr/>
        </p:nvSpPr>
        <p:spPr>
          <a:xfrm>
            <a:off x="2553840" y="2670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10"/>
          <p:cNvSpPr/>
          <p:nvPr/>
        </p:nvSpPr>
        <p:spPr>
          <a:xfrm>
            <a:off x="1422360" y="29260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Line 11"/>
          <p:cNvSpPr/>
          <p:nvPr/>
        </p:nvSpPr>
        <p:spPr>
          <a:xfrm>
            <a:off x="992160" y="31280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Line 12"/>
          <p:cNvSpPr/>
          <p:nvPr/>
        </p:nvSpPr>
        <p:spPr>
          <a:xfrm>
            <a:off x="1786320" y="31280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13"/>
          <p:cNvSpPr/>
          <p:nvPr/>
        </p:nvSpPr>
        <p:spPr>
          <a:xfrm>
            <a:off x="2098440" y="33832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Line 14"/>
          <p:cNvSpPr/>
          <p:nvPr/>
        </p:nvSpPr>
        <p:spPr>
          <a:xfrm>
            <a:off x="1668240" y="35852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Line 15"/>
          <p:cNvSpPr/>
          <p:nvPr/>
        </p:nvSpPr>
        <p:spPr>
          <a:xfrm>
            <a:off x="2462400" y="35852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16"/>
          <p:cNvSpPr/>
          <p:nvPr/>
        </p:nvSpPr>
        <p:spPr>
          <a:xfrm>
            <a:off x="4118040" y="2011680"/>
            <a:ext cx="2286000" cy="192024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Line 17"/>
          <p:cNvSpPr/>
          <p:nvPr/>
        </p:nvSpPr>
        <p:spPr>
          <a:xfrm flipH="1">
            <a:off x="3112200" y="3017520"/>
            <a:ext cx="10058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18"/>
          <p:cNvSpPr/>
          <p:nvPr/>
        </p:nvSpPr>
        <p:spPr>
          <a:xfrm>
            <a:off x="5340960" y="21808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Line 19"/>
          <p:cNvSpPr/>
          <p:nvPr/>
        </p:nvSpPr>
        <p:spPr>
          <a:xfrm>
            <a:off x="4910760" y="2382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Line 20"/>
          <p:cNvSpPr/>
          <p:nvPr/>
        </p:nvSpPr>
        <p:spPr>
          <a:xfrm>
            <a:off x="5704920" y="2382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21"/>
          <p:cNvSpPr/>
          <p:nvPr/>
        </p:nvSpPr>
        <p:spPr>
          <a:xfrm>
            <a:off x="7430040" y="2011680"/>
            <a:ext cx="2286000" cy="192024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Line 22"/>
          <p:cNvSpPr/>
          <p:nvPr/>
        </p:nvSpPr>
        <p:spPr>
          <a:xfrm flipH="1">
            <a:off x="6424200" y="3017520"/>
            <a:ext cx="10058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23"/>
          <p:cNvSpPr/>
          <p:nvPr/>
        </p:nvSpPr>
        <p:spPr>
          <a:xfrm>
            <a:off x="4691880" y="283464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Line 24"/>
          <p:cNvSpPr/>
          <p:nvPr/>
        </p:nvSpPr>
        <p:spPr>
          <a:xfrm>
            <a:off x="4261680" y="303660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Line 25"/>
          <p:cNvSpPr/>
          <p:nvPr/>
        </p:nvSpPr>
        <p:spPr>
          <a:xfrm>
            <a:off x="5055840" y="303660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26"/>
          <p:cNvSpPr/>
          <p:nvPr/>
        </p:nvSpPr>
        <p:spPr>
          <a:xfrm>
            <a:off x="5093640" y="329184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Line 27"/>
          <p:cNvSpPr/>
          <p:nvPr/>
        </p:nvSpPr>
        <p:spPr>
          <a:xfrm>
            <a:off x="4663440" y="349380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Line 28"/>
          <p:cNvSpPr/>
          <p:nvPr/>
        </p:nvSpPr>
        <p:spPr>
          <a:xfrm>
            <a:off x="5457600" y="349380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29"/>
          <p:cNvSpPr/>
          <p:nvPr/>
        </p:nvSpPr>
        <p:spPr>
          <a:xfrm>
            <a:off x="7928280" y="33832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Line 30"/>
          <p:cNvSpPr/>
          <p:nvPr/>
        </p:nvSpPr>
        <p:spPr>
          <a:xfrm>
            <a:off x="7498080" y="35852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Line 31"/>
          <p:cNvSpPr/>
          <p:nvPr/>
        </p:nvSpPr>
        <p:spPr>
          <a:xfrm>
            <a:off x="8292240" y="35852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32"/>
          <p:cNvSpPr/>
          <p:nvPr/>
        </p:nvSpPr>
        <p:spPr>
          <a:xfrm>
            <a:off x="8349480" y="274320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Line 33"/>
          <p:cNvSpPr/>
          <p:nvPr/>
        </p:nvSpPr>
        <p:spPr>
          <a:xfrm>
            <a:off x="7919280" y="294516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Line 34"/>
          <p:cNvSpPr/>
          <p:nvPr/>
        </p:nvSpPr>
        <p:spPr>
          <a:xfrm>
            <a:off x="8713440" y="294516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35"/>
          <p:cNvSpPr/>
          <p:nvPr/>
        </p:nvSpPr>
        <p:spPr>
          <a:xfrm>
            <a:off x="7909200" y="219492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Line 36"/>
          <p:cNvSpPr/>
          <p:nvPr/>
        </p:nvSpPr>
        <p:spPr>
          <a:xfrm>
            <a:off x="7479000" y="239688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Line 37"/>
          <p:cNvSpPr/>
          <p:nvPr/>
        </p:nvSpPr>
        <p:spPr>
          <a:xfrm>
            <a:off x="8273160" y="239688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38"/>
          <p:cNvSpPr/>
          <p:nvPr/>
        </p:nvSpPr>
        <p:spPr>
          <a:xfrm>
            <a:off x="8751240" y="23968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Line 39"/>
          <p:cNvSpPr/>
          <p:nvPr/>
        </p:nvSpPr>
        <p:spPr>
          <a:xfrm>
            <a:off x="8321040" y="2598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Line 40"/>
          <p:cNvSpPr/>
          <p:nvPr/>
        </p:nvSpPr>
        <p:spPr>
          <a:xfrm>
            <a:off x="9115200" y="2598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41"/>
          <p:cNvSpPr/>
          <p:nvPr/>
        </p:nvSpPr>
        <p:spPr>
          <a:xfrm>
            <a:off x="8842680" y="310896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Line 42"/>
          <p:cNvSpPr/>
          <p:nvPr/>
        </p:nvSpPr>
        <p:spPr>
          <a:xfrm>
            <a:off x="8412480" y="331092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Line 43"/>
          <p:cNvSpPr/>
          <p:nvPr/>
        </p:nvSpPr>
        <p:spPr>
          <a:xfrm>
            <a:off x="9206640" y="331092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What is a Blockchain?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3640" y="136764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Cantarell"/>
              </a:rPr>
              <a:t> </a:t>
            </a:r>
            <a:r>
              <a:rPr b="0" lang="en-US" sz="4400" spc="-1" strike="noStrike">
                <a:latin typeface="Cantarell"/>
              </a:rPr>
              <a:t>distributed,</a:t>
            </a:r>
            <a:endParaRPr b="0" lang="en-US" sz="4400" spc="-1" strike="noStrike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Cantarell"/>
              </a:rPr>
              <a:t> </a:t>
            </a:r>
            <a:r>
              <a:rPr b="0" lang="en-US" sz="4400" spc="-1" strike="noStrike">
                <a:latin typeface="Cantarell"/>
              </a:rPr>
              <a:t>append-only,</a:t>
            </a:r>
            <a:endParaRPr b="0" lang="en-US" sz="4400" spc="-1" strike="noStrike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Cantarell"/>
              </a:rPr>
              <a:t> </a:t>
            </a:r>
            <a:r>
              <a:rPr b="0" lang="en-US" sz="4400" spc="-1" strike="noStrike">
                <a:latin typeface="Cantarell"/>
              </a:rPr>
              <a:t>transaction ledger</a:t>
            </a:r>
            <a:endParaRPr b="0" lang="en-US" sz="44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What is a Blockchain?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rcRect l="0" t="0" r="0" b="36442"/>
          <a:stretch/>
        </p:blipFill>
        <p:spPr>
          <a:xfrm>
            <a:off x="3781800" y="4034160"/>
            <a:ext cx="875520" cy="69372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2"/>
          <a:srcRect l="0" t="0" r="72825" b="83390"/>
          <a:stretch/>
        </p:blipFill>
        <p:spPr>
          <a:xfrm>
            <a:off x="3386160" y="3840480"/>
            <a:ext cx="1766880" cy="1344240"/>
          </a:xfrm>
          <a:prstGeom prst="rect">
            <a:avLst/>
          </a:prstGeom>
          <a:ln>
            <a:noFill/>
          </a:ln>
        </p:spPr>
      </p:pic>
      <p:pic>
        <p:nvPicPr>
          <p:cNvPr id="69" name="" descr=""/>
          <p:cNvPicPr/>
          <p:nvPr/>
        </p:nvPicPr>
        <p:blipFill>
          <a:blip r:embed="rId3"/>
          <a:srcRect l="0" t="0" r="0" b="36442"/>
          <a:stretch/>
        </p:blipFill>
        <p:spPr>
          <a:xfrm>
            <a:off x="1191960" y="3028320"/>
            <a:ext cx="875520" cy="69372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4"/>
          <a:srcRect l="0" t="0" r="72825" b="83390"/>
          <a:stretch/>
        </p:blipFill>
        <p:spPr>
          <a:xfrm>
            <a:off x="796320" y="2834640"/>
            <a:ext cx="1766880" cy="134424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5"/>
          <a:srcRect l="0" t="0" r="0" b="36442"/>
          <a:stretch/>
        </p:blipFill>
        <p:spPr>
          <a:xfrm>
            <a:off x="1191960" y="3028320"/>
            <a:ext cx="875520" cy="69372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6"/>
          <a:srcRect l="0" t="0" r="72825" b="83390"/>
          <a:stretch/>
        </p:blipFill>
        <p:spPr>
          <a:xfrm>
            <a:off x="796320" y="2834640"/>
            <a:ext cx="1766880" cy="13442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7"/>
          <a:srcRect l="0" t="0" r="0" b="36442"/>
          <a:stretch/>
        </p:blipFill>
        <p:spPr>
          <a:xfrm>
            <a:off x="5032440" y="1748160"/>
            <a:ext cx="875520" cy="69372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8"/>
          <a:srcRect l="0" t="0" r="72825" b="83390"/>
          <a:stretch/>
        </p:blipFill>
        <p:spPr>
          <a:xfrm>
            <a:off x="4636800" y="1554480"/>
            <a:ext cx="1766880" cy="134424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9"/>
          <a:srcRect l="0" t="0" r="0" b="36442"/>
          <a:stretch/>
        </p:blipFill>
        <p:spPr>
          <a:xfrm>
            <a:off x="5032440" y="1748160"/>
            <a:ext cx="875520" cy="69372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10"/>
          <a:srcRect l="0" t="0" r="72825" b="83390"/>
          <a:stretch/>
        </p:blipFill>
        <p:spPr>
          <a:xfrm>
            <a:off x="4636800" y="1554480"/>
            <a:ext cx="1766880" cy="13442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11"/>
          <a:srcRect l="0" t="0" r="0" b="36442"/>
          <a:stretch/>
        </p:blipFill>
        <p:spPr>
          <a:xfrm>
            <a:off x="7988040" y="2141280"/>
            <a:ext cx="875520" cy="69372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12"/>
          <a:srcRect l="0" t="0" r="72825" b="83390"/>
          <a:stretch/>
        </p:blipFill>
        <p:spPr>
          <a:xfrm>
            <a:off x="7592400" y="1947600"/>
            <a:ext cx="1766880" cy="134424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13"/>
          <a:srcRect l="0" t="0" r="0" b="36442"/>
          <a:stretch/>
        </p:blipFill>
        <p:spPr>
          <a:xfrm>
            <a:off x="7988040" y="2141280"/>
            <a:ext cx="875520" cy="69372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14"/>
          <a:srcRect l="0" t="0" r="72825" b="83390"/>
          <a:stretch/>
        </p:blipFill>
        <p:spPr>
          <a:xfrm>
            <a:off x="7592400" y="1947600"/>
            <a:ext cx="1766880" cy="1344240"/>
          </a:xfrm>
          <a:prstGeom prst="rect">
            <a:avLst/>
          </a:prstGeom>
          <a:ln>
            <a:noFill/>
          </a:ln>
        </p:spPr>
      </p:pic>
      <p:sp>
        <p:nvSpPr>
          <p:cNvPr id="81" name="Line 2"/>
          <p:cNvSpPr/>
          <p:nvPr/>
        </p:nvSpPr>
        <p:spPr>
          <a:xfrm flipV="1">
            <a:off x="2471760" y="2194560"/>
            <a:ext cx="2286000" cy="100584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Line 3"/>
          <p:cNvSpPr/>
          <p:nvPr/>
        </p:nvSpPr>
        <p:spPr>
          <a:xfrm>
            <a:off x="6312240" y="2194560"/>
            <a:ext cx="1371600" cy="27432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4"/>
          <p:cNvSpPr/>
          <p:nvPr/>
        </p:nvSpPr>
        <p:spPr>
          <a:xfrm flipH="1">
            <a:off x="4392000" y="2468880"/>
            <a:ext cx="365760" cy="146304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5"/>
          <p:cNvSpPr/>
          <p:nvPr/>
        </p:nvSpPr>
        <p:spPr>
          <a:xfrm flipH="1" flipV="1">
            <a:off x="2471760" y="3566160"/>
            <a:ext cx="1005840" cy="4572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Transactions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840480" y="2286000"/>
            <a:ext cx="1554480" cy="155448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3"/>
          <p:cNvSpPr/>
          <p:nvPr/>
        </p:nvSpPr>
        <p:spPr>
          <a:xfrm>
            <a:off x="1920240" y="3144960"/>
            <a:ext cx="19202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4"/>
          <p:cNvSpPr/>
          <p:nvPr/>
        </p:nvSpPr>
        <p:spPr>
          <a:xfrm>
            <a:off x="5394960" y="3108960"/>
            <a:ext cx="19202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Shape 5"/>
          <p:cNvSpPr txBox="1"/>
          <p:nvPr/>
        </p:nvSpPr>
        <p:spPr>
          <a:xfrm>
            <a:off x="4225680" y="2671200"/>
            <a:ext cx="822960" cy="68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000" spc="-1" strike="noStrike">
                <a:latin typeface="DejaVu Sans Mono"/>
              </a:rPr>
              <a:t>tx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0" name="TextShape 6"/>
          <p:cNvSpPr txBox="1"/>
          <p:nvPr/>
        </p:nvSpPr>
        <p:spPr>
          <a:xfrm>
            <a:off x="2283120" y="2377440"/>
            <a:ext cx="109728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latin typeface="Cantarell"/>
              </a:rPr>
              <a:t>Alice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1" name="TextShape 7"/>
          <p:cNvSpPr txBox="1"/>
          <p:nvPr/>
        </p:nvSpPr>
        <p:spPr>
          <a:xfrm>
            <a:off x="5849280" y="2413440"/>
            <a:ext cx="914400" cy="116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latin typeface="Cantarell"/>
              </a:rPr>
              <a:t>Bob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2" name="TextShape 8"/>
          <p:cNvSpPr txBox="1"/>
          <p:nvPr/>
        </p:nvSpPr>
        <p:spPr>
          <a:xfrm>
            <a:off x="2211120" y="3255840"/>
            <a:ext cx="1280160" cy="116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latin typeface="Cantarell"/>
              </a:rPr>
              <a:t>1 BTC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3" name="TextShape 9"/>
          <p:cNvSpPr txBox="1"/>
          <p:nvPr/>
        </p:nvSpPr>
        <p:spPr>
          <a:xfrm>
            <a:off x="5649840" y="3219840"/>
            <a:ext cx="1280160" cy="116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latin typeface="Cantarell"/>
              </a:rPr>
              <a:t>1 BTC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Transactions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840480" y="2286000"/>
            <a:ext cx="1554480" cy="155448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3"/>
          <p:cNvSpPr/>
          <p:nvPr/>
        </p:nvSpPr>
        <p:spPr>
          <a:xfrm>
            <a:off x="1920240" y="3144960"/>
            <a:ext cx="19202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4"/>
          <p:cNvSpPr/>
          <p:nvPr/>
        </p:nvSpPr>
        <p:spPr>
          <a:xfrm>
            <a:off x="5394960" y="3108960"/>
            <a:ext cx="19202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TextShape 5"/>
          <p:cNvSpPr txBox="1"/>
          <p:nvPr/>
        </p:nvSpPr>
        <p:spPr>
          <a:xfrm>
            <a:off x="4225680" y="2671200"/>
            <a:ext cx="822960" cy="68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000" spc="-1" strike="noStrike">
                <a:latin typeface="DejaVu Sans Mono"/>
              </a:rPr>
              <a:t>tx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9" name="TextShape 6"/>
          <p:cNvSpPr txBox="1"/>
          <p:nvPr/>
        </p:nvSpPr>
        <p:spPr>
          <a:xfrm>
            <a:off x="2283120" y="2377440"/>
            <a:ext cx="109728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latin typeface="Cantarell"/>
              </a:rPr>
              <a:t>Alice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0" name="TextShape 7"/>
          <p:cNvSpPr txBox="1"/>
          <p:nvPr/>
        </p:nvSpPr>
        <p:spPr>
          <a:xfrm>
            <a:off x="5849280" y="2413440"/>
            <a:ext cx="914400" cy="116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latin typeface="Cantarell"/>
              </a:rPr>
              <a:t>Bob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1" name="TextShape 8"/>
          <p:cNvSpPr txBox="1"/>
          <p:nvPr/>
        </p:nvSpPr>
        <p:spPr>
          <a:xfrm>
            <a:off x="2211120" y="3255840"/>
            <a:ext cx="1280160" cy="116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latin typeface="Cantarell"/>
              </a:rPr>
              <a:t>1 BTC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2" name="TextShape 9"/>
          <p:cNvSpPr txBox="1"/>
          <p:nvPr/>
        </p:nvSpPr>
        <p:spPr>
          <a:xfrm>
            <a:off x="5649840" y="3219840"/>
            <a:ext cx="1280160" cy="116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latin typeface="Cantarell"/>
              </a:rPr>
              <a:t>1 BTC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3" name="CustomShape 10"/>
          <p:cNvSpPr/>
          <p:nvPr/>
        </p:nvSpPr>
        <p:spPr>
          <a:xfrm>
            <a:off x="1792800" y="2430000"/>
            <a:ext cx="2103120" cy="1463040"/>
          </a:xfrm>
          <a:prstGeom prst="ellipse">
            <a:avLst/>
          </a:prstGeom>
          <a:noFill/>
          <a:ln w="29160">
            <a:solidFill>
              <a:srgbClr val="94070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1"/>
          <p:cNvSpPr/>
          <p:nvPr/>
        </p:nvSpPr>
        <p:spPr>
          <a:xfrm>
            <a:off x="5285160" y="2430360"/>
            <a:ext cx="2103120" cy="1463040"/>
          </a:xfrm>
          <a:prstGeom prst="ellipse">
            <a:avLst/>
          </a:prstGeom>
          <a:noFill/>
          <a:ln w="29160">
            <a:solidFill>
              <a:srgbClr val="40792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TextShape 12"/>
          <p:cNvSpPr txBox="1"/>
          <p:nvPr/>
        </p:nvSpPr>
        <p:spPr>
          <a:xfrm>
            <a:off x="7082640" y="2172240"/>
            <a:ext cx="155448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407927"/>
                </a:solidFill>
                <a:latin typeface="Cantarell"/>
              </a:rPr>
              <a:t>Output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6" name="TextShape 13"/>
          <p:cNvSpPr txBox="1"/>
          <p:nvPr/>
        </p:nvSpPr>
        <p:spPr>
          <a:xfrm>
            <a:off x="911520" y="2103120"/>
            <a:ext cx="118872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94070a"/>
                </a:solidFill>
                <a:latin typeface="Cantarell"/>
              </a:rPr>
              <a:t>Input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Transaction Graph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642960" y="15300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3"/>
          <p:cNvSpPr/>
          <p:nvPr/>
        </p:nvSpPr>
        <p:spPr>
          <a:xfrm>
            <a:off x="-365760" y="19846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4"/>
          <p:cNvSpPr/>
          <p:nvPr/>
        </p:nvSpPr>
        <p:spPr>
          <a:xfrm>
            <a:off x="642960" y="29703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5"/>
          <p:cNvSpPr/>
          <p:nvPr/>
        </p:nvSpPr>
        <p:spPr>
          <a:xfrm>
            <a:off x="-365760" y="342504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6"/>
          <p:cNvSpPr/>
          <p:nvPr/>
        </p:nvSpPr>
        <p:spPr>
          <a:xfrm>
            <a:off x="3179880" y="22035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7"/>
          <p:cNvSpPr/>
          <p:nvPr/>
        </p:nvSpPr>
        <p:spPr>
          <a:xfrm>
            <a:off x="2468160" y="1956960"/>
            <a:ext cx="823680" cy="32904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Line 8"/>
          <p:cNvSpPr/>
          <p:nvPr/>
        </p:nvSpPr>
        <p:spPr>
          <a:xfrm>
            <a:off x="3996720" y="263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9"/>
          <p:cNvSpPr/>
          <p:nvPr/>
        </p:nvSpPr>
        <p:spPr>
          <a:xfrm flipV="1">
            <a:off x="2468160" y="2926080"/>
            <a:ext cx="823680" cy="49968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0"/>
          <p:cNvSpPr/>
          <p:nvPr/>
        </p:nvSpPr>
        <p:spPr>
          <a:xfrm>
            <a:off x="642960" y="420984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11"/>
          <p:cNvSpPr/>
          <p:nvPr/>
        </p:nvSpPr>
        <p:spPr>
          <a:xfrm>
            <a:off x="-365760" y="4664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12"/>
          <p:cNvSpPr/>
          <p:nvPr/>
        </p:nvSpPr>
        <p:spPr>
          <a:xfrm>
            <a:off x="1460160" y="4619160"/>
            <a:ext cx="97272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13"/>
          <p:cNvSpPr/>
          <p:nvPr/>
        </p:nvSpPr>
        <p:spPr>
          <a:xfrm>
            <a:off x="1495800" y="19843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14"/>
          <p:cNvSpPr/>
          <p:nvPr/>
        </p:nvSpPr>
        <p:spPr>
          <a:xfrm>
            <a:off x="1499040" y="34257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5"/>
          <p:cNvSpPr/>
          <p:nvPr/>
        </p:nvSpPr>
        <p:spPr>
          <a:xfrm>
            <a:off x="3441600" y="416448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Line 16"/>
          <p:cNvSpPr/>
          <p:nvPr/>
        </p:nvSpPr>
        <p:spPr>
          <a:xfrm>
            <a:off x="2432880" y="461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Line 17"/>
          <p:cNvSpPr/>
          <p:nvPr/>
        </p:nvSpPr>
        <p:spPr>
          <a:xfrm>
            <a:off x="4294440" y="461880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8"/>
          <p:cNvSpPr/>
          <p:nvPr/>
        </p:nvSpPr>
        <p:spPr>
          <a:xfrm>
            <a:off x="6001920" y="21672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Line 19"/>
          <p:cNvSpPr/>
          <p:nvPr/>
        </p:nvSpPr>
        <p:spPr>
          <a:xfrm>
            <a:off x="4993200" y="26218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Line 20"/>
          <p:cNvSpPr/>
          <p:nvPr/>
        </p:nvSpPr>
        <p:spPr>
          <a:xfrm>
            <a:off x="6854760" y="2621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21"/>
          <p:cNvSpPr/>
          <p:nvPr/>
        </p:nvSpPr>
        <p:spPr>
          <a:xfrm flipV="1">
            <a:off x="4203000" y="2990160"/>
            <a:ext cx="1923480" cy="130752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Many inputs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42960" y="15300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Line 3"/>
          <p:cNvSpPr/>
          <p:nvPr/>
        </p:nvSpPr>
        <p:spPr>
          <a:xfrm>
            <a:off x="-365760" y="19846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4"/>
          <p:cNvSpPr/>
          <p:nvPr/>
        </p:nvSpPr>
        <p:spPr>
          <a:xfrm>
            <a:off x="642960" y="29703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5"/>
          <p:cNvSpPr/>
          <p:nvPr/>
        </p:nvSpPr>
        <p:spPr>
          <a:xfrm>
            <a:off x="-365760" y="342504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6"/>
          <p:cNvSpPr/>
          <p:nvPr/>
        </p:nvSpPr>
        <p:spPr>
          <a:xfrm>
            <a:off x="3179880" y="22035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Line 7"/>
          <p:cNvSpPr/>
          <p:nvPr/>
        </p:nvSpPr>
        <p:spPr>
          <a:xfrm>
            <a:off x="2468160" y="1956960"/>
            <a:ext cx="823680" cy="329040"/>
          </a:xfrm>
          <a:prstGeom prst="line">
            <a:avLst/>
          </a:prstGeom>
          <a:ln w="76320">
            <a:solidFill>
              <a:srgbClr val="94070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Line 8"/>
          <p:cNvSpPr/>
          <p:nvPr/>
        </p:nvSpPr>
        <p:spPr>
          <a:xfrm>
            <a:off x="3996720" y="263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9"/>
          <p:cNvSpPr/>
          <p:nvPr/>
        </p:nvSpPr>
        <p:spPr>
          <a:xfrm flipV="1">
            <a:off x="2468160" y="2926080"/>
            <a:ext cx="823680" cy="499680"/>
          </a:xfrm>
          <a:prstGeom prst="line">
            <a:avLst/>
          </a:prstGeom>
          <a:ln w="76320">
            <a:solidFill>
              <a:srgbClr val="94070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0"/>
          <p:cNvSpPr/>
          <p:nvPr/>
        </p:nvSpPr>
        <p:spPr>
          <a:xfrm>
            <a:off x="642960" y="420984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11"/>
          <p:cNvSpPr/>
          <p:nvPr/>
        </p:nvSpPr>
        <p:spPr>
          <a:xfrm>
            <a:off x="-365760" y="4664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12"/>
          <p:cNvSpPr/>
          <p:nvPr/>
        </p:nvSpPr>
        <p:spPr>
          <a:xfrm>
            <a:off x="1460160" y="4619160"/>
            <a:ext cx="97272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13"/>
          <p:cNvSpPr/>
          <p:nvPr/>
        </p:nvSpPr>
        <p:spPr>
          <a:xfrm>
            <a:off x="1495800" y="19843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14"/>
          <p:cNvSpPr/>
          <p:nvPr/>
        </p:nvSpPr>
        <p:spPr>
          <a:xfrm>
            <a:off x="1499040" y="34257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5"/>
          <p:cNvSpPr/>
          <p:nvPr/>
        </p:nvSpPr>
        <p:spPr>
          <a:xfrm>
            <a:off x="3441600" y="416448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16"/>
          <p:cNvSpPr/>
          <p:nvPr/>
        </p:nvSpPr>
        <p:spPr>
          <a:xfrm>
            <a:off x="2432880" y="461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17"/>
          <p:cNvSpPr/>
          <p:nvPr/>
        </p:nvSpPr>
        <p:spPr>
          <a:xfrm>
            <a:off x="4294440" y="461880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8"/>
          <p:cNvSpPr/>
          <p:nvPr/>
        </p:nvSpPr>
        <p:spPr>
          <a:xfrm>
            <a:off x="6001920" y="21672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19"/>
          <p:cNvSpPr/>
          <p:nvPr/>
        </p:nvSpPr>
        <p:spPr>
          <a:xfrm>
            <a:off x="4993200" y="26218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20"/>
          <p:cNvSpPr/>
          <p:nvPr/>
        </p:nvSpPr>
        <p:spPr>
          <a:xfrm>
            <a:off x="6854760" y="2621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21"/>
          <p:cNvSpPr/>
          <p:nvPr/>
        </p:nvSpPr>
        <p:spPr>
          <a:xfrm flipV="1">
            <a:off x="4203000" y="2990160"/>
            <a:ext cx="1923480" cy="130752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2"/>
          <p:cNvSpPr/>
          <p:nvPr/>
        </p:nvSpPr>
        <p:spPr>
          <a:xfrm>
            <a:off x="2106000" y="1463040"/>
            <a:ext cx="1463040" cy="2468880"/>
          </a:xfrm>
          <a:prstGeom prst="ellipse">
            <a:avLst/>
          </a:prstGeom>
          <a:noFill/>
          <a:ln w="38160">
            <a:solidFill>
              <a:srgbClr val="94070a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2018-09-30T12:11:42Z</dcterms:created>
  <dc:creator/>
  <dc:description/>
  <dc:language>en-US</dc:language>
  <cp:lastModifiedBy/>
  <dcterms:modified xsi:type="dcterms:W3CDTF">2018-10-02T12:11:00Z</dcterms:modified>
  <cp:revision>21</cp:revision>
  <dc:subject/>
  <dc:title>Bright Blue</dc:title>
</cp:coreProperties>
</file>