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notesSlides/notesSlide4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_rels/notesSlide4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0.xml.rels" ContentType="application/vnd.openxmlformats-package.relationships+xml"/>
  <Override PartName="/ppt/notesSlides/notesSlide41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23.png" ContentType="image/png"/>
  <Override PartName="/ppt/media/image58.png" ContentType="image/png"/>
  <Override PartName="/ppt/media/image8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10.png" ContentType="image/png"/>
  <Override PartName="/ppt/media/image26.emf" ContentType="image/x-emf"/>
  <Override PartName="/ppt/media/image11.png" ContentType="image/png"/>
  <Override PartName="/ppt/media/image27.emf" ContentType="image/x-emf"/>
  <Override PartName="/ppt/media/image12.png" ContentType="image/png"/>
  <Override PartName="/ppt/media/image28.emf" ContentType="image/x-emf"/>
  <Override PartName="/ppt/media/image13.png" ContentType="image/png"/>
  <Override PartName="/ppt/media/image29.emf" ContentType="image/x-emf"/>
  <Override PartName="/ppt/media/image40.png" ContentType="image/png"/>
  <Override PartName="/ppt/media/image30.emf" ContentType="image/x-emf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4EBE1DC-4CE7-4FC9-86FF-EDEF55AA1AF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Bob broadcasts new tx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Block Can have any number of txs (within limits)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Last block called … (next slide)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How are New blocks made? let’s make some space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Received a new block from the network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spending previously spent outputs (double spend)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no previously seen txs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 all txs must spend utxos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 id hard to make, proves miner tried. Thus Blocks are relatively rare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H: infinite domain, finite range, a.k.a collisions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Easy = polynomial (I can hash files easily)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Hard = exponential (I have to try random strings until I find correct)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Prob[collision] &lt; Prob[meteorite]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Prob[collision] &lt; Prob[meteorite] because many bits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Notice many zeroes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Bitcoin secret sauce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How many zeroes? Adjusts automatically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Miners try random nonces until small hash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Network latency may cause two miners to find a block at the same time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To trust a blockchain, ask for these two properties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Append-only ledger!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 technical breakthrough: unauthenticated (~= decentralised ~= no single point of failure) AND resilient to bad actors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Again, the basic operation is a transaction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Turing complete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Careful...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Arrows unnecessary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Previous king gets refunded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New king can brag!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Discouraging? It’s a challenge!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Blockchain engineers really wanted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Tradeable, breedable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Smart contract success story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Drove ETH price up, almost filled blocks!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ERC721 token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Digital assets discussion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I am no economist, don’t really understand it – how does overcollateralisation work?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Success story: complex decentralised system  without any successful attacks deployed so far, written in Solidity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1) Who can create blocks, transactions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2) How do we agree on one history (2 ways really)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3) How much data on chain? (e.g. in zcash every tx is a proof that money is transferred, not created)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Impossible</a:t>
            </a:r>
            <a:r>
              <a:rPr b="0" lang="en-US" sz="2000" spc="-1" strike="noStrike">
                <a:latin typeface="Arial"/>
              </a:rPr>
              <a:t> to check every tx on every computer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Useful for digital money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Bitcoin: the first blockchain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Can also do multi-hop payments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Sounds impossible, but it’s real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US" sz="2000" spc="-1" strike="noStrike">
                <a:latin typeface="Arial"/>
              </a:rPr>
              <a:t>Template with individual elements. Other slides contain a single metaelement built from the ones here.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760" y="136764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364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760" y="30852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640" y="215640"/>
            <a:ext cx="702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320" y="30852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320" y="13676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640" y="30852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7960" y="8064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1564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6764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2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516456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6640" y="516456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516456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7E21D5B-E275-4CF0-9FD1-8817DF020E7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" name="TextShape 6"/>
          <p:cNvSpPr txBox="1"/>
          <p:nvPr/>
        </p:nvSpPr>
        <p:spPr>
          <a:xfrm>
            <a:off x="9242640" y="5092560"/>
            <a:ext cx="401256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99AEB98B-4A2B-43EF-9123-CF63AC942CDA}" type="slidenum">
              <a:rPr b="0" lang="en-US" sz="1800" spc="-1" strike="noStrike">
                <a:latin typeface="Arial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640" y="154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000" spc="-1" strike="noStrike">
                <a:latin typeface="Cantarell"/>
              </a:rPr>
              <a:t>Introduction to Blockchains</a:t>
            </a:r>
            <a:endParaRPr b="0" lang="en-US" sz="4000" spc="-1" strike="noStrike">
              <a:latin typeface="Arial"/>
            </a:endParaRPr>
          </a:p>
          <a:p>
            <a:pPr algn="ctr"/>
            <a:endParaRPr b="0" lang="en-US" sz="40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Orfeas Stefanos Thyfronitis Litos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PhD in Cryptography and Blockchains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University of Edinburgh</a:t>
            </a:r>
            <a:endParaRPr b="0" lang="en-US" sz="2400" spc="-1" strike="noStrike">
              <a:latin typeface="Arial"/>
            </a:endParaRPr>
          </a:p>
          <a:p>
            <a:pPr algn="ctr"/>
            <a:r>
              <a:rPr b="0" lang="en-US" sz="2400" spc="-1" strike="noStrike">
                <a:latin typeface="Cantarell"/>
              </a:rPr>
              <a:t>11/10/2019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 rot="20463000">
            <a:off x="1120320" y="1692000"/>
            <a:ext cx="1646640" cy="12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ce181e"/>
                </a:solidFill>
                <a:latin typeface="Z003"/>
              </a:rPr>
              <a:t>Gentle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outputs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40792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2"/>
          <p:cNvSpPr/>
          <p:nvPr/>
        </p:nvSpPr>
        <p:spPr>
          <a:xfrm>
            <a:off x="3566160" y="2651760"/>
            <a:ext cx="3108960" cy="2651760"/>
          </a:xfrm>
          <a:prstGeom prst="ellipse">
            <a:avLst/>
          </a:prstGeom>
          <a:noFill/>
          <a:ln w="38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2960" y="53280"/>
            <a:ext cx="7669440" cy="118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Unspent Transaction Outputs (UTXO)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has 2 BTC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7" name="TextShape 23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8" name="TextShape 24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9" name="TextShape 25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Bob pays 1 BTC to Alice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2" name="TextShape 23"/>
          <p:cNvSpPr txBox="1"/>
          <p:nvPr/>
        </p:nvSpPr>
        <p:spPr>
          <a:xfrm>
            <a:off x="4335120" y="4075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3" name="TextShape 24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4" name="TextShape 25"/>
          <p:cNvSpPr txBox="1"/>
          <p:nvPr/>
        </p:nvSpPr>
        <p:spPr>
          <a:xfrm>
            <a:off x="4227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5" name="CustomShape 26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c0661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7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TextShape 28"/>
          <p:cNvSpPr txBox="1"/>
          <p:nvPr/>
        </p:nvSpPr>
        <p:spPr>
          <a:xfrm>
            <a:off x="5285160" y="4075200"/>
            <a:ext cx="83124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8" name="TextShape 29"/>
          <p:cNvSpPr txBox="1"/>
          <p:nvPr/>
        </p:nvSpPr>
        <p:spPr>
          <a:xfrm>
            <a:off x="5199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49" name="Line 30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c0661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31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51" name="TextShape 32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c06616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2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4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6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7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8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0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1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2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3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4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5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6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18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19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0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TextShape 2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New UTXO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TextShape 22"/>
          <p:cNvSpPr txBox="1"/>
          <p:nvPr/>
        </p:nvSpPr>
        <p:spPr>
          <a:xfrm>
            <a:off x="6891120" y="2059200"/>
            <a:ext cx="80928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Bob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4" name="TextShape 23"/>
          <p:cNvSpPr txBox="1"/>
          <p:nvPr/>
        </p:nvSpPr>
        <p:spPr>
          <a:xfrm>
            <a:off x="6747120" y="267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5" name="CustomShape 24"/>
          <p:cNvSpPr/>
          <p:nvPr/>
        </p:nvSpPr>
        <p:spPr>
          <a:xfrm>
            <a:off x="6272640" y="415152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25"/>
          <p:cNvSpPr/>
          <p:nvPr/>
        </p:nvSpPr>
        <p:spPr>
          <a:xfrm>
            <a:off x="5285160" y="46062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26"/>
          <p:cNvSpPr/>
          <p:nvPr/>
        </p:nvSpPr>
        <p:spPr>
          <a:xfrm>
            <a:off x="7121160" y="4606200"/>
            <a:ext cx="1009080" cy="0"/>
          </a:xfrm>
          <a:prstGeom prst="line">
            <a:avLst/>
          </a:prstGeom>
          <a:ln w="76320">
            <a:solidFill>
              <a:srgbClr val="1b75b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27"/>
          <p:cNvSpPr txBox="1"/>
          <p:nvPr/>
        </p:nvSpPr>
        <p:spPr>
          <a:xfrm>
            <a:off x="7121160" y="4075200"/>
            <a:ext cx="101700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Alice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9" name="TextShape 28"/>
          <p:cNvSpPr txBox="1"/>
          <p:nvPr/>
        </p:nvSpPr>
        <p:spPr>
          <a:xfrm>
            <a:off x="7035120" y="4651200"/>
            <a:ext cx="106416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600" spc="-1" strike="noStrike">
                <a:solidFill>
                  <a:srgbClr val="1b75bc"/>
                </a:solidFill>
                <a:latin typeface="Cantarell"/>
              </a:rPr>
              <a:t>1 BTC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Contains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transactions</a:t>
            </a:r>
            <a:endParaRPr b="0" lang="en-US" sz="44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metadata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Has unique parent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920240" y="4272840"/>
            <a:ext cx="63093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Cantarell"/>
              </a:rPr>
              <a:t>History of all transactions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8046720" y="4114800"/>
            <a:ext cx="10972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tip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-182880" y="1973520"/>
            <a:ext cx="9937080" cy="199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171428571428571 L -0.346964285714286 0.00171428571428571 E">
                                      <p:cBhvr>
                                        <p:cTn id="6" dur="2000" fill="hold"/>
                                        <p:tgtEl>
                                          <p:spTgt spid="2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nodeType="withEffect" fill="hold" presetClass="exit" presetID="4" presetSubtype="16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out">
                                      <p:cBhvr additive="repl">
                                        <p:cTn id="8" dur="5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7557120" y="2011680"/>
            <a:ext cx="2286000" cy="1920240"/>
          </a:xfrm>
          <a:prstGeom prst="rect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3"/>
          <p:cNvSpPr/>
          <p:nvPr/>
        </p:nvSpPr>
        <p:spPr>
          <a:xfrm flipH="1">
            <a:off x="6551280" y="3017520"/>
            <a:ext cx="1005840" cy="0"/>
          </a:xfrm>
          <a:prstGeom prst="line">
            <a:avLst/>
          </a:prstGeom>
          <a:ln w="76320">
            <a:solidFill>
              <a:srgbClr val="ba131a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8055360" y="33832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5"/>
          <p:cNvSpPr/>
          <p:nvPr/>
        </p:nvSpPr>
        <p:spPr>
          <a:xfrm>
            <a:off x="762516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6"/>
          <p:cNvSpPr/>
          <p:nvPr/>
        </p:nvSpPr>
        <p:spPr>
          <a:xfrm>
            <a:off x="8419320" y="35852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8476560" y="274320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8"/>
          <p:cNvSpPr/>
          <p:nvPr/>
        </p:nvSpPr>
        <p:spPr>
          <a:xfrm>
            <a:off x="804636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9"/>
          <p:cNvSpPr/>
          <p:nvPr/>
        </p:nvSpPr>
        <p:spPr>
          <a:xfrm>
            <a:off x="8840520" y="294516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0"/>
          <p:cNvSpPr/>
          <p:nvPr/>
        </p:nvSpPr>
        <p:spPr>
          <a:xfrm>
            <a:off x="8036280" y="219492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1"/>
          <p:cNvSpPr/>
          <p:nvPr/>
        </p:nvSpPr>
        <p:spPr>
          <a:xfrm>
            <a:off x="760608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12"/>
          <p:cNvSpPr/>
          <p:nvPr/>
        </p:nvSpPr>
        <p:spPr>
          <a:xfrm>
            <a:off x="8400240" y="239688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3"/>
          <p:cNvSpPr/>
          <p:nvPr/>
        </p:nvSpPr>
        <p:spPr>
          <a:xfrm>
            <a:off x="8878320" y="239688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4"/>
          <p:cNvSpPr/>
          <p:nvPr/>
        </p:nvSpPr>
        <p:spPr>
          <a:xfrm>
            <a:off x="844812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15"/>
          <p:cNvSpPr/>
          <p:nvPr/>
        </p:nvSpPr>
        <p:spPr>
          <a:xfrm>
            <a:off x="9242280" y="259884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6"/>
          <p:cNvSpPr/>
          <p:nvPr/>
        </p:nvSpPr>
        <p:spPr>
          <a:xfrm>
            <a:off x="8969760" y="3108960"/>
            <a:ext cx="348840" cy="365760"/>
          </a:xfrm>
          <a:prstGeom prst="ellipse">
            <a:avLst/>
          </a:prstGeom>
          <a:noFill/>
          <a:ln w="76320">
            <a:solidFill>
              <a:srgbClr val="ba13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7"/>
          <p:cNvSpPr/>
          <p:nvPr/>
        </p:nvSpPr>
        <p:spPr>
          <a:xfrm>
            <a:off x="853956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8"/>
          <p:cNvSpPr/>
          <p:nvPr/>
        </p:nvSpPr>
        <p:spPr>
          <a:xfrm>
            <a:off x="9333720" y="3310920"/>
            <a:ext cx="430560" cy="0"/>
          </a:xfrm>
          <a:prstGeom prst="line">
            <a:avLst/>
          </a:prstGeom>
          <a:ln w="76320">
            <a:solidFill>
              <a:srgbClr val="ba13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>
            <a:noFill/>
          </a:ln>
        </p:spPr>
      </p:pic>
      <p:sp>
        <p:nvSpPr>
          <p:cNvPr id="309" name="TextShape 19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transactions?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Work?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Outline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Smart contracts</a:t>
            </a:r>
            <a:endParaRPr b="0" lang="en-US" sz="40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Types, ideas and the future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157880" y="2237040"/>
            <a:ext cx="1711800" cy="323280"/>
          </a:xfrm>
          <a:prstGeom prst="rect">
            <a:avLst/>
          </a:prstGeom>
          <a:ln>
            <a:noFill/>
          </a:ln>
        </p:spPr>
      </p:pic>
      <p:pic>
        <p:nvPicPr>
          <p:cNvPr id="55" name="Ethereum Classic Logo.svg" descr=""/>
          <p:cNvPicPr/>
          <p:nvPr/>
        </p:nvPicPr>
        <p:blipFill>
          <a:blip r:embed="rId2"/>
          <a:stretch/>
        </p:blipFill>
        <p:spPr>
          <a:xfrm>
            <a:off x="9254160" y="1463040"/>
            <a:ext cx="621360" cy="100620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7352280" y="3727800"/>
            <a:ext cx="968760" cy="157572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rcRect l="0" t="0" r="71408" b="0"/>
          <a:stretch/>
        </p:blipFill>
        <p:spPr>
          <a:xfrm>
            <a:off x="6362280" y="1367640"/>
            <a:ext cx="770040" cy="72360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5"/>
          <a:stretch/>
        </p:blipFill>
        <p:spPr>
          <a:xfrm>
            <a:off x="8731800" y="3840480"/>
            <a:ext cx="960840" cy="9615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6"/>
          <a:stretch/>
        </p:blipFill>
        <p:spPr>
          <a:xfrm>
            <a:off x="7863840" y="731520"/>
            <a:ext cx="1097280" cy="1097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7"/>
          <a:stretch/>
        </p:blipFill>
        <p:spPr>
          <a:xfrm>
            <a:off x="8115120" y="2816280"/>
            <a:ext cx="1851840" cy="29268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8"/>
          <a:stretch/>
        </p:blipFill>
        <p:spPr>
          <a:xfrm>
            <a:off x="5943600" y="4480560"/>
            <a:ext cx="731520" cy="73152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9"/>
          <a:stretch/>
        </p:blipFill>
        <p:spPr>
          <a:xfrm>
            <a:off x="6400800" y="4846320"/>
            <a:ext cx="709560" cy="7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Mining (a.k.a. writing history)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233120" y="2011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3"/>
          <p:cNvSpPr/>
          <p:nvPr/>
        </p:nvSpPr>
        <p:spPr>
          <a:xfrm flipH="1">
            <a:off x="6227280" y="3017520"/>
            <a:ext cx="100584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7731360" y="3383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5"/>
          <p:cNvSpPr/>
          <p:nvPr/>
        </p:nvSpPr>
        <p:spPr>
          <a:xfrm>
            <a:off x="730116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6"/>
          <p:cNvSpPr/>
          <p:nvPr/>
        </p:nvSpPr>
        <p:spPr>
          <a:xfrm>
            <a:off x="8095320" y="3585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7"/>
          <p:cNvSpPr/>
          <p:nvPr/>
        </p:nvSpPr>
        <p:spPr>
          <a:xfrm>
            <a:off x="8152560" y="2743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8"/>
          <p:cNvSpPr/>
          <p:nvPr/>
        </p:nvSpPr>
        <p:spPr>
          <a:xfrm>
            <a:off x="772236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9"/>
          <p:cNvSpPr/>
          <p:nvPr/>
        </p:nvSpPr>
        <p:spPr>
          <a:xfrm>
            <a:off x="8516520" y="2945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0"/>
          <p:cNvSpPr/>
          <p:nvPr/>
        </p:nvSpPr>
        <p:spPr>
          <a:xfrm>
            <a:off x="7712280" y="2194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11"/>
          <p:cNvSpPr/>
          <p:nvPr/>
        </p:nvSpPr>
        <p:spPr>
          <a:xfrm>
            <a:off x="728208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2"/>
          <p:cNvSpPr/>
          <p:nvPr/>
        </p:nvSpPr>
        <p:spPr>
          <a:xfrm>
            <a:off x="8076240" y="2396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3"/>
          <p:cNvSpPr/>
          <p:nvPr/>
        </p:nvSpPr>
        <p:spPr>
          <a:xfrm>
            <a:off x="8554320" y="2396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14"/>
          <p:cNvSpPr/>
          <p:nvPr/>
        </p:nvSpPr>
        <p:spPr>
          <a:xfrm>
            <a:off x="812412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5"/>
          <p:cNvSpPr/>
          <p:nvPr/>
        </p:nvSpPr>
        <p:spPr>
          <a:xfrm>
            <a:off x="8918280" y="2598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6"/>
          <p:cNvSpPr/>
          <p:nvPr/>
        </p:nvSpPr>
        <p:spPr>
          <a:xfrm>
            <a:off x="8645760" y="3108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7"/>
          <p:cNvSpPr/>
          <p:nvPr/>
        </p:nvSpPr>
        <p:spPr>
          <a:xfrm>
            <a:off x="821556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8"/>
          <p:cNvSpPr/>
          <p:nvPr/>
        </p:nvSpPr>
        <p:spPr>
          <a:xfrm>
            <a:off x="9009720" y="3310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-3684960" y="1984320"/>
            <a:ext cx="9937080" cy="1996560"/>
          </a:xfrm>
          <a:prstGeom prst="rect">
            <a:avLst/>
          </a:prstGeom>
          <a:ln>
            <a:noFill/>
          </a:ln>
        </p:spPr>
      </p:pic>
      <p:sp>
        <p:nvSpPr>
          <p:cNvPr id="329" name="TextShape 19"/>
          <p:cNvSpPr txBox="1"/>
          <p:nvPr/>
        </p:nvSpPr>
        <p:spPr>
          <a:xfrm>
            <a:off x="299520" y="4075920"/>
            <a:ext cx="6035040" cy="142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Only valid transactions!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0" name="TextShape 20"/>
          <p:cNvSpPr txBox="1"/>
          <p:nvPr/>
        </p:nvSpPr>
        <p:spPr>
          <a:xfrm>
            <a:off x="7243200" y="4115160"/>
            <a:ext cx="246888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4000" spc="-1" strike="noStrike">
                <a:solidFill>
                  <a:srgbClr val="1c3687"/>
                </a:solidFill>
                <a:latin typeface="Cantarell"/>
              </a:rPr>
              <a:t>new tip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3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TextShape 5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7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8" name="TextShape 8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TextShape 9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Line 10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11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2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13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Line 14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TextShape 15"/>
          <p:cNvSpPr txBox="1"/>
          <p:nvPr/>
        </p:nvSpPr>
        <p:spPr>
          <a:xfrm>
            <a:off x="1540800" y="2575080"/>
            <a:ext cx="365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TextShape 16"/>
          <p:cNvSpPr txBox="1"/>
          <p:nvPr/>
        </p:nvSpPr>
        <p:spPr>
          <a:xfrm>
            <a:off x="3826800" y="257508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Shape 3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50" name="TextShape 4"/>
          <p:cNvSpPr txBox="1"/>
          <p:nvPr/>
        </p:nvSpPr>
        <p:spPr>
          <a:xfrm>
            <a:off x="1540800" y="2574720"/>
            <a:ext cx="365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TextShape 5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TextShape 6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Shape 8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55" name="TextShape 9"/>
          <p:cNvSpPr txBox="1"/>
          <p:nvPr/>
        </p:nvSpPr>
        <p:spPr>
          <a:xfrm>
            <a:off x="3826800" y="25747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TextShape 10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TextShape 11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Line 12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13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Line 14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TextShape 15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Line 16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TextShape 17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4" name="Freeform 18"/>
          <p:cNvSpPr/>
          <p:nvPr/>
        </p:nvSpPr>
        <p:spPr>
          <a:xfrm>
            <a:off x="2047680" y="1594440"/>
            <a:ext cx="1995480" cy="464400"/>
          </a:xfrm>
          <a:custGeom>
            <a:avLst/>
            <a:gdLst/>
            <a:ahLst/>
            <a:rect l="0" t="0" r="r" b="b"/>
            <a:pathLst>
              <a:path w="5543" h="1290">
                <a:moveTo>
                  <a:pt x="0" y="1156"/>
                </a:moveTo>
                <a:cubicBezTo>
                  <a:pt x="4014" y="0"/>
                  <a:pt x="5542" y="1289"/>
                  <a:pt x="5542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65" name="TextShape 19"/>
          <p:cNvSpPr txBox="1"/>
          <p:nvPr/>
        </p:nvSpPr>
        <p:spPr>
          <a:xfrm>
            <a:off x="2269440" y="1369440"/>
            <a:ext cx="93672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easy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6" name="Freeform 20"/>
          <p:cNvSpPr/>
          <p:nvPr/>
        </p:nvSpPr>
        <p:spPr>
          <a:xfrm>
            <a:off x="2048400" y="1846440"/>
            <a:ext cx="1903320" cy="464400"/>
          </a:xfrm>
          <a:custGeom>
            <a:avLst/>
            <a:gdLst/>
            <a:ahLst/>
            <a:rect l="0" t="0" r="r" b="b"/>
            <a:pathLst>
              <a:path w="5287" h="1290">
                <a:moveTo>
                  <a:pt x="5286" y="1157"/>
                </a:moveTo>
                <a:cubicBezTo>
                  <a:pt x="1458" y="0"/>
                  <a:pt x="0" y="1289"/>
                  <a:pt x="0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67" name="TextShape 21"/>
          <p:cNvSpPr txBox="1"/>
          <p:nvPr/>
        </p:nvSpPr>
        <p:spPr>
          <a:xfrm>
            <a:off x="2485440" y="2053440"/>
            <a:ext cx="8841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hard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8" name="TextShape 22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9" name="TextShape 23"/>
          <p:cNvSpPr txBox="1"/>
          <p:nvPr/>
        </p:nvSpPr>
        <p:spPr>
          <a:xfrm>
            <a:off x="649080" y="4754880"/>
            <a:ext cx="21855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Collision free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0" name="CustomShape 24"/>
          <p:cNvSpPr/>
          <p:nvPr/>
        </p:nvSpPr>
        <p:spPr>
          <a:xfrm>
            <a:off x="3363840" y="3198240"/>
            <a:ext cx="548640" cy="549720"/>
          </a:xfrm>
          <a:prstGeom prst="ellipse">
            <a:avLst/>
          </a:prstGeom>
          <a:noFill/>
          <a:ln>
            <a:solidFill>
              <a:srgbClr val="000000">
                <a:alpha val="80000"/>
              </a:srgbClr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Shape 25"/>
          <p:cNvSpPr txBox="1"/>
          <p:nvPr/>
        </p:nvSpPr>
        <p:spPr>
          <a:xfrm>
            <a:off x="2615760" y="4754880"/>
            <a:ext cx="100584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 </a:t>
            </a:r>
            <a:r>
              <a:rPr b="0" lang="en-US" sz="2500" spc="-1" strike="noStrike">
                <a:latin typeface="Cantarell"/>
              </a:rPr>
              <a:t>rare</a:t>
            </a:r>
            <a:endParaRPr b="0" lang="en-US" sz="2500" spc="-1" strike="noStrike">
              <a:latin typeface="Arial"/>
            </a:endParaRPr>
          </a:p>
        </p:txBody>
      </p:sp>
      <p:cxnSp>
        <p:nvCxnSpPr>
          <p:cNvPr id="372" name="Line 26"/>
          <p:cNvCxnSpPr>
            <a:stCxn id="371" idx="0"/>
            <a:endCxn id="370" idx="4"/>
          </p:cNvCxnSpPr>
          <p:nvPr/>
        </p:nvCxnSpPr>
        <p:spPr>
          <a:xfrm flipV="1">
            <a:off x="3118680" y="3747960"/>
            <a:ext cx="519840" cy="1007280"/>
          </a:xfrm>
          <a:prstGeom prst="curvedConnector3">
            <a:avLst/>
          </a:prstGeom>
          <a:ln w="6480">
            <a:solidFill>
              <a:srgbClr val="000000"/>
            </a:solidFill>
            <a:prstDash val="sysDash"/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Hash function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992160" y="2391840"/>
            <a:ext cx="1280160" cy="1737360"/>
          </a:xfrm>
          <a:prstGeom prst="ellipse">
            <a:avLst/>
          </a:prstGeom>
          <a:noFill/>
          <a:ln w="1908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Shape 3"/>
          <p:cNvSpPr txBox="1"/>
          <p:nvPr/>
        </p:nvSpPr>
        <p:spPr>
          <a:xfrm>
            <a:off x="1028160" y="4076640"/>
            <a:ext cx="1227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strings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76" name="TextShape 4"/>
          <p:cNvSpPr txBox="1"/>
          <p:nvPr/>
        </p:nvSpPr>
        <p:spPr>
          <a:xfrm>
            <a:off x="1540800" y="2574720"/>
            <a:ext cx="3657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ε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TextShape 5"/>
          <p:cNvSpPr txBox="1"/>
          <p:nvPr/>
        </p:nvSpPr>
        <p:spPr>
          <a:xfrm>
            <a:off x="1083600" y="3031920"/>
            <a:ext cx="6400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TextShape 6"/>
          <p:cNvSpPr txBox="1"/>
          <p:nvPr/>
        </p:nvSpPr>
        <p:spPr>
          <a:xfrm>
            <a:off x="1266480" y="3489120"/>
            <a:ext cx="640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baa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3552480" y="2483280"/>
            <a:ext cx="1005840" cy="1371600"/>
          </a:xfrm>
          <a:prstGeom prst="ellipse">
            <a:avLst/>
          </a:prstGeom>
          <a:noFill/>
          <a:ln w="19080">
            <a:solidFill>
              <a:srgbClr val="3552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8"/>
          <p:cNvSpPr txBox="1"/>
          <p:nvPr/>
        </p:nvSpPr>
        <p:spPr>
          <a:xfrm>
            <a:off x="3444480" y="3783960"/>
            <a:ext cx="1371600" cy="8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2500" spc="-1" strike="noStrike">
                <a:latin typeface="Cantarell"/>
              </a:rPr>
              <a:t>n-bit integers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81" name="TextShape 9"/>
          <p:cNvSpPr txBox="1"/>
          <p:nvPr/>
        </p:nvSpPr>
        <p:spPr>
          <a:xfrm>
            <a:off x="3826800" y="25747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TextShape 10"/>
          <p:cNvSpPr txBox="1"/>
          <p:nvPr/>
        </p:nvSpPr>
        <p:spPr>
          <a:xfrm>
            <a:off x="3918240" y="3031920"/>
            <a:ext cx="457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TextShape 11"/>
          <p:cNvSpPr txBox="1"/>
          <p:nvPr/>
        </p:nvSpPr>
        <p:spPr>
          <a:xfrm>
            <a:off x="3735360" y="3306240"/>
            <a:ext cx="457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Line 12"/>
          <p:cNvSpPr/>
          <p:nvPr/>
        </p:nvSpPr>
        <p:spPr>
          <a:xfrm flipV="1">
            <a:off x="1540800" y="2741040"/>
            <a:ext cx="2286000" cy="4572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13"/>
          <p:cNvSpPr/>
          <p:nvPr/>
        </p:nvSpPr>
        <p:spPr>
          <a:xfrm>
            <a:off x="1792800" y="2758680"/>
            <a:ext cx="2125440" cy="4561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14"/>
          <p:cNvSpPr/>
          <p:nvPr/>
        </p:nvSpPr>
        <p:spPr>
          <a:xfrm flipV="1">
            <a:off x="1792800" y="3489120"/>
            <a:ext cx="1942560" cy="1407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TextShape 15"/>
          <p:cNvSpPr txBox="1"/>
          <p:nvPr/>
        </p:nvSpPr>
        <p:spPr>
          <a:xfrm>
            <a:off x="1734480" y="3201120"/>
            <a:ext cx="446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bb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Line 16"/>
          <p:cNvSpPr/>
          <p:nvPr/>
        </p:nvSpPr>
        <p:spPr>
          <a:xfrm>
            <a:off x="2180880" y="3397680"/>
            <a:ext cx="1557360" cy="4032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Shape 17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0" name="Freeform 18"/>
          <p:cNvSpPr/>
          <p:nvPr/>
        </p:nvSpPr>
        <p:spPr>
          <a:xfrm>
            <a:off x="2047680" y="1594440"/>
            <a:ext cx="1995480" cy="464400"/>
          </a:xfrm>
          <a:custGeom>
            <a:avLst/>
            <a:gdLst/>
            <a:ahLst/>
            <a:rect l="0" t="0" r="r" b="b"/>
            <a:pathLst>
              <a:path w="5543" h="1290">
                <a:moveTo>
                  <a:pt x="0" y="1156"/>
                </a:moveTo>
                <a:cubicBezTo>
                  <a:pt x="4014" y="0"/>
                  <a:pt x="5542" y="1289"/>
                  <a:pt x="5542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91" name="TextShape 19"/>
          <p:cNvSpPr txBox="1"/>
          <p:nvPr/>
        </p:nvSpPr>
        <p:spPr>
          <a:xfrm>
            <a:off x="2269440" y="1369440"/>
            <a:ext cx="93672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easy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2" name="Freeform 20"/>
          <p:cNvSpPr/>
          <p:nvPr/>
        </p:nvSpPr>
        <p:spPr>
          <a:xfrm>
            <a:off x="2048400" y="1846440"/>
            <a:ext cx="1903320" cy="464400"/>
          </a:xfrm>
          <a:custGeom>
            <a:avLst/>
            <a:gdLst/>
            <a:ahLst/>
            <a:rect l="0" t="0" r="r" b="b"/>
            <a:pathLst>
              <a:path w="5287" h="1290">
                <a:moveTo>
                  <a:pt x="5286" y="1157"/>
                </a:moveTo>
                <a:cubicBezTo>
                  <a:pt x="1458" y="0"/>
                  <a:pt x="0" y="1289"/>
                  <a:pt x="0" y="1289"/>
                </a:cubicBezTo>
              </a:path>
            </a:pathLst>
          </a:custGeom>
          <a:ln>
            <a:solidFill>
              <a:srgbClr val="000000"/>
            </a:solidFill>
            <a:prstDash val="sysDash"/>
            <a:tailEnd len="med" type="stealth" w="med"/>
          </a:ln>
        </p:spPr>
      </p:sp>
      <p:sp>
        <p:nvSpPr>
          <p:cNvPr id="393" name="TextShape 21"/>
          <p:cNvSpPr txBox="1"/>
          <p:nvPr/>
        </p:nvSpPr>
        <p:spPr>
          <a:xfrm>
            <a:off x="2485440" y="2053440"/>
            <a:ext cx="8841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hard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94" name="TextShape 22"/>
          <p:cNvSpPr txBox="1"/>
          <p:nvPr/>
        </p:nvSpPr>
        <p:spPr>
          <a:xfrm>
            <a:off x="5806440" y="1867680"/>
            <a:ext cx="3246120" cy="313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000" spc="-1" strike="noStrike">
                <a:latin typeface="Cantarell"/>
              </a:rPr>
              <a:t>Bitcoin uses SHA256, e.g.: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antarell"/>
              </a:rPr>
              <a:t>SHA256(                      ) =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Cantarell"/>
              </a:rPr>
              <a:t>0000000000000000000d7819fc59c65ca6f3e8f73c6eeadf538aa874a31341fb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CustomShape 23"/>
          <p:cNvSpPr/>
          <p:nvPr/>
        </p:nvSpPr>
        <p:spPr>
          <a:xfrm>
            <a:off x="6942960" y="2479680"/>
            <a:ext cx="1152000" cy="95112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4"/>
          <p:cNvSpPr/>
          <p:nvPr/>
        </p:nvSpPr>
        <p:spPr>
          <a:xfrm>
            <a:off x="7230600" y="2570400"/>
            <a:ext cx="175320" cy="18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25"/>
          <p:cNvSpPr/>
          <p:nvPr/>
        </p:nvSpPr>
        <p:spPr>
          <a:xfrm>
            <a:off x="7017120" y="267012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26"/>
          <p:cNvSpPr/>
          <p:nvPr/>
        </p:nvSpPr>
        <p:spPr>
          <a:xfrm>
            <a:off x="7417080" y="267012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7"/>
          <p:cNvSpPr/>
          <p:nvPr/>
        </p:nvSpPr>
        <p:spPr>
          <a:xfrm>
            <a:off x="7586640" y="3158280"/>
            <a:ext cx="177120" cy="1818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28"/>
          <p:cNvSpPr/>
          <p:nvPr/>
        </p:nvSpPr>
        <p:spPr>
          <a:xfrm>
            <a:off x="7368840" y="325908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29"/>
          <p:cNvSpPr/>
          <p:nvPr/>
        </p:nvSpPr>
        <p:spPr>
          <a:xfrm>
            <a:off x="7769160" y="3259080"/>
            <a:ext cx="21708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TextShape 30"/>
          <p:cNvSpPr txBox="1"/>
          <p:nvPr/>
        </p:nvSpPr>
        <p:spPr>
          <a:xfrm>
            <a:off x="7017120" y="2778120"/>
            <a:ext cx="1029600" cy="49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latin typeface="Cantarell"/>
              </a:rPr>
              <a:t>598324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TextShape 31"/>
          <p:cNvSpPr txBox="1"/>
          <p:nvPr/>
        </p:nvSpPr>
        <p:spPr>
          <a:xfrm>
            <a:off x="645840" y="1928880"/>
            <a:ext cx="155448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One way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4" name="TextShape 32"/>
          <p:cNvSpPr txBox="1"/>
          <p:nvPr/>
        </p:nvSpPr>
        <p:spPr>
          <a:xfrm>
            <a:off x="649080" y="4754880"/>
            <a:ext cx="218556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500" spc="-1" strike="noStrike">
                <a:latin typeface="Cantarell"/>
              </a:rPr>
              <a:t>Collision free</a:t>
            </a:r>
            <a:r>
              <a:rPr b="0" lang="en-US" sz="2500" spc="-1" strike="noStrike">
                <a:latin typeface="Cantarell"/>
              </a:rPr>
              <a:t>: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5" name="CustomShape 33"/>
          <p:cNvSpPr/>
          <p:nvPr/>
        </p:nvSpPr>
        <p:spPr>
          <a:xfrm>
            <a:off x="3363840" y="3198240"/>
            <a:ext cx="548640" cy="549720"/>
          </a:xfrm>
          <a:prstGeom prst="ellipse">
            <a:avLst/>
          </a:prstGeom>
          <a:noFill/>
          <a:ln>
            <a:solidFill>
              <a:srgbClr val="000000">
                <a:alpha val="80000"/>
              </a:srgbClr>
            </a:solidFill>
            <a:prstDash val="sysDash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Shape 34"/>
          <p:cNvSpPr txBox="1"/>
          <p:nvPr/>
        </p:nvSpPr>
        <p:spPr>
          <a:xfrm>
            <a:off x="2615760" y="4754880"/>
            <a:ext cx="1005840" cy="4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500" spc="-1" strike="noStrike">
                <a:latin typeface="Cantarell"/>
              </a:rPr>
              <a:t> </a:t>
            </a:r>
            <a:r>
              <a:rPr b="0" lang="en-US" sz="2500" spc="-1" strike="noStrike">
                <a:latin typeface="Cantarell"/>
              </a:rPr>
              <a:t>rare</a:t>
            </a:r>
            <a:endParaRPr b="0" lang="en-US" sz="2500" spc="-1" strike="noStrike">
              <a:latin typeface="Arial"/>
            </a:endParaRPr>
          </a:p>
        </p:txBody>
      </p:sp>
      <p:cxnSp>
        <p:nvCxnSpPr>
          <p:cNvPr id="407" name="Line 35"/>
          <p:cNvCxnSpPr>
            <a:stCxn id="406" idx="0"/>
            <a:endCxn id="405" idx="4"/>
          </p:cNvCxnSpPr>
          <p:nvPr/>
        </p:nvCxnSpPr>
        <p:spPr>
          <a:xfrm flipV="1">
            <a:off x="3118680" y="3747960"/>
            <a:ext cx="519840" cy="1007280"/>
          </a:xfrm>
          <a:prstGeom prst="curvedConnector3">
            <a:avLst/>
          </a:prstGeom>
          <a:ln w="6480">
            <a:solidFill>
              <a:srgbClr val="000000"/>
            </a:solidFill>
            <a:prstDash val="sysDash"/>
            <a:round/>
            <a:tail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Proof of work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16000" y="3439440"/>
            <a:ext cx="9601200" cy="191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Valid blocks need energy</a:t>
            </a:r>
            <a:endParaRPr b="0" lang="en-US" sz="40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→</a:t>
            </a:r>
            <a:endParaRPr b="0" lang="en-US" sz="40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can’t spam blocks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72000" y="1338480"/>
            <a:ext cx="9784080" cy="186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def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hasProofOfWork</a:t>
            </a:r>
            <a:r>
              <a:rPr b="0" lang="en-US" sz="3000" spc="-1" strike="noStrike">
                <a:latin typeface="monospace"/>
              </a:rPr>
              <a:t>(block):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if</a:t>
            </a:r>
            <a:r>
              <a:rPr b="0" lang="en-US" sz="3000" spc="-1" strike="noStrike">
                <a:latin typeface="monospace"/>
              </a:rPr>
              <a:t> hasManyLeadingZeroes(SHA256(block)):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return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True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000" spc="-1" strike="noStrike">
                <a:latin typeface="monospace"/>
              </a:rPr>
              <a:t>	</a:t>
            </a:r>
            <a:r>
              <a:rPr b="0" lang="en-US" sz="3000" spc="-1" strike="noStrike">
                <a:solidFill>
                  <a:srgbClr val="706e0c"/>
                </a:solidFill>
                <a:latin typeface="monospace"/>
              </a:rPr>
              <a:t>return</a:t>
            </a:r>
            <a:r>
              <a:rPr b="0" lang="en-US" sz="3000" spc="-1" strike="noStrike">
                <a:latin typeface="monospace"/>
              </a:rPr>
              <a:t> </a:t>
            </a:r>
            <a:r>
              <a:rPr b="0" lang="en-US" sz="3000" spc="-1" strike="noStrike">
                <a:solidFill>
                  <a:srgbClr val="3465a4"/>
                </a:solidFill>
                <a:latin typeface="monospace"/>
              </a:rPr>
              <a:t>False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3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5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6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7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8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9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11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12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3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14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15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6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17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8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19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20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1"/>
          <p:cNvSpPr/>
          <p:nvPr/>
        </p:nvSpPr>
        <p:spPr>
          <a:xfrm>
            <a:off x="7430040" y="132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22"/>
          <p:cNvSpPr/>
          <p:nvPr/>
        </p:nvSpPr>
        <p:spPr>
          <a:xfrm flipH="1">
            <a:off x="6424200" y="2194560"/>
            <a:ext cx="1005840" cy="822960"/>
          </a:xfrm>
          <a:prstGeom prst="line">
            <a:avLst/>
          </a:prstGeom>
          <a:ln w="76320">
            <a:solidFill>
              <a:srgbClr val="1c3687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3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24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25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6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27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28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9"/>
          <p:cNvSpPr/>
          <p:nvPr/>
        </p:nvSpPr>
        <p:spPr>
          <a:xfrm>
            <a:off x="7928280" y="269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30"/>
          <p:cNvSpPr/>
          <p:nvPr/>
        </p:nvSpPr>
        <p:spPr>
          <a:xfrm>
            <a:off x="749808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31"/>
          <p:cNvSpPr/>
          <p:nvPr/>
        </p:nvSpPr>
        <p:spPr>
          <a:xfrm>
            <a:off x="8292240" y="290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2"/>
          <p:cNvSpPr/>
          <p:nvPr/>
        </p:nvSpPr>
        <p:spPr>
          <a:xfrm>
            <a:off x="8349480" y="20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33"/>
          <p:cNvSpPr/>
          <p:nvPr/>
        </p:nvSpPr>
        <p:spPr>
          <a:xfrm>
            <a:off x="791928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34"/>
          <p:cNvSpPr/>
          <p:nvPr/>
        </p:nvSpPr>
        <p:spPr>
          <a:xfrm>
            <a:off x="8713440" y="22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5"/>
          <p:cNvSpPr/>
          <p:nvPr/>
        </p:nvSpPr>
        <p:spPr>
          <a:xfrm>
            <a:off x="7909200" y="151092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36"/>
          <p:cNvSpPr/>
          <p:nvPr/>
        </p:nvSpPr>
        <p:spPr>
          <a:xfrm>
            <a:off x="747900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37"/>
          <p:cNvSpPr/>
          <p:nvPr/>
        </p:nvSpPr>
        <p:spPr>
          <a:xfrm>
            <a:off x="8273160" y="171288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8"/>
          <p:cNvSpPr/>
          <p:nvPr/>
        </p:nvSpPr>
        <p:spPr>
          <a:xfrm>
            <a:off x="8751240" y="17128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39"/>
          <p:cNvSpPr/>
          <p:nvPr/>
        </p:nvSpPr>
        <p:spPr>
          <a:xfrm>
            <a:off x="832104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40"/>
          <p:cNvSpPr/>
          <p:nvPr/>
        </p:nvSpPr>
        <p:spPr>
          <a:xfrm>
            <a:off x="9115200" y="19148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1"/>
          <p:cNvSpPr/>
          <p:nvPr/>
        </p:nvSpPr>
        <p:spPr>
          <a:xfrm>
            <a:off x="8842680" y="242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42"/>
          <p:cNvSpPr/>
          <p:nvPr/>
        </p:nvSpPr>
        <p:spPr>
          <a:xfrm>
            <a:off x="841248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43"/>
          <p:cNvSpPr/>
          <p:nvPr/>
        </p:nvSpPr>
        <p:spPr>
          <a:xfrm>
            <a:off x="9206640" y="262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4"/>
          <p:cNvSpPr/>
          <p:nvPr/>
        </p:nvSpPr>
        <p:spPr>
          <a:xfrm>
            <a:off x="7434000" y="3487680"/>
            <a:ext cx="2286000" cy="1920240"/>
          </a:xfrm>
          <a:prstGeom prst="rect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45"/>
          <p:cNvSpPr/>
          <p:nvPr/>
        </p:nvSpPr>
        <p:spPr>
          <a:xfrm flipH="1" flipV="1">
            <a:off x="6419160" y="3383280"/>
            <a:ext cx="1033200" cy="971280"/>
          </a:xfrm>
          <a:prstGeom prst="line">
            <a:avLst/>
          </a:prstGeom>
          <a:ln w="76320">
            <a:solidFill>
              <a:srgbClr val="1c3687"/>
            </a:solidFill>
            <a:prstDash val="dash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46"/>
          <p:cNvSpPr/>
          <p:nvPr/>
        </p:nvSpPr>
        <p:spPr>
          <a:xfrm>
            <a:off x="7932240" y="485928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47"/>
          <p:cNvSpPr/>
          <p:nvPr/>
        </p:nvSpPr>
        <p:spPr>
          <a:xfrm>
            <a:off x="750204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48"/>
          <p:cNvSpPr/>
          <p:nvPr/>
        </p:nvSpPr>
        <p:spPr>
          <a:xfrm>
            <a:off x="8296200" y="506124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9"/>
          <p:cNvSpPr/>
          <p:nvPr/>
        </p:nvSpPr>
        <p:spPr>
          <a:xfrm>
            <a:off x="8137440" y="385920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50"/>
          <p:cNvSpPr/>
          <p:nvPr/>
        </p:nvSpPr>
        <p:spPr>
          <a:xfrm>
            <a:off x="770724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51"/>
          <p:cNvSpPr/>
          <p:nvPr/>
        </p:nvSpPr>
        <p:spPr>
          <a:xfrm>
            <a:off x="8501400" y="406116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2"/>
          <p:cNvSpPr/>
          <p:nvPr/>
        </p:nvSpPr>
        <p:spPr>
          <a:xfrm>
            <a:off x="8846640" y="4584960"/>
            <a:ext cx="348840" cy="365760"/>
          </a:xfrm>
          <a:prstGeom prst="ellipse">
            <a:avLst/>
          </a:prstGeom>
          <a:noFill/>
          <a:ln w="7632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53"/>
          <p:cNvSpPr/>
          <p:nvPr/>
        </p:nvSpPr>
        <p:spPr>
          <a:xfrm>
            <a:off x="841644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54"/>
          <p:cNvSpPr/>
          <p:nvPr/>
        </p:nvSpPr>
        <p:spPr>
          <a:xfrm>
            <a:off x="9210600" y="4786920"/>
            <a:ext cx="430560" cy="0"/>
          </a:xfrm>
          <a:prstGeom prst="line">
            <a:avLst/>
          </a:prstGeom>
          <a:ln w="7632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4774320" y="4297680"/>
            <a:ext cx="1077840" cy="107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Forks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61628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3"/>
          <p:cNvSpPr/>
          <p:nvPr/>
        </p:nvSpPr>
        <p:spPr>
          <a:xfrm flipH="1">
            <a:off x="576072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"/>
          <p:cNvSpPr/>
          <p:nvPr/>
        </p:nvSpPr>
        <p:spPr>
          <a:xfrm>
            <a:off x="6393600" y="1706400"/>
            <a:ext cx="13968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5"/>
          <p:cNvSpPr/>
          <p:nvPr/>
        </p:nvSpPr>
        <p:spPr>
          <a:xfrm>
            <a:off x="622152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6"/>
          <p:cNvSpPr/>
          <p:nvPr/>
        </p:nvSpPr>
        <p:spPr>
          <a:xfrm>
            <a:off x="6539040" y="179424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7"/>
          <p:cNvSpPr/>
          <p:nvPr/>
        </p:nvSpPr>
        <p:spPr>
          <a:xfrm>
            <a:off x="6709320" y="1825920"/>
            <a:ext cx="13968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8"/>
          <p:cNvSpPr/>
          <p:nvPr/>
        </p:nvSpPr>
        <p:spPr>
          <a:xfrm>
            <a:off x="653724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Line 9"/>
          <p:cNvSpPr/>
          <p:nvPr/>
        </p:nvSpPr>
        <p:spPr>
          <a:xfrm>
            <a:off x="6854760" y="191412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0"/>
          <p:cNvSpPr/>
          <p:nvPr/>
        </p:nvSpPr>
        <p:spPr>
          <a:xfrm>
            <a:off x="6402600" y="202536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1"/>
          <p:cNvSpPr/>
          <p:nvPr/>
        </p:nvSpPr>
        <p:spPr>
          <a:xfrm>
            <a:off x="623052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2"/>
          <p:cNvSpPr/>
          <p:nvPr/>
        </p:nvSpPr>
        <p:spPr>
          <a:xfrm>
            <a:off x="6548040" y="21135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3"/>
          <p:cNvSpPr/>
          <p:nvPr/>
        </p:nvSpPr>
        <p:spPr>
          <a:xfrm>
            <a:off x="6672960" y="222480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4"/>
          <p:cNvSpPr/>
          <p:nvPr/>
        </p:nvSpPr>
        <p:spPr>
          <a:xfrm>
            <a:off x="650088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5"/>
          <p:cNvSpPr/>
          <p:nvPr/>
        </p:nvSpPr>
        <p:spPr>
          <a:xfrm>
            <a:off x="6818400" y="23133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16"/>
          <p:cNvSpPr/>
          <p:nvPr/>
        </p:nvSpPr>
        <p:spPr>
          <a:xfrm>
            <a:off x="7480440" y="1626120"/>
            <a:ext cx="914040" cy="8388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7"/>
          <p:cNvSpPr/>
          <p:nvPr/>
        </p:nvSpPr>
        <p:spPr>
          <a:xfrm flipH="1">
            <a:off x="7077960" y="2065320"/>
            <a:ext cx="40212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18"/>
          <p:cNvSpPr/>
          <p:nvPr/>
        </p:nvSpPr>
        <p:spPr>
          <a:xfrm>
            <a:off x="7969320" y="1699920"/>
            <a:ext cx="139320" cy="1598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19"/>
          <p:cNvSpPr/>
          <p:nvPr/>
        </p:nvSpPr>
        <p:spPr>
          <a:xfrm>
            <a:off x="779724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20"/>
          <p:cNvSpPr/>
          <p:nvPr/>
        </p:nvSpPr>
        <p:spPr>
          <a:xfrm>
            <a:off x="8114760" y="178848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1"/>
          <p:cNvSpPr/>
          <p:nvPr/>
        </p:nvSpPr>
        <p:spPr>
          <a:xfrm>
            <a:off x="8804160" y="1327680"/>
            <a:ext cx="91440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2"/>
          <p:cNvSpPr/>
          <p:nvPr/>
        </p:nvSpPr>
        <p:spPr>
          <a:xfrm flipH="1">
            <a:off x="8402400" y="1706040"/>
            <a:ext cx="402120" cy="359280"/>
          </a:xfrm>
          <a:prstGeom prst="line">
            <a:avLst/>
          </a:prstGeom>
          <a:ln w="38160">
            <a:solidFill>
              <a:srgbClr val="1c3687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3"/>
          <p:cNvSpPr/>
          <p:nvPr/>
        </p:nvSpPr>
        <p:spPr>
          <a:xfrm>
            <a:off x="7709760" y="1985760"/>
            <a:ext cx="13932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24"/>
          <p:cNvSpPr/>
          <p:nvPr/>
        </p:nvSpPr>
        <p:spPr>
          <a:xfrm>
            <a:off x="7537680" y="207396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25"/>
          <p:cNvSpPr/>
          <p:nvPr/>
        </p:nvSpPr>
        <p:spPr>
          <a:xfrm>
            <a:off x="7855200" y="20736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6"/>
          <p:cNvSpPr/>
          <p:nvPr/>
        </p:nvSpPr>
        <p:spPr>
          <a:xfrm>
            <a:off x="7869960" y="2185200"/>
            <a:ext cx="140040" cy="15948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27"/>
          <p:cNvSpPr/>
          <p:nvPr/>
        </p:nvSpPr>
        <p:spPr>
          <a:xfrm>
            <a:off x="769824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28"/>
          <p:cNvSpPr/>
          <p:nvPr/>
        </p:nvSpPr>
        <p:spPr>
          <a:xfrm>
            <a:off x="8015760" y="2273400"/>
            <a:ext cx="172080" cy="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9"/>
          <p:cNvSpPr/>
          <p:nvPr/>
        </p:nvSpPr>
        <p:spPr>
          <a:xfrm>
            <a:off x="9003600" y="19263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30"/>
          <p:cNvSpPr/>
          <p:nvPr/>
        </p:nvSpPr>
        <p:spPr>
          <a:xfrm>
            <a:off x="883152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31"/>
          <p:cNvSpPr/>
          <p:nvPr/>
        </p:nvSpPr>
        <p:spPr>
          <a:xfrm>
            <a:off x="9149040" y="20145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2"/>
          <p:cNvSpPr/>
          <p:nvPr/>
        </p:nvSpPr>
        <p:spPr>
          <a:xfrm>
            <a:off x="9172080" y="16470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33"/>
          <p:cNvSpPr/>
          <p:nvPr/>
        </p:nvSpPr>
        <p:spPr>
          <a:xfrm>
            <a:off x="900000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34"/>
          <p:cNvSpPr/>
          <p:nvPr/>
        </p:nvSpPr>
        <p:spPr>
          <a:xfrm>
            <a:off x="9317520" y="17352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35"/>
          <p:cNvSpPr/>
          <p:nvPr/>
        </p:nvSpPr>
        <p:spPr>
          <a:xfrm>
            <a:off x="8996040" y="140796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36"/>
          <p:cNvSpPr/>
          <p:nvPr/>
        </p:nvSpPr>
        <p:spPr>
          <a:xfrm>
            <a:off x="882396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37"/>
          <p:cNvSpPr/>
          <p:nvPr/>
        </p:nvSpPr>
        <p:spPr>
          <a:xfrm>
            <a:off x="9141480" y="14958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8"/>
          <p:cNvSpPr/>
          <p:nvPr/>
        </p:nvSpPr>
        <p:spPr>
          <a:xfrm>
            <a:off x="9332640" y="1495800"/>
            <a:ext cx="13932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39"/>
          <p:cNvSpPr/>
          <p:nvPr/>
        </p:nvSpPr>
        <p:spPr>
          <a:xfrm>
            <a:off x="916056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40"/>
          <p:cNvSpPr/>
          <p:nvPr/>
        </p:nvSpPr>
        <p:spPr>
          <a:xfrm>
            <a:off x="9478080" y="158400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1"/>
          <p:cNvSpPr/>
          <p:nvPr/>
        </p:nvSpPr>
        <p:spPr>
          <a:xfrm>
            <a:off x="9369000" y="180684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42"/>
          <p:cNvSpPr/>
          <p:nvPr/>
        </p:nvSpPr>
        <p:spPr>
          <a:xfrm>
            <a:off x="919728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43"/>
          <p:cNvSpPr/>
          <p:nvPr/>
        </p:nvSpPr>
        <p:spPr>
          <a:xfrm>
            <a:off x="9514800" y="189504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44"/>
          <p:cNvSpPr/>
          <p:nvPr/>
        </p:nvSpPr>
        <p:spPr>
          <a:xfrm>
            <a:off x="8805960" y="2270880"/>
            <a:ext cx="914040" cy="838080"/>
          </a:xfrm>
          <a:prstGeom prst="rect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45"/>
          <p:cNvSpPr/>
          <p:nvPr/>
        </p:nvSpPr>
        <p:spPr>
          <a:xfrm flipH="1" flipV="1">
            <a:off x="8400240" y="2225160"/>
            <a:ext cx="412920" cy="424080"/>
          </a:xfrm>
          <a:prstGeom prst="line">
            <a:avLst/>
          </a:prstGeom>
          <a:ln w="38160">
            <a:solidFill>
              <a:srgbClr val="1c3687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46"/>
          <p:cNvSpPr/>
          <p:nvPr/>
        </p:nvSpPr>
        <p:spPr>
          <a:xfrm>
            <a:off x="9005400" y="2869560"/>
            <a:ext cx="13896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47"/>
          <p:cNvSpPr/>
          <p:nvPr/>
        </p:nvSpPr>
        <p:spPr>
          <a:xfrm>
            <a:off x="883332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48"/>
          <p:cNvSpPr/>
          <p:nvPr/>
        </p:nvSpPr>
        <p:spPr>
          <a:xfrm>
            <a:off x="9150840" y="295776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49"/>
          <p:cNvSpPr/>
          <p:nvPr/>
        </p:nvSpPr>
        <p:spPr>
          <a:xfrm>
            <a:off x="9087120" y="2432880"/>
            <a:ext cx="139680" cy="15948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50"/>
          <p:cNvSpPr/>
          <p:nvPr/>
        </p:nvSpPr>
        <p:spPr>
          <a:xfrm>
            <a:off x="891540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51"/>
          <p:cNvSpPr/>
          <p:nvPr/>
        </p:nvSpPr>
        <p:spPr>
          <a:xfrm>
            <a:off x="9232920" y="25210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52"/>
          <p:cNvSpPr/>
          <p:nvPr/>
        </p:nvSpPr>
        <p:spPr>
          <a:xfrm>
            <a:off x="9370800" y="2749680"/>
            <a:ext cx="139680" cy="159840"/>
          </a:xfrm>
          <a:prstGeom prst="ellipse">
            <a:avLst/>
          </a:prstGeom>
          <a:noFill/>
          <a:ln w="38160">
            <a:solidFill>
              <a:srgbClr val="1c368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53"/>
          <p:cNvSpPr/>
          <p:nvPr/>
        </p:nvSpPr>
        <p:spPr>
          <a:xfrm>
            <a:off x="919872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54"/>
          <p:cNvSpPr/>
          <p:nvPr/>
        </p:nvSpPr>
        <p:spPr>
          <a:xfrm>
            <a:off x="9516240" y="2837880"/>
            <a:ext cx="172080" cy="0"/>
          </a:xfrm>
          <a:prstGeom prst="line">
            <a:avLst/>
          </a:prstGeom>
          <a:ln w="38160">
            <a:solidFill>
              <a:srgbClr val="1c3687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55"/>
          <p:cNvSpPr txBox="1"/>
          <p:nvPr/>
        </p:nvSpPr>
        <p:spPr>
          <a:xfrm>
            <a:off x="548640" y="2286000"/>
            <a:ext cx="621792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latin typeface="Cantarell"/>
              </a:rPr>
              <a:t>Protocol says: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Choose longest fork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 </a:t>
            </a:r>
            <a:r>
              <a:rPr b="0" lang="en-US" sz="4000" spc="-1" strike="noStrike">
                <a:latin typeface="Cantarell"/>
              </a:rPr>
              <a:t>If equal, choose random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7772400" y="2651760"/>
            <a:ext cx="457200" cy="45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Nice properties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274320" y="1590480"/>
            <a:ext cx="9509760" cy="246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51"/>
              </a:spcBef>
            </a:pPr>
            <a:r>
              <a:rPr b="1" lang="en-US" sz="3600" spc="-1" strike="noStrike">
                <a:latin typeface="Cantarell"/>
              </a:rPr>
              <a:t>if</a:t>
            </a:r>
            <a:r>
              <a:rPr b="1" lang="en-US" sz="4000" spc="-1" strike="noStrike">
                <a:latin typeface="Cantarell"/>
              </a:rPr>
              <a:t> </a:t>
            </a:r>
            <a:r>
              <a:rPr b="0" i="1" lang="en-US" sz="4000" spc="-1" strike="noStrike">
                <a:latin typeface="Cantarell"/>
              </a:rPr>
              <a:t>honest </a:t>
            </a:r>
            <a:r>
              <a:rPr b="0" lang="en-US" sz="4000" spc="-1" strike="noStrike">
                <a:latin typeface="Cantarell"/>
              </a:rPr>
              <a:t>mining power &gt; 50%,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Liveness</a:t>
            </a:r>
            <a:r>
              <a:rPr b="0" lang="en-US" sz="4000" spc="-1" strike="noStrike">
                <a:latin typeface="Cantarell"/>
              </a:rPr>
              <a:t>: a new tx </a:t>
            </a:r>
            <a:r>
              <a:rPr b="0" i="1" lang="en-US" sz="4000" spc="-1" strike="noStrike">
                <a:latin typeface="Cantarell"/>
              </a:rPr>
              <a:t>will enter</a:t>
            </a:r>
            <a:r>
              <a:rPr b="0" lang="en-US" sz="4000" spc="-1" strike="noStrike">
                <a:latin typeface="Cantarell"/>
              </a:rPr>
              <a:t>  the chain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latin typeface="Cantarell"/>
              </a:rPr>
              <a:t>Persistence</a:t>
            </a:r>
            <a:r>
              <a:rPr b="0" lang="en-US" sz="4000" spc="-1" strike="noStrike">
                <a:latin typeface="Cantarell"/>
              </a:rPr>
              <a:t>: Old blocks </a:t>
            </a:r>
            <a:r>
              <a:rPr b="0" i="1" lang="en-US" sz="4000" spc="-1" strike="noStrike">
                <a:latin typeface="Cantarell"/>
              </a:rPr>
              <a:t>won’t change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498960" y="4480560"/>
            <a:ext cx="8412480" cy="100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Cantarell"/>
              </a:rPr>
              <a:t>Garay, Kiayias, Leonardos. "The bitcoin backbone protocol: Analysis and applications." Annual International Conference on the Theory and Applications of Cryptographic Techniques. Springer, Berlin, Heidelberg, 2015.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313200" y="2254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4426200" y="3219840"/>
            <a:ext cx="968760" cy="157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Remember transactions?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3912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3"/>
          <p:cNvSpPr/>
          <p:nvPr/>
        </p:nvSpPr>
        <p:spPr>
          <a:xfrm>
            <a:off x="1128240" y="3108960"/>
            <a:ext cx="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4"/>
          <p:cNvSpPr/>
          <p:nvPr/>
        </p:nvSpPr>
        <p:spPr>
          <a:xfrm>
            <a:off x="5480640" y="3108960"/>
            <a:ext cx="2842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TextShape 5"/>
          <p:cNvSpPr txBox="1"/>
          <p:nvPr/>
        </p:nvSpPr>
        <p:spPr>
          <a:xfrm>
            <a:off x="4297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3" name="TextShape 6"/>
          <p:cNvSpPr txBox="1"/>
          <p:nvPr/>
        </p:nvSpPr>
        <p:spPr>
          <a:xfrm>
            <a:off x="1491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r"/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4" name="TextShape 7"/>
          <p:cNvSpPr txBox="1"/>
          <p:nvPr/>
        </p:nvSpPr>
        <p:spPr>
          <a:xfrm>
            <a:off x="6857280" y="2413440"/>
            <a:ext cx="10087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5" name="TextShape 8"/>
          <p:cNvSpPr txBox="1"/>
          <p:nvPr/>
        </p:nvSpPr>
        <p:spPr>
          <a:xfrm>
            <a:off x="1419120" y="3255840"/>
            <a:ext cx="14464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6" name="TextShape 9"/>
          <p:cNvSpPr txBox="1"/>
          <p:nvPr/>
        </p:nvSpPr>
        <p:spPr>
          <a:xfrm>
            <a:off x="6657840" y="3219840"/>
            <a:ext cx="139104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</a:t>
            </a:r>
            <a:r>
              <a:rPr b="0" lang="en-US" sz="3200" spc="-1" strike="noStrike">
                <a:latin typeface="Cantarell"/>
              </a:rPr>
              <a:t>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7" name="Line 10"/>
          <p:cNvSpPr/>
          <p:nvPr/>
        </p:nvSpPr>
        <p:spPr>
          <a:xfrm>
            <a:off x="1128240" y="3108960"/>
            <a:ext cx="2784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29200" y="2362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Why it works, or a Bitcoin primer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480560" y="3566160"/>
            <a:ext cx="1097280" cy="109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Now add some code!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Line 2"/>
          <p:cNvSpPr/>
          <p:nvPr/>
        </p:nvSpPr>
        <p:spPr>
          <a:xfrm>
            <a:off x="112824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3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TextShape 4"/>
          <p:cNvSpPr txBox="1"/>
          <p:nvPr/>
        </p:nvSpPr>
        <p:spPr>
          <a:xfrm>
            <a:off x="149400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2" name="TextShape 5"/>
          <p:cNvSpPr txBox="1"/>
          <p:nvPr/>
        </p:nvSpPr>
        <p:spPr>
          <a:xfrm>
            <a:off x="6857280" y="241344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3" name="TextShape 6"/>
          <p:cNvSpPr txBox="1"/>
          <p:nvPr/>
        </p:nvSpPr>
        <p:spPr>
          <a:xfrm>
            <a:off x="1419120" y="32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4" name="TextShape 7"/>
          <p:cNvSpPr txBox="1"/>
          <p:nvPr/>
        </p:nvSpPr>
        <p:spPr>
          <a:xfrm>
            <a:off x="6657840" y="321984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5" name="CustomShape 8"/>
          <p:cNvSpPr/>
          <p:nvPr/>
        </p:nvSpPr>
        <p:spPr>
          <a:xfrm rot="22200">
            <a:off x="3061080" y="2283840"/>
            <a:ext cx="3328560" cy="156060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TextShape 9"/>
          <p:cNvSpPr txBox="1"/>
          <p:nvPr/>
        </p:nvSpPr>
        <p:spPr>
          <a:xfrm>
            <a:off x="3158640" y="2346480"/>
            <a:ext cx="3236400" cy="14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</a:t>
            </a:r>
            <a:r>
              <a:rPr b="0" lang="en-US" sz="1800" spc="-1" strike="noStrike">
                <a:latin typeface="Hack"/>
              </a:rPr>
              <a:t> 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block height</a:t>
            </a:r>
            <a:r>
              <a:rPr b="0" lang="en-US" sz="1800" spc="-1" strike="noStrike">
                <a:latin typeface="Hack"/>
              </a:rPr>
              <a:t> &gt; 10)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then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8" name="Line 2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TextShape 3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0" name="TextShape 4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1" name="CustomShape 5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TextShape 6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Line 7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TextShape 8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5" name="Line 9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TextShape 10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7" name="TextShape 11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8" name="TextShape 12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1: Flip a coin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Line 2"/>
          <p:cNvSpPr/>
          <p:nvPr/>
        </p:nvSpPr>
        <p:spPr>
          <a:xfrm>
            <a:off x="6402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TextShape 3"/>
          <p:cNvSpPr txBox="1"/>
          <p:nvPr/>
        </p:nvSpPr>
        <p:spPr>
          <a:xfrm>
            <a:off x="1599120" y="4155840"/>
            <a:ext cx="1409760" cy="67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2" name="TextShape 4"/>
          <p:cNvSpPr txBox="1"/>
          <p:nvPr/>
        </p:nvSpPr>
        <p:spPr>
          <a:xfrm>
            <a:off x="6657840" y="3219840"/>
            <a:ext cx="1566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2 coins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3" name="CustomShape 5"/>
          <p:cNvSpPr/>
          <p:nvPr/>
        </p:nvSpPr>
        <p:spPr>
          <a:xfrm rot="22200">
            <a:off x="3057840" y="1828440"/>
            <a:ext cx="3328560" cy="256032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TextShape 6"/>
          <p:cNvSpPr txBox="1"/>
          <p:nvPr/>
        </p:nvSpPr>
        <p:spPr>
          <a:xfrm>
            <a:off x="3103200" y="1848240"/>
            <a:ext cx="329184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repeat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no_operation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until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	</a:t>
            </a:r>
            <a:r>
              <a:rPr b="0" lang="en-US" sz="1800" spc="-1" strike="noStrike"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   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latin typeface="Hack"/>
              </a:rPr>
              <a:t> gives 1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</a:t>
            </a:r>
            <a:r>
              <a:rPr b="0" lang="en-US" sz="1800" spc="-1" strike="noStrike"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 =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random(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Alice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,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Bob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give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winner</a:t>
            </a:r>
            <a:r>
              <a:rPr b="0" lang="en-US" sz="1800" spc="-1" strike="noStrike">
                <a:latin typeface="Hack"/>
              </a:rPr>
              <a:t> 2 </a:t>
            </a:r>
            <a:r>
              <a:rPr b="0" lang="en-US" sz="1800" spc="-1" strike="noStrike">
                <a:solidFill>
                  <a:srgbClr val="ba131a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Line 7"/>
          <p:cNvSpPr/>
          <p:nvPr/>
        </p:nvSpPr>
        <p:spPr>
          <a:xfrm flipV="1">
            <a:off x="1332720" y="3291840"/>
            <a:ext cx="1733760" cy="8254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TextShape 8"/>
          <p:cNvSpPr txBox="1"/>
          <p:nvPr/>
        </p:nvSpPr>
        <p:spPr>
          <a:xfrm>
            <a:off x="1710000" y="3781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7" name="Line 9"/>
          <p:cNvSpPr/>
          <p:nvPr/>
        </p:nvSpPr>
        <p:spPr>
          <a:xfrm>
            <a:off x="1331640" y="2240640"/>
            <a:ext cx="1765080" cy="75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TextShape 10"/>
          <p:cNvSpPr txBox="1"/>
          <p:nvPr/>
        </p:nvSpPr>
        <p:spPr>
          <a:xfrm>
            <a:off x="1794960" y="1515600"/>
            <a:ext cx="9676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9" name="TextShape 11"/>
          <p:cNvSpPr txBox="1"/>
          <p:nvPr/>
        </p:nvSpPr>
        <p:spPr>
          <a:xfrm>
            <a:off x="1595520" y="1881360"/>
            <a:ext cx="1350000" cy="71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coin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0" name="TextShape 12"/>
          <p:cNvSpPr txBox="1"/>
          <p:nvPr/>
        </p:nvSpPr>
        <p:spPr>
          <a:xfrm>
            <a:off x="6671520" y="2377440"/>
            <a:ext cx="15163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winner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1" name="TextShape 13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Example 2: King of the Hill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 rot="22200">
            <a:off x="3057840" y="1829520"/>
            <a:ext cx="3608640" cy="255888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TextShape 3"/>
          <p:cNvSpPr txBox="1"/>
          <p:nvPr/>
        </p:nvSpPr>
        <p:spPr>
          <a:xfrm>
            <a:off x="3067200" y="1848240"/>
            <a:ext cx="3663360" cy="24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Hack"/>
              </a:rPr>
              <a:t>top = 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Hack"/>
              </a:rPr>
              <a:t>king = null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while </a:t>
            </a:r>
            <a:r>
              <a:rPr b="0" lang="en-US" sz="1800" spc="-1" strike="noStrike">
                <a:latin typeface="Hack"/>
              </a:rPr>
              <a:t>(true)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if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(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gives x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and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a3238e"/>
                </a:solidFill>
                <a:latin typeface="Hack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x &gt; top)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give king top </a:t>
            </a:r>
            <a:r>
              <a:rPr b="0" lang="en-US" sz="1800" spc="-1" strike="noStrike">
                <a:solidFill>
                  <a:srgbClr val="ce181e"/>
                </a:solidFill>
                <a:latin typeface="Hack"/>
              </a:rPr>
              <a:t>coins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king = </a:t>
            </a:r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user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985006"/>
                </a:solidFill>
                <a:latin typeface="Hac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Hack"/>
              </a:rPr>
              <a:t>top = 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TextShape 4"/>
          <p:cNvSpPr txBox="1"/>
          <p:nvPr/>
        </p:nvSpPr>
        <p:spPr>
          <a:xfrm>
            <a:off x="758880" y="4663440"/>
            <a:ext cx="8138160" cy="75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solidFill>
                  <a:srgbClr val="ed1c24"/>
                </a:solidFill>
                <a:latin typeface="Cantarell"/>
              </a:rPr>
              <a:t>Don’t use this contract in real life!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Still too hard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7" name="TextShape 2"/>
          <p:cNvSpPr txBox="1"/>
          <p:nvPr/>
        </p:nvSpPr>
        <p:spPr>
          <a:xfrm>
            <a:off x="313200" y="1822680"/>
            <a:ext cx="907200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Contracts: Programmable money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8" name="Line 3"/>
          <p:cNvSpPr/>
          <p:nvPr/>
        </p:nvSpPr>
        <p:spPr>
          <a:xfrm>
            <a:off x="4245120" y="2128320"/>
            <a:ext cx="3127320" cy="0"/>
          </a:xfrm>
          <a:prstGeom prst="line">
            <a:avLst/>
          </a:prstGeom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TextShape 4"/>
          <p:cNvSpPr txBox="1"/>
          <p:nvPr/>
        </p:nvSpPr>
        <p:spPr>
          <a:xfrm>
            <a:off x="3537360" y="1418760"/>
            <a:ext cx="5394960" cy="52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400" spc="-1" strike="noStrike">
                <a:latin typeface="Cantarell"/>
              </a:rPr>
              <a:t>A fast way to lose your (and others’)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0" name="TextShape 5"/>
          <p:cNvSpPr txBox="1"/>
          <p:nvPr/>
        </p:nvSpPr>
        <p:spPr>
          <a:xfrm>
            <a:off x="640080" y="2585520"/>
            <a:ext cx="8778240" cy="30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Very easy to make mistakes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TheDAO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600" spc="-1" strike="noStrike">
                <a:latin typeface="Cantarell"/>
              </a:rPr>
              <a:t>Parity wallet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Smart contract languages not (yet) safe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Part III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362880" y="2650680"/>
            <a:ext cx="969264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Types of blockchains, applications and the future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7079760" y="137160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584" name="" descr=""/>
          <p:cNvPicPr/>
          <p:nvPr/>
        </p:nvPicPr>
        <p:blipFill>
          <a:blip r:embed="rId2"/>
          <a:stretch/>
        </p:blipFill>
        <p:spPr>
          <a:xfrm>
            <a:off x="7268400" y="4433400"/>
            <a:ext cx="595440" cy="595800"/>
          </a:xfrm>
          <a:prstGeom prst="rect">
            <a:avLst/>
          </a:prstGeom>
          <a:ln>
            <a:noFill/>
          </a:ln>
        </p:spPr>
      </p:pic>
      <p:pic>
        <p:nvPicPr>
          <p:cNvPr id="585" name="Ethereum Classic Logo.svg" descr=""/>
          <p:cNvPicPr/>
          <p:nvPr/>
        </p:nvPicPr>
        <p:blipFill>
          <a:blip r:embed="rId3"/>
          <a:stretch/>
        </p:blipFill>
        <p:spPr>
          <a:xfrm>
            <a:off x="6257160" y="4389120"/>
            <a:ext cx="451800" cy="731880"/>
          </a:xfrm>
          <a:prstGeom prst="rect">
            <a:avLst/>
          </a:prstGeom>
          <a:ln>
            <a:noFill/>
          </a:ln>
        </p:spPr>
      </p:pic>
      <p:sp>
        <p:nvSpPr>
          <p:cNvPr id="586" name="TextShape 3"/>
          <p:cNvSpPr txBox="1"/>
          <p:nvPr/>
        </p:nvSpPr>
        <p:spPr>
          <a:xfrm>
            <a:off x="6616800" y="1482480"/>
            <a:ext cx="45720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TextShape 4"/>
          <p:cNvSpPr txBox="1"/>
          <p:nvPr/>
        </p:nvSpPr>
        <p:spPr>
          <a:xfrm>
            <a:off x="6802560" y="4585680"/>
            <a:ext cx="38520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88" name="Ripple_logo.svg" descr=""/>
          <p:cNvPicPr/>
          <p:nvPr/>
        </p:nvPicPr>
        <p:blipFill>
          <a:blip r:embed="rId4"/>
          <a:srcRect l="0" t="0" r="76785" b="0"/>
          <a:stretch/>
        </p:blipFill>
        <p:spPr>
          <a:xfrm>
            <a:off x="6017400" y="1347840"/>
            <a:ext cx="491400" cy="608400"/>
          </a:xfrm>
          <a:prstGeom prst="rect">
            <a:avLst/>
          </a:prstGeom>
          <a:ln>
            <a:noFill/>
          </a:ln>
        </p:spPr>
      </p:pic>
      <p:pic>
        <p:nvPicPr>
          <p:cNvPr id="589" name="" descr=""/>
          <p:cNvPicPr/>
          <p:nvPr/>
        </p:nvPicPr>
        <p:blipFill>
          <a:blip r:embed="rId5"/>
          <a:stretch/>
        </p:blipFill>
        <p:spPr>
          <a:xfrm>
            <a:off x="1554480" y="3840480"/>
            <a:ext cx="1188720" cy="187920"/>
          </a:xfrm>
          <a:prstGeom prst="rect">
            <a:avLst/>
          </a:prstGeom>
          <a:ln>
            <a:noFill/>
          </a:ln>
        </p:spPr>
      </p:pic>
      <p:sp>
        <p:nvSpPr>
          <p:cNvPr id="590" name="TextShape 5"/>
          <p:cNvSpPr txBox="1"/>
          <p:nvPr/>
        </p:nvSpPr>
        <p:spPr>
          <a:xfrm>
            <a:off x="1972800" y="4167360"/>
            <a:ext cx="365760" cy="51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91" name="" descr=""/>
          <p:cNvPicPr/>
          <p:nvPr/>
        </p:nvPicPr>
        <p:blipFill>
          <a:blip r:embed="rId6"/>
          <a:stretch/>
        </p:blipFill>
        <p:spPr>
          <a:xfrm>
            <a:off x="1845360" y="4654080"/>
            <a:ext cx="594000" cy="594000"/>
          </a:xfrm>
          <a:prstGeom prst="rect">
            <a:avLst/>
          </a:prstGeom>
          <a:ln>
            <a:noFill/>
          </a:ln>
        </p:spPr>
      </p:pic>
      <p:pic>
        <p:nvPicPr>
          <p:cNvPr id="592" name="" descr=""/>
          <p:cNvPicPr/>
          <p:nvPr/>
        </p:nvPicPr>
        <p:blipFill>
          <a:blip r:embed="rId7"/>
          <a:stretch/>
        </p:blipFill>
        <p:spPr>
          <a:xfrm>
            <a:off x="663840" y="1463040"/>
            <a:ext cx="890640" cy="676080"/>
          </a:xfrm>
          <a:prstGeom prst="rect">
            <a:avLst/>
          </a:prstGeom>
          <a:ln>
            <a:noFill/>
          </a:ln>
        </p:spPr>
      </p:pic>
      <p:sp>
        <p:nvSpPr>
          <p:cNvPr id="593" name="TextShape 6"/>
          <p:cNvSpPr txBox="1"/>
          <p:nvPr/>
        </p:nvSpPr>
        <p:spPr>
          <a:xfrm>
            <a:off x="4114800" y="4297680"/>
            <a:ext cx="100584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Hack"/>
              </a:rPr>
              <a:t>Xchain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Cryptokitties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TextShape 2"/>
          <p:cNvSpPr txBox="1"/>
          <p:nvPr/>
        </p:nvSpPr>
        <p:spPr>
          <a:xfrm>
            <a:off x="434880" y="2650680"/>
            <a:ext cx="713016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600" spc="-1" strike="noStrike">
                <a:latin typeface="Cantarell"/>
              </a:rPr>
              <a:t>Cute kitties that live on Ethereum!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"/>
          <a:stretch/>
        </p:blipFill>
        <p:spPr>
          <a:xfrm>
            <a:off x="6035040" y="3413520"/>
            <a:ext cx="3772440" cy="2270880"/>
          </a:xfrm>
          <a:prstGeom prst="rect">
            <a:avLst/>
          </a:prstGeom>
          <a:ln>
            <a:noFill/>
          </a:ln>
        </p:spPr>
      </p:pic>
      <p:pic>
        <p:nvPicPr>
          <p:cNvPr id="597" name="" descr=""/>
          <p:cNvPicPr/>
          <p:nvPr/>
        </p:nvPicPr>
        <p:blipFill>
          <a:blip r:embed="rId2"/>
          <a:stretch/>
        </p:blipFill>
        <p:spPr>
          <a:xfrm>
            <a:off x="1188720" y="2866320"/>
            <a:ext cx="3474720" cy="3474720"/>
          </a:xfrm>
          <a:prstGeom prst="rect">
            <a:avLst/>
          </a:prstGeom>
          <a:ln>
            <a:noFill/>
          </a:ln>
        </p:spPr>
      </p:pic>
      <p:pic>
        <p:nvPicPr>
          <p:cNvPr id="598" name="" descr=""/>
          <p:cNvPicPr/>
          <p:nvPr/>
        </p:nvPicPr>
        <p:blipFill>
          <a:blip r:embed="rId3"/>
          <a:stretch/>
        </p:blipFill>
        <p:spPr>
          <a:xfrm rot="16200000">
            <a:off x="6763320" y="393120"/>
            <a:ext cx="4169520" cy="308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MakerDao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640080" y="1371600"/>
            <a:ext cx="8778240" cy="30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Decentralised stablecoin</a:t>
            </a:r>
            <a:endParaRPr b="0" lang="en-US" sz="36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On Ethereum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1 Dai = 1 USD</a:t>
            </a:r>
            <a:endParaRPr b="0" lang="en-US" sz="3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Cantarell"/>
              </a:rPr>
              <a:t>Overcollateralised by floating “Maker”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7863840" y="548640"/>
            <a:ext cx="1371960" cy="1371960"/>
          </a:xfrm>
          <a:prstGeom prst="rect">
            <a:avLst/>
          </a:prstGeom>
          <a:ln>
            <a:noFill/>
          </a:ln>
        </p:spPr>
      </p:pic>
      <p:pic>
        <p:nvPicPr>
          <p:cNvPr id="602" name="" descr=""/>
          <p:cNvPicPr/>
          <p:nvPr/>
        </p:nvPicPr>
        <p:blipFill>
          <a:blip r:embed="rId2"/>
          <a:stretch/>
        </p:blipFill>
        <p:spPr>
          <a:xfrm>
            <a:off x="8595360" y="1850400"/>
            <a:ext cx="1075680" cy="10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Types of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9200520" y="1518480"/>
            <a:ext cx="548640" cy="548640"/>
          </a:xfrm>
          <a:prstGeom prst="rect">
            <a:avLst/>
          </a:prstGeom>
          <a:ln>
            <a:noFill/>
          </a:ln>
        </p:spPr>
      </p:pic>
      <p:pic>
        <p:nvPicPr>
          <p:cNvPr id="605" name="" descr=""/>
          <p:cNvPicPr/>
          <p:nvPr/>
        </p:nvPicPr>
        <p:blipFill>
          <a:blip r:embed="rId2"/>
          <a:stretch/>
        </p:blipFill>
        <p:spPr>
          <a:xfrm>
            <a:off x="5985000" y="4297680"/>
            <a:ext cx="595440" cy="595800"/>
          </a:xfrm>
          <a:prstGeom prst="rect">
            <a:avLst/>
          </a:prstGeom>
          <a:ln>
            <a:noFill/>
          </a:ln>
        </p:spPr>
      </p:pic>
      <p:pic>
        <p:nvPicPr>
          <p:cNvPr id="606" name="Ethereum Classic Logo.svg" descr=""/>
          <p:cNvPicPr/>
          <p:nvPr/>
        </p:nvPicPr>
        <p:blipFill>
          <a:blip r:embed="rId3"/>
          <a:stretch/>
        </p:blipFill>
        <p:spPr>
          <a:xfrm>
            <a:off x="7046280" y="4206240"/>
            <a:ext cx="451800" cy="731880"/>
          </a:xfrm>
          <a:prstGeom prst="rect">
            <a:avLst/>
          </a:prstGeom>
          <a:ln>
            <a:noFill/>
          </a:ln>
        </p:spPr>
      </p:pic>
      <p:sp>
        <p:nvSpPr>
          <p:cNvPr id="607" name="TextShape 2"/>
          <p:cNvSpPr txBox="1"/>
          <p:nvPr/>
        </p:nvSpPr>
        <p:spPr>
          <a:xfrm>
            <a:off x="8737560" y="1629360"/>
            <a:ext cx="4572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TextShape 3"/>
          <p:cNvSpPr txBox="1"/>
          <p:nvPr/>
        </p:nvSpPr>
        <p:spPr>
          <a:xfrm>
            <a:off x="6616440" y="4402800"/>
            <a:ext cx="3852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09" name="Ripple_logo.svg" descr=""/>
          <p:cNvPicPr/>
          <p:nvPr/>
        </p:nvPicPr>
        <p:blipFill>
          <a:blip r:embed="rId4"/>
          <a:srcRect l="0" t="0" r="76785" b="0"/>
          <a:stretch/>
        </p:blipFill>
        <p:spPr>
          <a:xfrm>
            <a:off x="8138160" y="1494720"/>
            <a:ext cx="491400" cy="608400"/>
          </a:xfrm>
          <a:prstGeom prst="rect">
            <a:avLst/>
          </a:prstGeom>
          <a:ln>
            <a:noFill/>
          </a:ln>
        </p:spPr>
      </p:pic>
      <p:pic>
        <p:nvPicPr>
          <p:cNvPr id="610" name="" descr=""/>
          <p:cNvPicPr/>
          <p:nvPr/>
        </p:nvPicPr>
        <p:blipFill>
          <a:blip r:embed="rId5"/>
          <a:stretch/>
        </p:blipFill>
        <p:spPr>
          <a:xfrm>
            <a:off x="8049600" y="2632320"/>
            <a:ext cx="1188720" cy="187920"/>
          </a:xfrm>
          <a:prstGeom prst="rect">
            <a:avLst/>
          </a:prstGeom>
          <a:ln>
            <a:noFill/>
          </a:ln>
        </p:spPr>
      </p:pic>
      <p:sp>
        <p:nvSpPr>
          <p:cNvPr id="611" name="TextShape 4"/>
          <p:cNvSpPr txBox="1"/>
          <p:nvPr/>
        </p:nvSpPr>
        <p:spPr>
          <a:xfrm>
            <a:off x="8467920" y="2887200"/>
            <a:ext cx="365760" cy="4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latin typeface="Arial"/>
              </a:rPr>
              <a:t>V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612" name="" descr=""/>
          <p:cNvPicPr/>
          <p:nvPr/>
        </p:nvPicPr>
        <p:blipFill>
          <a:blip r:embed="rId6"/>
          <a:stretch/>
        </p:blipFill>
        <p:spPr>
          <a:xfrm>
            <a:off x="8340480" y="3337920"/>
            <a:ext cx="594000" cy="594000"/>
          </a:xfrm>
          <a:prstGeom prst="rect">
            <a:avLst/>
          </a:prstGeom>
          <a:ln>
            <a:noFill/>
          </a:ln>
        </p:spPr>
      </p:pic>
      <p:sp>
        <p:nvSpPr>
          <p:cNvPr id="613" name="TextShape 5"/>
          <p:cNvSpPr txBox="1"/>
          <p:nvPr/>
        </p:nvSpPr>
        <p:spPr>
          <a:xfrm>
            <a:off x="399960" y="989280"/>
            <a:ext cx="8321040" cy="408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Permissioned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Permissionless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Proof of Work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Proof of Stake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Private </a:t>
            </a:r>
            <a:r>
              <a:rPr b="0" lang="en-US" sz="3000" spc="-1" strike="noStrike">
                <a:latin typeface="Cantarell"/>
              </a:rPr>
              <a:t>vs</a:t>
            </a:r>
            <a:r>
              <a:rPr b="0" lang="en-US" sz="4000" spc="-1" strike="noStrike">
                <a:latin typeface="Cantarell"/>
              </a:rPr>
              <a:t> Transparent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Scalability issue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457200" y="1807200"/>
            <a:ext cx="8321040" cy="266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7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          </a:t>
            </a:r>
            <a:r>
              <a:rPr b="0" lang="en-US" sz="4000" spc="-1" strike="noStrike">
                <a:latin typeface="Cantarell"/>
              </a:rPr>
              <a:t>: 20,000 txs/sec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</a:pPr>
            <a:r>
              <a:rPr b="0" lang="en-US" sz="4000" spc="-1" strike="noStrike">
                <a:latin typeface="Cantarell"/>
              </a:rPr>
              <a:t>Problem: too much redundancy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753840" y="177120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617" name="" descr=""/>
          <p:cNvPicPr/>
          <p:nvPr/>
        </p:nvPicPr>
        <p:blipFill>
          <a:blip r:embed="rId2"/>
          <a:stretch/>
        </p:blipFill>
        <p:spPr>
          <a:xfrm>
            <a:off x="388080" y="2853720"/>
            <a:ext cx="1251000" cy="4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3640" y="136764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distributed,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append-only,</a:t>
            </a:r>
            <a:endParaRPr b="0" lang="en-US" sz="4400" spc="-1" strike="noStrike">
              <a:latin typeface="Arial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Cantarell"/>
              </a:rPr>
              <a:t> </a:t>
            </a:r>
            <a:r>
              <a:rPr b="0" lang="en-US" sz="4400" spc="-1" strike="noStrike">
                <a:latin typeface="Cantarell"/>
              </a:rPr>
              <a:t>transaction ledger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Candidate Solution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457200" y="1555200"/>
            <a:ext cx="9509760" cy="29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1585"/>
              </a:spcAft>
            </a:pPr>
            <a:r>
              <a:rPr b="0" lang="en-US" sz="4000" spc="-1" strike="noStrike">
                <a:latin typeface="Cantarell"/>
              </a:rPr>
              <a:t>Payment Channels! (e.g. Lightning,      )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open channel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Unlimited off-chain </a:t>
            </a:r>
            <a:r>
              <a:rPr b="0" lang="en-US" sz="4000" spc="-1" strike="noStrike">
                <a:latin typeface="Cantarell"/>
              </a:rPr>
              <a:t>txs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Cantarell"/>
              </a:rPr>
              <a:t>1 tx on-chain to close channel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0" name="" descr=""/>
          <p:cNvPicPr/>
          <p:nvPr/>
        </p:nvPicPr>
        <p:blipFill>
          <a:blip r:embed="rId1"/>
          <a:stretch/>
        </p:blipFill>
        <p:spPr>
          <a:xfrm>
            <a:off x="8242560" y="1591200"/>
            <a:ext cx="890640" cy="67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Crosschain 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2" name="TextShape 2"/>
          <p:cNvSpPr txBox="1"/>
          <p:nvPr/>
        </p:nvSpPr>
        <p:spPr>
          <a:xfrm>
            <a:off x="257760" y="1920240"/>
            <a:ext cx="9714240" cy="163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lang="en-US" sz="4000" spc="-1" strike="noStrike">
                <a:latin typeface="Cantarell"/>
              </a:rPr>
              <a:t>Move coins to another chain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  <a:spcAft>
                <a:spcPts val="1701"/>
              </a:spcAft>
            </a:pPr>
            <a:r>
              <a:rPr b="0" lang="en-US" sz="4000" spc="-1" strike="noStrike">
                <a:latin typeface="Cantarell"/>
              </a:rPr>
              <a:t>E.g. use bitcoins in Ethereum contracts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1"/>
          <a:stretch/>
        </p:blipFill>
        <p:spPr>
          <a:xfrm>
            <a:off x="2651760" y="357984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624" name="" descr=""/>
          <p:cNvPicPr/>
          <p:nvPr/>
        </p:nvPicPr>
        <p:blipFill>
          <a:blip r:embed="rId2"/>
          <a:stretch/>
        </p:blipFill>
        <p:spPr>
          <a:xfrm>
            <a:off x="5340960" y="3567600"/>
            <a:ext cx="511200" cy="83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Interconnected blockchains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TextShape 2"/>
          <p:cNvSpPr txBox="1"/>
          <p:nvPr/>
        </p:nvSpPr>
        <p:spPr>
          <a:xfrm>
            <a:off x="545760" y="1920240"/>
            <a:ext cx="6652800" cy="23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Specialised blockchains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Separation of duties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4000" spc="-1" strike="noStrike">
                <a:latin typeface="Cantarell"/>
              </a:rPr>
              <a:t>Related: Sharding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TextShape 2"/>
          <p:cNvSpPr txBox="1"/>
          <p:nvPr/>
        </p:nvSpPr>
        <p:spPr>
          <a:xfrm>
            <a:off x="5486400" y="1331640"/>
            <a:ext cx="4089240" cy="82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1100" spc="-1" strike="noStrike">
                <a:latin typeface="Arial"/>
              </a:rPr>
              <a:t>Credits:</a:t>
            </a:r>
            <a:endParaRPr b="0" lang="en-US" sz="1100" spc="-1" strike="noStrike">
              <a:latin typeface="Arial"/>
            </a:endParaRPr>
          </a:p>
          <a:p>
            <a:pPr marL="432000" indent="-324000">
              <a:spcAft>
                <a:spcPts val="1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latin typeface="Arial"/>
              </a:rPr>
              <a:t>Blockchain by Pablo Rozenberg from the Noun Project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629" name="" descr=""/>
          <p:cNvPicPr/>
          <p:nvPr/>
        </p:nvPicPr>
        <p:blipFill>
          <a:blip r:embed="rId1"/>
          <a:stretch/>
        </p:blipFill>
        <p:spPr>
          <a:xfrm>
            <a:off x="723960" y="2054160"/>
            <a:ext cx="2485440" cy="3432240"/>
          </a:xfrm>
          <a:prstGeom prst="rect">
            <a:avLst/>
          </a:prstGeom>
          <a:ln>
            <a:noFill/>
          </a:ln>
        </p:spPr>
      </p:pic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3618720" y="1828800"/>
            <a:ext cx="5248800" cy="362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Blockchain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82296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3"/>
          <p:cNvSpPr/>
          <p:nvPr/>
        </p:nvSpPr>
        <p:spPr>
          <a:xfrm flipH="1">
            <a:off x="-18288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4"/>
          <p:cNvSpPr/>
          <p:nvPr/>
        </p:nvSpPr>
        <p:spPr>
          <a:xfrm>
            <a:off x="1400040" y="21945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5"/>
          <p:cNvSpPr/>
          <p:nvPr/>
        </p:nvSpPr>
        <p:spPr>
          <a:xfrm>
            <a:off x="96984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6"/>
          <p:cNvSpPr/>
          <p:nvPr/>
        </p:nvSpPr>
        <p:spPr>
          <a:xfrm>
            <a:off x="1764000" y="23965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7"/>
          <p:cNvSpPr/>
          <p:nvPr/>
        </p:nvSpPr>
        <p:spPr>
          <a:xfrm>
            <a:off x="2189880" y="2468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8"/>
          <p:cNvSpPr/>
          <p:nvPr/>
        </p:nvSpPr>
        <p:spPr>
          <a:xfrm>
            <a:off x="175968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9"/>
          <p:cNvSpPr/>
          <p:nvPr/>
        </p:nvSpPr>
        <p:spPr>
          <a:xfrm>
            <a:off x="2553840" y="2670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0"/>
          <p:cNvSpPr/>
          <p:nvPr/>
        </p:nvSpPr>
        <p:spPr>
          <a:xfrm>
            <a:off x="1422360" y="29260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Line 11"/>
          <p:cNvSpPr/>
          <p:nvPr/>
        </p:nvSpPr>
        <p:spPr>
          <a:xfrm>
            <a:off x="99216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Line 12"/>
          <p:cNvSpPr/>
          <p:nvPr/>
        </p:nvSpPr>
        <p:spPr>
          <a:xfrm>
            <a:off x="1786320" y="31280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3"/>
          <p:cNvSpPr/>
          <p:nvPr/>
        </p:nvSpPr>
        <p:spPr>
          <a:xfrm>
            <a:off x="209844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Line 14"/>
          <p:cNvSpPr/>
          <p:nvPr/>
        </p:nvSpPr>
        <p:spPr>
          <a:xfrm>
            <a:off x="1668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Line 15"/>
          <p:cNvSpPr/>
          <p:nvPr/>
        </p:nvSpPr>
        <p:spPr>
          <a:xfrm>
            <a:off x="246240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6"/>
          <p:cNvSpPr/>
          <p:nvPr/>
        </p:nvSpPr>
        <p:spPr>
          <a:xfrm>
            <a:off x="4118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Line 17"/>
          <p:cNvSpPr/>
          <p:nvPr/>
        </p:nvSpPr>
        <p:spPr>
          <a:xfrm flipH="1">
            <a:off x="3112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18"/>
          <p:cNvSpPr/>
          <p:nvPr/>
        </p:nvSpPr>
        <p:spPr>
          <a:xfrm>
            <a:off x="5340960" y="2180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19"/>
          <p:cNvSpPr/>
          <p:nvPr/>
        </p:nvSpPr>
        <p:spPr>
          <a:xfrm>
            <a:off x="491076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20"/>
          <p:cNvSpPr/>
          <p:nvPr/>
        </p:nvSpPr>
        <p:spPr>
          <a:xfrm>
            <a:off x="5704920" y="2382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1"/>
          <p:cNvSpPr/>
          <p:nvPr/>
        </p:nvSpPr>
        <p:spPr>
          <a:xfrm>
            <a:off x="7430040" y="2011680"/>
            <a:ext cx="2286000" cy="1920240"/>
          </a:xfrm>
          <a:prstGeom prst="rect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22"/>
          <p:cNvSpPr/>
          <p:nvPr/>
        </p:nvSpPr>
        <p:spPr>
          <a:xfrm flipH="1">
            <a:off x="6424200" y="3017520"/>
            <a:ext cx="10058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3"/>
          <p:cNvSpPr/>
          <p:nvPr/>
        </p:nvSpPr>
        <p:spPr>
          <a:xfrm>
            <a:off x="4691880" y="28346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24"/>
          <p:cNvSpPr/>
          <p:nvPr/>
        </p:nvSpPr>
        <p:spPr>
          <a:xfrm>
            <a:off x="426168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25"/>
          <p:cNvSpPr/>
          <p:nvPr/>
        </p:nvSpPr>
        <p:spPr>
          <a:xfrm>
            <a:off x="5055840" y="30366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26"/>
          <p:cNvSpPr/>
          <p:nvPr/>
        </p:nvSpPr>
        <p:spPr>
          <a:xfrm>
            <a:off x="5093640" y="329184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27"/>
          <p:cNvSpPr/>
          <p:nvPr/>
        </p:nvSpPr>
        <p:spPr>
          <a:xfrm>
            <a:off x="466344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28"/>
          <p:cNvSpPr/>
          <p:nvPr/>
        </p:nvSpPr>
        <p:spPr>
          <a:xfrm>
            <a:off x="5457600" y="349380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29"/>
          <p:cNvSpPr/>
          <p:nvPr/>
        </p:nvSpPr>
        <p:spPr>
          <a:xfrm>
            <a:off x="7928280" y="33832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30"/>
          <p:cNvSpPr/>
          <p:nvPr/>
        </p:nvSpPr>
        <p:spPr>
          <a:xfrm>
            <a:off x="749808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31"/>
          <p:cNvSpPr/>
          <p:nvPr/>
        </p:nvSpPr>
        <p:spPr>
          <a:xfrm>
            <a:off x="8292240" y="35852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32"/>
          <p:cNvSpPr/>
          <p:nvPr/>
        </p:nvSpPr>
        <p:spPr>
          <a:xfrm>
            <a:off x="8349480" y="274320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33"/>
          <p:cNvSpPr/>
          <p:nvPr/>
        </p:nvSpPr>
        <p:spPr>
          <a:xfrm>
            <a:off x="791928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34"/>
          <p:cNvSpPr/>
          <p:nvPr/>
        </p:nvSpPr>
        <p:spPr>
          <a:xfrm>
            <a:off x="8713440" y="294516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35"/>
          <p:cNvSpPr/>
          <p:nvPr/>
        </p:nvSpPr>
        <p:spPr>
          <a:xfrm>
            <a:off x="7909200" y="219492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36"/>
          <p:cNvSpPr/>
          <p:nvPr/>
        </p:nvSpPr>
        <p:spPr>
          <a:xfrm>
            <a:off x="747900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37"/>
          <p:cNvSpPr/>
          <p:nvPr/>
        </p:nvSpPr>
        <p:spPr>
          <a:xfrm>
            <a:off x="8273160" y="239688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8"/>
          <p:cNvSpPr/>
          <p:nvPr/>
        </p:nvSpPr>
        <p:spPr>
          <a:xfrm>
            <a:off x="8751240" y="239688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39"/>
          <p:cNvSpPr/>
          <p:nvPr/>
        </p:nvSpPr>
        <p:spPr>
          <a:xfrm>
            <a:off x="832104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40"/>
          <p:cNvSpPr/>
          <p:nvPr/>
        </p:nvSpPr>
        <p:spPr>
          <a:xfrm>
            <a:off x="9115200" y="259884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41"/>
          <p:cNvSpPr/>
          <p:nvPr/>
        </p:nvSpPr>
        <p:spPr>
          <a:xfrm>
            <a:off x="8842680" y="3108960"/>
            <a:ext cx="348840" cy="3657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42"/>
          <p:cNvSpPr/>
          <p:nvPr/>
        </p:nvSpPr>
        <p:spPr>
          <a:xfrm>
            <a:off x="841248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43"/>
          <p:cNvSpPr/>
          <p:nvPr/>
        </p:nvSpPr>
        <p:spPr>
          <a:xfrm>
            <a:off x="9206640" y="3310920"/>
            <a:ext cx="43056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What is a Blockchain?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0" t="0" r="0" b="33173"/>
          <a:stretch/>
        </p:blipFill>
        <p:spPr>
          <a:xfrm>
            <a:off x="3781800" y="4034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rcRect l="0" t="0" r="286998" b="327410"/>
          <a:stretch/>
        </p:blipFill>
        <p:spPr>
          <a:xfrm>
            <a:off x="3386160" y="3840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rcRect l="0" t="0" r="0" b="33173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rcRect l="0" t="0" r="286998" b="32741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5"/>
          <a:srcRect l="0" t="0" r="0" b="33173"/>
          <a:stretch/>
        </p:blipFill>
        <p:spPr>
          <a:xfrm>
            <a:off x="1191960" y="302832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6"/>
          <a:srcRect l="0" t="0" r="286998" b="327410"/>
          <a:stretch/>
        </p:blipFill>
        <p:spPr>
          <a:xfrm>
            <a:off x="796320" y="283464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7"/>
          <a:srcRect l="0" t="0" r="0" b="33173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8"/>
          <a:srcRect l="0" t="0" r="286998" b="32741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9"/>
          <a:srcRect l="0" t="0" r="0" b="33173"/>
          <a:stretch/>
        </p:blipFill>
        <p:spPr>
          <a:xfrm>
            <a:off x="5032440" y="174816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10"/>
          <a:srcRect l="0" t="0" r="286998" b="327410"/>
          <a:stretch/>
        </p:blipFill>
        <p:spPr>
          <a:xfrm>
            <a:off x="4636800" y="155448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11"/>
          <a:srcRect l="0" t="0" r="0" b="33173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2"/>
          <a:srcRect l="0" t="0" r="286998" b="32741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3"/>
          <a:srcRect l="0" t="0" r="0" b="33173"/>
          <a:stretch/>
        </p:blipFill>
        <p:spPr>
          <a:xfrm>
            <a:off x="7988040" y="2141280"/>
            <a:ext cx="875520" cy="693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14"/>
          <a:srcRect l="0" t="0" r="286998" b="327410"/>
          <a:stretch/>
        </p:blipFill>
        <p:spPr>
          <a:xfrm>
            <a:off x="7592400" y="1947600"/>
            <a:ext cx="1766880" cy="1344240"/>
          </a:xfrm>
          <a:prstGeom prst="rect">
            <a:avLst/>
          </a:prstGeom>
          <a:ln>
            <a:noFill/>
          </a:ln>
        </p:spPr>
      </p:pic>
      <p:sp>
        <p:nvSpPr>
          <p:cNvPr id="83" name="Line 2"/>
          <p:cNvSpPr/>
          <p:nvPr/>
        </p:nvSpPr>
        <p:spPr>
          <a:xfrm flipV="1">
            <a:off x="2471760" y="2194560"/>
            <a:ext cx="2286000" cy="10058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"/>
          <p:cNvSpPr/>
          <p:nvPr/>
        </p:nvSpPr>
        <p:spPr>
          <a:xfrm>
            <a:off x="6312240" y="2194560"/>
            <a:ext cx="1371600" cy="27432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"/>
          <p:cNvSpPr/>
          <p:nvPr/>
        </p:nvSpPr>
        <p:spPr>
          <a:xfrm flipH="1">
            <a:off x="4392000" y="2468880"/>
            <a:ext cx="365760" cy="146304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5"/>
          <p:cNvSpPr/>
          <p:nvPr/>
        </p:nvSpPr>
        <p:spPr>
          <a:xfrm flipH="1" flipV="1">
            <a:off x="2471760" y="3566160"/>
            <a:ext cx="1005840" cy="4572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4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5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TextShape 6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3" name="TextShape 7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TextShape 8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TextShape 9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840480" y="2286000"/>
            <a:ext cx="1554480" cy="155448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"/>
          <p:cNvSpPr/>
          <p:nvPr/>
        </p:nvSpPr>
        <p:spPr>
          <a:xfrm>
            <a:off x="1920240" y="3144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4"/>
          <p:cNvSpPr/>
          <p:nvPr/>
        </p:nvSpPr>
        <p:spPr>
          <a:xfrm>
            <a:off x="5394960" y="3108960"/>
            <a:ext cx="1920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5"/>
          <p:cNvSpPr txBox="1"/>
          <p:nvPr/>
        </p:nvSpPr>
        <p:spPr>
          <a:xfrm>
            <a:off x="4225680" y="2671200"/>
            <a:ext cx="82296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>
                <a:latin typeface="DejaVu Sans Mono"/>
              </a:rPr>
              <a:t>tx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TextShape 6"/>
          <p:cNvSpPr txBox="1"/>
          <p:nvPr/>
        </p:nvSpPr>
        <p:spPr>
          <a:xfrm>
            <a:off x="2283120" y="2377440"/>
            <a:ext cx="10972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Alice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2" name="TextShape 7"/>
          <p:cNvSpPr txBox="1"/>
          <p:nvPr/>
        </p:nvSpPr>
        <p:spPr>
          <a:xfrm>
            <a:off x="5849280" y="2413440"/>
            <a:ext cx="91440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Bob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TextShape 8"/>
          <p:cNvSpPr txBox="1"/>
          <p:nvPr/>
        </p:nvSpPr>
        <p:spPr>
          <a:xfrm>
            <a:off x="2211120" y="3255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TextShape 9"/>
          <p:cNvSpPr txBox="1"/>
          <p:nvPr/>
        </p:nvSpPr>
        <p:spPr>
          <a:xfrm>
            <a:off x="5649840" y="3219840"/>
            <a:ext cx="128016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latin typeface="Cantarell"/>
              </a:rPr>
              <a:t>1 BTC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1792800" y="2430000"/>
            <a:ext cx="2103120" cy="1463040"/>
          </a:xfrm>
          <a:prstGeom prst="ellipse">
            <a:avLst/>
          </a:prstGeom>
          <a:noFill/>
          <a:ln w="29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1"/>
          <p:cNvSpPr/>
          <p:nvPr/>
        </p:nvSpPr>
        <p:spPr>
          <a:xfrm>
            <a:off x="5285160" y="2430360"/>
            <a:ext cx="2103120" cy="1463040"/>
          </a:xfrm>
          <a:prstGeom prst="ellipse">
            <a:avLst/>
          </a:prstGeom>
          <a:noFill/>
          <a:ln w="29160">
            <a:solidFill>
              <a:srgbClr val="40792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12"/>
          <p:cNvSpPr txBox="1"/>
          <p:nvPr/>
        </p:nvSpPr>
        <p:spPr>
          <a:xfrm>
            <a:off x="7082640" y="2172240"/>
            <a:ext cx="155448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407927"/>
                </a:solidFill>
                <a:latin typeface="Cantarell"/>
              </a:rPr>
              <a:t>Output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8" name="TextShape 13"/>
          <p:cNvSpPr txBox="1"/>
          <p:nvPr/>
        </p:nvSpPr>
        <p:spPr>
          <a:xfrm>
            <a:off x="911520" y="2103120"/>
            <a:ext cx="1188720" cy="6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94070a"/>
                </a:solidFill>
                <a:latin typeface="Cantarell"/>
              </a:rPr>
              <a:t>Input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Transaction Graph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364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Cantarell"/>
              </a:rPr>
              <a:t>Many inputs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42960" y="15300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3"/>
          <p:cNvSpPr/>
          <p:nvPr/>
        </p:nvSpPr>
        <p:spPr>
          <a:xfrm>
            <a:off x="-365760" y="19846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642960" y="29703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5"/>
          <p:cNvSpPr/>
          <p:nvPr/>
        </p:nvSpPr>
        <p:spPr>
          <a:xfrm>
            <a:off x="-365760" y="342504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3179880" y="220356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7"/>
          <p:cNvSpPr/>
          <p:nvPr/>
        </p:nvSpPr>
        <p:spPr>
          <a:xfrm>
            <a:off x="2468160" y="1956960"/>
            <a:ext cx="823680" cy="32904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8"/>
          <p:cNvSpPr/>
          <p:nvPr/>
        </p:nvSpPr>
        <p:spPr>
          <a:xfrm>
            <a:off x="3996720" y="263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9"/>
          <p:cNvSpPr/>
          <p:nvPr/>
        </p:nvSpPr>
        <p:spPr>
          <a:xfrm flipV="1">
            <a:off x="2468160" y="2926080"/>
            <a:ext cx="823680" cy="499680"/>
          </a:xfrm>
          <a:prstGeom prst="line">
            <a:avLst/>
          </a:prstGeom>
          <a:ln w="76320">
            <a:solidFill>
              <a:srgbClr val="94070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642960" y="420984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1"/>
          <p:cNvSpPr/>
          <p:nvPr/>
        </p:nvSpPr>
        <p:spPr>
          <a:xfrm>
            <a:off x="-365760" y="4664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12"/>
          <p:cNvSpPr/>
          <p:nvPr/>
        </p:nvSpPr>
        <p:spPr>
          <a:xfrm>
            <a:off x="1460160" y="4619160"/>
            <a:ext cx="97272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3"/>
          <p:cNvSpPr/>
          <p:nvPr/>
        </p:nvSpPr>
        <p:spPr>
          <a:xfrm>
            <a:off x="1495800" y="19843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4"/>
          <p:cNvSpPr/>
          <p:nvPr/>
        </p:nvSpPr>
        <p:spPr>
          <a:xfrm>
            <a:off x="1499040" y="34257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3441600" y="416448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6"/>
          <p:cNvSpPr/>
          <p:nvPr/>
        </p:nvSpPr>
        <p:spPr>
          <a:xfrm>
            <a:off x="2432880" y="461916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7"/>
          <p:cNvSpPr/>
          <p:nvPr/>
        </p:nvSpPr>
        <p:spPr>
          <a:xfrm>
            <a:off x="4294440" y="461880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6001920" y="2167200"/>
            <a:ext cx="817200" cy="822960"/>
          </a:xfrm>
          <a:prstGeom prst="ellipse">
            <a:avLst/>
          </a:pr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9"/>
          <p:cNvSpPr/>
          <p:nvPr/>
        </p:nvSpPr>
        <p:spPr>
          <a:xfrm>
            <a:off x="4993200" y="262188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0"/>
          <p:cNvSpPr/>
          <p:nvPr/>
        </p:nvSpPr>
        <p:spPr>
          <a:xfrm>
            <a:off x="6854760" y="2621520"/>
            <a:ext cx="100908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1"/>
          <p:cNvSpPr/>
          <p:nvPr/>
        </p:nvSpPr>
        <p:spPr>
          <a:xfrm flipV="1">
            <a:off x="4203000" y="2990160"/>
            <a:ext cx="1923480" cy="130752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2106000" y="1463040"/>
            <a:ext cx="1463040" cy="2468880"/>
          </a:xfrm>
          <a:prstGeom prst="ellipse">
            <a:avLst/>
          </a:prstGeom>
          <a:noFill/>
          <a:ln w="38160">
            <a:solidFill>
              <a:srgbClr val="94070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LibreOffice/6.2.7.1$Linux_X86_64 LibreOffice_project/20$Build-1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2018-09-30T12:11:42Z</dcterms:created>
  <dc:creator/>
  <dc:description/>
  <dc:language>en-US</dc:language>
  <cp:lastModifiedBy/>
  <dcterms:modified xsi:type="dcterms:W3CDTF">2019-10-09T20:38:52Z</dcterms:modified>
  <cp:revision>30</cp:revision>
  <dc:subject/>
  <dc:title>Bright Blue</dc:title>
</cp:coreProperties>
</file>