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FC03C8A-02F9-4880-8523-2646F1F948A1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1" name="Espaço Reservado para Número de Slid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665BC35-6278-4D05-BC75-850C2A243F3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0" y="2567160"/>
            <a:ext cx="121917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0" y="256716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47080" y="256716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92544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122000" y="0"/>
            <a:ext cx="392544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244360" y="0"/>
            <a:ext cx="392544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0" y="2567160"/>
            <a:ext cx="392544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122000" y="2567160"/>
            <a:ext cx="392544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244360" y="2567160"/>
            <a:ext cx="392544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91760" cy="4914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91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491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491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1097280" y="5074920"/>
            <a:ext cx="10112760" cy="381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491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0" y="256716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91760" cy="4914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491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47080" y="256716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0" y="2567160"/>
            <a:ext cx="121917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0" y="2567160"/>
            <a:ext cx="121917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0" y="256716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47080" y="256716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92544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122000" y="0"/>
            <a:ext cx="392544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244360" y="0"/>
            <a:ext cx="392544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0" y="2567160"/>
            <a:ext cx="392544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122000" y="2567160"/>
            <a:ext cx="392544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244360" y="2567160"/>
            <a:ext cx="392544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91760" cy="4914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91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491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491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91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1097280" y="5074920"/>
            <a:ext cx="10112760" cy="381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491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0" y="256716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491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47080" y="256716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0" y="2567160"/>
            <a:ext cx="121917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0" y="2567160"/>
            <a:ext cx="121917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0" y="256716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47080" y="256716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92544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122000" y="0"/>
            <a:ext cx="392544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244360" y="0"/>
            <a:ext cx="392544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0" y="2567160"/>
            <a:ext cx="392544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122000" y="2567160"/>
            <a:ext cx="392544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244360" y="2567160"/>
            <a:ext cx="392544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491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491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097280" y="5074920"/>
            <a:ext cx="10112760" cy="381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491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0" y="256716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491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47080" y="256716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0" y="2567160"/>
            <a:ext cx="121917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traight Connector 9"/>
          <p:cNvSpPr/>
          <p:nvPr/>
        </p:nvSpPr>
        <p:spPr>
          <a:xfrm>
            <a:off x="666360" y="1028520"/>
            <a:ext cx="1094724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097280" y="1303560"/>
            <a:ext cx="10058040" cy="187956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85000"/>
              </a:lnSpc>
            </a:pPr>
            <a:r>
              <a:rPr b="0" lang="en-US" sz="6000" spc="-52" strike="noStrike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traight Connector 9"/>
          <p:cNvSpPr/>
          <p:nvPr/>
        </p:nvSpPr>
        <p:spPr>
          <a:xfrm>
            <a:off x="666360" y="1028520"/>
            <a:ext cx="1094724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66720" y="226800"/>
            <a:ext cx="10946880" cy="7898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66720" y="1262520"/>
            <a:ext cx="10946880" cy="5283360"/>
          </a:xfrm>
          <a:prstGeom prst="rect">
            <a:avLst/>
          </a:prstGeom>
        </p:spPr>
        <p:txBody>
          <a:bodyPr lIns="0" rIns="0">
            <a:noAutofit/>
          </a:bodyPr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66996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85284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103572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67D204E3-7980-4C1D-9964-CD2A9CB79A8E}" type="datetime">
              <a:rPr b="0" lang="en-US" sz="1800" spc="-1" strike="noStrike">
                <a:solidFill>
                  <a:srgbClr val="000000"/>
                </a:solidFill>
                <a:latin typeface="Calibri"/>
              </a:rPr>
              <a:t>2/19/24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6D0FAE06-D771-4FDC-A236-76AAACABC106}" type="slidenum">
              <a:rPr b="0" lang="en-US" sz="1800" spc="-1" strike="noStrike">
                <a:solidFill>
                  <a:srgbClr val="000000"/>
                </a:solidFill>
                <a:latin typeface="Calibri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traight Connector 9"/>
          <p:cNvSpPr/>
          <p:nvPr/>
        </p:nvSpPr>
        <p:spPr>
          <a:xfrm>
            <a:off x="666360" y="1028520"/>
            <a:ext cx="1094724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Rectangle 7"/>
          <p:cNvSpPr/>
          <p:nvPr/>
        </p:nvSpPr>
        <p:spPr>
          <a:xfrm>
            <a:off x="0" y="4952880"/>
            <a:ext cx="12188520" cy="1904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Rectangle 8"/>
          <p:cNvSpPr/>
          <p:nvPr/>
        </p:nvSpPr>
        <p:spPr>
          <a:xfrm>
            <a:off x="0" y="491508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tIns="0" bIns="0" anchor="b">
            <a:noAutofit/>
          </a:bodyPr>
          <a:p>
            <a:pPr>
              <a:lnSpc>
                <a:spcPct val="85000"/>
              </a:lnSpc>
            </a:pPr>
            <a:r>
              <a:rPr b="0" lang="en-US" sz="3600" spc="-52" strike="noStrike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914720"/>
          </a:xfrm>
          <a:prstGeom prst="rect">
            <a:avLst/>
          </a:prstGeom>
        </p:spPr>
        <p:txBody>
          <a:bodyPr lIns="457200" rIns="90000" tIns="4572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Click icon to add picture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1097280" y="5906880"/>
            <a:ext cx="10112760" cy="594000"/>
          </a:xfrm>
          <a:prstGeom prst="rect">
            <a:avLst/>
          </a:prstGeom>
        </p:spPr>
        <p:txBody>
          <a:bodyPr tIns="0" bIns="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15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87BBD2FC-E16A-47B7-81B4-EE80618A36A2}" type="datetime">
              <a:rPr b="0" lang="en-US" sz="1800" spc="-1" strike="noStrike">
                <a:solidFill>
                  <a:srgbClr val="000000"/>
                </a:solidFill>
                <a:latin typeface="Calibri"/>
              </a:rPr>
              <a:t>2/19/24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0C9B87D6-E37E-4A70-83F6-DE2EE2F785AC}" type="slidenum">
              <a:rPr b="0" lang="en-US" sz="1800" spc="-1" strike="noStrike">
                <a:solidFill>
                  <a:srgbClr val="000000"/>
                </a:solidFill>
                <a:latin typeface="Calibri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engsoftmoderna.info/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98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tângulo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solidFill>
              <a:srgbClr val="a860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Title 1"/>
          <p:cNvSpPr txBox="1"/>
          <p:nvPr/>
        </p:nvSpPr>
        <p:spPr>
          <a:xfrm>
            <a:off x="1097280" y="1512720"/>
            <a:ext cx="10058040" cy="3459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5000"/>
              </a:lnSpc>
            </a:pPr>
            <a:r>
              <a:rPr b="1" lang="pt-BR" sz="8800" spc="-52" strike="noStrike">
                <a:solidFill>
                  <a:srgbClr val="ffffff"/>
                </a:solidFill>
                <a:latin typeface="Calibri Light"/>
              </a:rPr>
              <a:t>Projeto Integrado III</a:t>
            </a:r>
            <a:endParaRPr b="0" lang="en-US" sz="8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Subtitle 2"/>
          <p:cNvSpPr txBox="1"/>
          <p:nvPr/>
        </p:nvSpPr>
        <p:spPr>
          <a:xfrm>
            <a:off x="1013400" y="5340960"/>
            <a:ext cx="10058040" cy="137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3000"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n-US" sz="3600" spc="199" strike="noStrike">
                <a:solidFill>
                  <a:srgbClr val="ffffff"/>
                </a:solidFill>
                <a:latin typeface="Calibri Light"/>
              </a:rPr>
              <a:t>Prof. Jefferson de Carvalho / Prof. Victor Farias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n-US" sz="3600" spc="199" strike="noStrike">
                <a:solidFill>
                  <a:srgbClr val="ffffff"/>
                </a:solidFill>
                <a:latin typeface="Calibri Light"/>
              </a:rPr>
              <a:t>Universidade Federal do Ceará – Campus Quixadá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pt-BR" sz="3600" spc="-1" strike="noStrike">
              <a:latin typeface="Arial"/>
            </a:endParaRPr>
          </a:p>
        </p:txBody>
      </p:sp>
      <p:sp>
        <p:nvSpPr>
          <p:cNvPr id="135" name="Straight Connector 8"/>
          <p:cNvSpPr/>
          <p:nvPr/>
        </p:nvSpPr>
        <p:spPr>
          <a:xfrm flipV="1">
            <a:off x="1013400" y="5340960"/>
            <a:ext cx="1005840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ítulo 7"/>
          <p:cNvSpPr txBox="1"/>
          <p:nvPr/>
        </p:nvSpPr>
        <p:spPr>
          <a:xfrm>
            <a:off x="717120" y="5074920"/>
            <a:ext cx="10112760" cy="82260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pPr>
              <a:lnSpc>
                <a:spcPct val="85000"/>
              </a:lnSpc>
            </a:pPr>
            <a:r>
              <a:rPr b="0" lang="en-US" sz="3600" spc="-52" strike="noStrike">
                <a:solidFill>
                  <a:srgbClr val="ffffff"/>
                </a:solidFill>
                <a:latin typeface="Calibri Light"/>
              </a:rPr>
              <a:t>Prof. Jefferson de Carvalho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Google Shape;142;p26"/>
          <p:cNvSpPr/>
          <p:nvPr/>
        </p:nvSpPr>
        <p:spPr>
          <a:xfrm>
            <a:off x="653760" y="701640"/>
            <a:ext cx="7471800" cy="545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85000"/>
              </a:lnSpc>
            </a:pPr>
            <a:r>
              <a:rPr b="1" lang="pt-BR" sz="6000" spc="-52" strike="noStrike">
                <a:solidFill>
                  <a:srgbClr val="000000"/>
                </a:solidFill>
                <a:latin typeface="Calibri Light"/>
              </a:rPr>
              <a:t>Perguntas?</a:t>
            </a:r>
            <a:endParaRPr b="0" lang="pt-B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ítulo 1"/>
          <p:cNvSpPr txBox="1"/>
          <p:nvPr/>
        </p:nvSpPr>
        <p:spPr>
          <a:xfrm>
            <a:off x="666720" y="226800"/>
            <a:ext cx="10946880" cy="78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000000"/>
                </a:solidFill>
                <a:latin typeface="Calibri Light"/>
              </a:rPr>
              <a:t>Ementa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Espaço Reservado para Conteúdo 2"/>
          <p:cNvSpPr txBox="1"/>
          <p:nvPr/>
        </p:nvSpPr>
        <p:spPr>
          <a:xfrm>
            <a:off x="666720" y="1262520"/>
            <a:ext cx="10946880" cy="528336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Projeto prático interdisciplinar ligado a temáticas de interesse da sociedade em geral e/ou comunidade local, envolvendo questões como educação ambiental, direitos humanos, ética e cidadania, relações étnico-raciais, deficiência e acessibilidade, economia e educação.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</a:rPr>
              <a:t>O projeto deve ter ênfase nos </a:t>
            </a:r>
            <a:r>
              <a:rPr b="1" lang="pt-BR" sz="2800" spc="-1" strike="noStrike">
                <a:solidFill>
                  <a:srgbClr val="000065"/>
                </a:solidFill>
                <a:latin typeface="Calibri"/>
              </a:rPr>
              <a:t>processos de desenvolvimento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</a:rPr>
              <a:t>, aplicando conhecimentos das áreas de </a:t>
            </a:r>
            <a:r>
              <a:rPr b="1" lang="pt-BR" sz="2800" spc="-1" strike="noStrike">
                <a:solidFill>
                  <a:srgbClr val="000065"/>
                </a:solidFill>
                <a:latin typeface="Calibri"/>
              </a:rPr>
              <a:t>programação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1" lang="pt-BR" sz="2800" spc="-1" strike="noStrike">
                <a:solidFill>
                  <a:srgbClr val="000065"/>
                </a:solidFill>
                <a:latin typeface="Calibri"/>
              </a:rPr>
              <a:t>engenharia de software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ítulo 1"/>
          <p:cNvSpPr txBox="1"/>
          <p:nvPr/>
        </p:nvSpPr>
        <p:spPr>
          <a:xfrm>
            <a:off x="666720" y="226800"/>
            <a:ext cx="10946880" cy="78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000000"/>
                </a:solidFill>
                <a:latin typeface="Calibri Light"/>
              </a:rPr>
              <a:t>Divisão Disciplina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Espaço Reservado para Conteúdo 2"/>
          <p:cNvSpPr txBox="1"/>
          <p:nvPr/>
        </p:nvSpPr>
        <p:spPr>
          <a:xfrm>
            <a:off x="666720" y="1262520"/>
            <a:ext cx="4193280" cy="431748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rmAutofit/>
          </a:bodyPr>
          <a:p>
            <a:pPr marL="457200" indent="-4568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2 grandes partes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852840" indent="-4568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Teoria de 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52840" indent="-4568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Projeto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0" name="Imagem 3" descr=""/>
          <p:cNvPicPr/>
          <p:nvPr/>
        </p:nvPicPr>
        <p:blipFill>
          <a:blip r:embed="rId1"/>
          <a:stretch/>
        </p:blipFill>
        <p:spPr>
          <a:xfrm>
            <a:off x="7837200" y="0"/>
            <a:ext cx="457128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ítulo 1"/>
          <p:cNvSpPr txBox="1"/>
          <p:nvPr/>
        </p:nvSpPr>
        <p:spPr>
          <a:xfrm>
            <a:off x="666720" y="226800"/>
            <a:ext cx="10946880" cy="78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1" lang="en-US" sz="4800" spc="-52" strike="noStrike">
                <a:solidFill>
                  <a:srgbClr val="000000"/>
                </a:solidFill>
                <a:latin typeface="Calibri Light"/>
              </a:rPr>
              <a:t>Conteúdo Programático ES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Espaço Reservado para Conteúdo 2"/>
          <p:cNvSpPr txBox="1"/>
          <p:nvPr/>
        </p:nvSpPr>
        <p:spPr>
          <a:xfrm>
            <a:off x="0" y="1262520"/>
            <a:ext cx="7380000" cy="528336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Introdução à Engenharia de Software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Processos de Desenvolvimento de Software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Requisitos de Software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Modelagem de Software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Princípios de Projeto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Arquitetura de Software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Testes de Software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3" name="Imagem 3" descr=""/>
          <p:cNvPicPr/>
          <p:nvPr/>
        </p:nvPicPr>
        <p:blipFill>
          <a:blip r:embed="rId1"/>
          <a:stretch/>
        </p:blipFill>
        <p:spPr>
          <a:xfrm>
            <a:off x="7620120" y="0"/>
            <a:ext cx="4571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ítulo 1"/>
          <p:cNvSpPr txBox="1"/>
          <p:nvPr/>
        </p:nvSpPr>
        <p:spPr>
          <a:xfrm>
            <a:off x="666720" y="226800"/>
            <a:ext cx="10946880" cy="78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000000"/>
                </a:solidFill>
                <a:latin typeface="Calibri Light"/>
              </a:rPr>
              <a:t>Nota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Espaço Reservado para Conteúdo 2"/>
          <p:cNvSpPr txBox="1"/>
          <p:nvPr/>
        </p:nvSpPr>
        <p:spPr>
          <a:xfrm>
            <a:off x="666720" y="1209600"/>
            <a:ext cx="10946880" cy="552492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</a:rPr>
              <a:t>Nota Teoria ES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= média das atividades teóricas 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10% da nota final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Avaliação professor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</a:rPr>
              <a:t>Nota Descrição inicial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5% da nota final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Avaliação professor e banca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</a:rPr>
              <a:t>Nota requisitos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20% da nota final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Avaliação professor e banca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</a:rPr>
              <a:t>Nota projeto inicial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15% da nota final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Avaliação professor e banca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ítulo 1"/>
          <p:cNvSpPr txBox="1"/>
          <p:nvPr/>
        </p:nvSpPr>
        <p:spPr>
          <a:xfrm>
            <a:off x="666720" y="226800"/>
            <a:ext cx="10946880" cy="78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000000"/>
                </a:solidFill>
                <a:latin typeface="Calibri Light"/>
              </a:rPr>
              <a:t>Nota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Espaço Reservado para Conteúdo 2"/>
          <p:cNvSpPr txBox="1"/>
          <p:nvPr/>
        </p:nvSpPr>
        <p:spPr>
          <a:xfrm>
            <a:off x="666720" y="1209600"/>
            <a:ext cx="10946880" cy="552492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</a:rPr>
              <a:t>Nota Produção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Scrum – 4 sprints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Cada Sprint - 12,5% da nota final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Avaliação professor e banca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ítulo 1"/>
          <p:cNvSpPr txBox="1"/>
          <p:nvPr/>
        </p:nvSpPr>
        <p:spPr>
          <a:xfrm>
            <a:off x="666720" y="226800"/>
            <a:ext cx="10946880" cy="78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000000"/>
                </a:solidFill>
                <a:latin typeface="Calibri Light"/>
              </a:rPr>
              <a:t>Critério de Aprovação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Espaço Reservado para Conteúdo 2"/>
          <p:cNvSpPr txBox="1"/>
          <p:nvPr/>
        </p:nvSpPr>
        <p:spPr>
          <a:xfrm>
            <a:off x="666720" y="1262520"/>
            <a:ext cx="10946880" cy="528336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Autofit/>
          </a:bodyPr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Se nota final maior ou igual a 7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Aprovado!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Se nota final entre 4 e 7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Avaliação final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Aprovado se (nota final + Avaliação)/2 &gt;= 5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Detalhe: Não pode tirar menos que 4 na AF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ítulo 1"/>
          <p:cNvSpPr txBox="1"/>
          <p:nvPr/>
        </p:nvSpPr>
        <p:spPr>
          <a:xfrm>
            <a:off x="666720" y="226800"/>
            <a:ext cx="10946880" cy="78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000000"/>
                </a:solidFill>
                <a:latin typeface="Calibri Light"/>
              </a:rPr>
              <a:t>Ferramentas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Espaço Reservado para Conteúdo 2"/>
          <p:cNvSpPr txBox="1"/>
          <p:nvPr/>
        </p:nvSpPr>
        <p:spPr>
          <a:xfrm>
            <a:off x="377280" y="1260000"/>
            <a:ext cx="11502720" cy="57096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Plataforma de ensino: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Github/Youtube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Avisos oficiais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SIGAA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Comunicação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e-mail (</a:t>
            </a:r>
            <a:r>
              <a:rPr b="0" lang="en-US" sz="2800" spc="-1" strike="noStrike" u="sng">
                <a:solidFill>
                  <a:srgbClr val="2998e3"/>
                </a:solidFill>
                <a:uFillTx/>
                <a:latin typeface="Calibri"/>
              </a:rPr>
              <a:t>jeffersoncarvalho@ufc.br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AutoShape 10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ítulo 1"/>
          <p:cNvSpPr txBox="1"/>
          <p:nvPr/>
        </p:nvSpPr>
        <p:spPr>
          <a:xfrm>
            <a:off x="666720" y="226800"/>
            <a:ext cx="10946880" cy="78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000000"/>
                </a:solidFill>
                <a:latin typeface="Calibri Light"/>
              </a:rPr>
              <a:t>Bibliografia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Espaço Reservado para Conteúdo 2"/>
          <p:cNvSpPr txBox="1"/>
          <p:nvPr/>
        </p:nvSpPr>
        <p:spPr>
          <a:xfrm>
            <a:off x="226800" y="1262520"/>
            <a:ext cx="7729560" cy="528336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[Bibliografia Básica]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Engenharia de Software Moderna: Princípios e Práticas para Desenvolvimento de Software com Produtividade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Marco Tulio Valente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Versão HTML disponível em: </a:t>
            </a:r>
            <a:r>
              <a:rPr b="0" lang="pt-BR" sz="2400" spc="-1" strike="noStrike" u="sng">
                <a:solidFill>
                  <a:srgbClr val="2998e3"/>
                </a:solidFill>
                <a:uFillTx/>
                <a:latin typeface="Calibri"/>
                <a:hlinkClick r:id="rId1"/>
              </a:rPr>
              <a:t>https://engsoftmoderna.info/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[Bibliografia Complementar]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SOMMERVILLE, Ian. Engenharia de software. 9. ed. São Paulo: Pearson Prentice Hall, 2011. xiii , 529 p. ISBN 9788579361081 broch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PRESSMAN, Roger S. Engenharia de software: uma abordagem profissional . 7. ed. Porto Alegre: AMGH Editora, 2011. xxviii , 780 p. ISBN 9788563308337 broch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6" name="Imagem 4" descr=""/>
          <p:cNvPicPr/>
          <p:nvPr/>
        </p:nvPicPr>
        <p:blipFill>
          <a:blip r:embed="rId2"/>
          <a:stretch/>
        </p:blipFill>
        <p:spPr>
          <a:xfrm>
            <a:off x="8185680" y="1359720"/>
            <a:ext cx="3103200" cy="206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13220</TotalTime>
  <Application>LibreOffice/7.1.4.2$Windows_X86_64 LibreOffice_project/a529a4fab45b75fefc5b6226684193eb000654f6</Application>
  <AppVersion>15.0000</AppVersion>
  <Words>389</Words>
  <Paragraphs>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2020-02-21T04:38:31Z</dcterms:created>
  <dc:creator>Victor Aguiar Evangelista de Farias</dc:creator>
  <dc:description/>
  <dc:language>pt-BR</dc:language>
  <cp:lastModifiedBy/>
  <dcterms:modified xsi:type="dcterms:W3CDTF">2024-02-19T14:53:43Z</dcterms:modified>
  <cp:revision>395</cp:revision>
  <dc:subject/>
  <dc:title>Introdução Aprendizado de Máquina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10</vt:i4>
  </property>
</Properties>
</file>