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5" r:id="rId9"/>
    <p:sldId id="270" r:id="rId10"/>
    <p:sldId id="272" r:id="rId11"/>
    <p:sldId id="267" r:id="rId12"/>
    <p:sldId id="268" r:id="rId13"/>
    <p:sldId id="271" r:id="rId14"/>
    <p:sldId id="263" r:id="rId15"/>
    <p:sldId id="264" r:id="rId16"/>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1FA7A6-E823-4146-8EAD-D6EF4EA7D1DE}" type="datetimeFigureOut">
              <a:rPr lang="id-ID" smtClean="0"/>
              <a:t>13/10/2017</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188433-D644-462E-8B33-8B261B86579B}" type="slidenum">
              <a:rPr lang="id-ID" smtClean="0"/>
              <a:t>‹#›</a:t>
            </a:fld>
            <a:endParaRPr lang="id-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F2188433-D644-462E-8B33-8B261B86579B}" type="slidenum">
              <a:rPr lang="id-ID" smtClean="0"/>
              <a:t>13</a:t>
            </a:fld>
            <a:endParaRPr lang="id-I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BE583D01-0600-4BCD-AF4F-7632887046F8}" type="datetimeFigureOut">
              <a:rPr lang="id-ID" smtClean="0"/>
              <a:t>13/10/2017</a:t>
            </a:fld>
            <a:endParaRPr lang="id-ID"/>
          </a:p>
        </p:txBody>
      </p:sp>
      <p:sp>
        <p:nvSpPr>
          <p:cNvPr id="17" name="Footer Placeholder 16"/>
          <p:cNvSpPr>
            <a:spLocks noGrp="1"/>
          </p:cNvSpPr>
          <p:nvPr>
            <p:ph type="ftr" sz="quarter" idx="11"/>
          </p:nvPr>
        </p:nvSpPr>
        <p:spPr>
          <a:xfrm>
            <a:off x="5410200" y="4205288"/>
            <a:ext cx="1295400" cy="457200"/>
          </a:xfrm>
        </p:spPr>
        <p:txBody>
          <a:bodyPr/>
          <a:lstStyle/>
          <a:p>
            <a:endParaRPr lang="id-ID"/>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31E3FAA9-F480-46EE-A0F7-951D24D2A134}"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E583D01-0600-4BCD-AF4F-7632887046F8}" type="datetimeFigureOut">
              <a:rPr lang="id-ID" smtClean="0"/>
              <a:t>13/10/2017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1E3FAA9-F480-46EE-A0F7-951D24D2A134}"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E583D01-0600-4BCD-AF4F-7632887046F8}" type="datetimeFigureOut">
              <a:rPr lang="id-ID" smtClean="0"/>
              <a:t>13/10/2017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1E3FAA9-F480-46EE-A0F7-951D24D2A134}"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E583D01-0600-4BCD-AF4F-7632887046F8}" type="datetimeFigureOut">
              <a:rPr lang="id-ID" smtClean="0"/>
              <a:t>13/10/2017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1E3FAA9-F480-46EE-A0F7-951D24D2A134}"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E583D01-0600-4BCD-AF4F-7632887046F8}" type="datetimeFigureOut">
              <a:rPr lang="id-ID" smtClean="0"/>
              <a:t>13/10/2017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1E3FAA9-F480-46EE-A0F7-951D24D2A134}"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E583D01-0600-4BCD-AF4F-7632887046F8}" type="datetimeFigureOut">
              <a:rPr lang="id-ID" smtClean="0"/>
              <a:t>13/10/2017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1E3FAA9-F480-46EE-A0F7-951D24D2A134}"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BE583D01-0600-4BCD-AF4F-7632887046F8}" type="datetimeFigureOut">
              <a:rPr lang="id-ID" smtClean="0"/>
              <a:t>13/10/2017</a:t>
            </a:fld>
            <a:endParaRPr lang="id-ID"/>
          </a:p>
        </p:txBody>
      </p:sp>
      <p:sp>
        <p:nvSpPr>
          <p:cNvPr id="27" name="Slide Number Placeholder 26"/>
          <p:cNvSpPr>
            <a:spLocks noGrp="1"/>
          </p:cNvSpPr>
          <p:nvPr>
            <p:ph type="sldNum" sz="quarter" idx="11"/>
          </p:nvPr>
        </p:nvSpPr>
        <p:spPr/>
        <p:txBody>
          <a:bodyPr rtlCol="0"/>
          <a:lstStyle/>
          <a:p>
            <a:fld id="{31E3FAA9-F480-46EE-A0F7-951D24D2A134}" type="slidenum">
              <a:rPr lang="id-ID" smtClean="0"/>
              <a:t>‹#›</a:t>
            </a:fld>
            <a:endParaRPr lang="id-ID"/>
          </a:p>
        </p:txBody>
      </p:sp>
      <p:sp>
        <p:nvSpPr>
          <p:cNvPr id="28" name="Footer Placeholder 27"/>
          <p:cNvSpPr>
            <a:spLocks noGrp="1"/>
          </p:cNvSpPr>
          <p:nvPr>
            <p:ph type="ftr" sz="quarter" idx="12"/>
          </p:nvPr>
        </p:nvSpPr>
        <p:spPr/>
        <p:txBody>
          <a:bodyPr rtlCol="0"/>
          <a:lstStyle/>
          <a:p>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BE583D01-0600-4BCD-AF4F-7632887046F8}" type="datetimeFigureOut">
              <a:rPr lang="id-ID" smtClean="0"/>
              <a:t>13/10/2017</a:t>
            </a:fld>
            <a:endParaRPr lang="id-ID"/>
          </a:p>
        </p:txBody>
      </p:sp>
      <p:sp>
        <p:nvSpPr>
          <p:cNvPr id="4" name="Footer Placeholder 3"/>
          <p:cNvSpPr>
            <a:spLocks noGrp="1"/>
          </p:cNvSpPr>
          <p:nvPr>
            <p:ph type="ftr" sz="quarter" idx="11"/>
          </p:nvPr>
        </p:nvSpPr>
        <p:spPr>
          <a:xfrm>
            <a:off x="5257800" y="612648"/>
            <a:ext cx="1325880" cy="457200"/>
          </a:xfrm>
        </p:spPr>
        <p:txBody>
          <a:bodyPr/>
          <a:lstStyle/>
          <a:p>
            <a:endParaRPr lang="id-ID"/>
          </a:p>
        </p:txBody>
      </p:sp>
      <p:sp>
        <p:nvSpPr>
          <p:cNvPr id="5" name="Slide Number Placeholder 4"/>
          <p:cNvSpPr>
            <a:spLocks noGrp="1"/>
          </p:cNvSpPr>
          <p:nvPr>
            <p:ph type="sldNum" sz="quarter" idx="12"/>
          </p:nvPr>
        </p:nvSpPr>
        <p:spPr>
          <a:xfrm>
            <a:off x="8174736" y="2272"/>
            <a:ext cx="762000" cy="365760"/>
          </a:xfrm>
        </p:spPr>
        <p:txBody>
          <a:bodyPr/>
          <a:lstStyle/>
          <a:p>
            <a:fld id="{31E3FAA9-F480-46EE-A0F7-951D24D2A134}"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583D01-0600-4BCD-AF4F-7632887046F8}" type="datetimeFigureOut">
              <a:rPr lang="id-ID" smtClean="0"/>
              <a:t>13/10/2017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31E3FAA9-F480-46EE-A0F7-951D24D2A134}"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E583D01-0600-4BCD-AF4F-7632887046F8}" type="datetimeFigureOut">
              <a:rPr lang="id-ID" smtClean="0"/>
              <a:t>13/10/2017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1E3FAA9-F480-46EE-A0F7-951D24D2A134}"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E583D01-0600-4BCD-AF4F-7632887046F8}" type="datetimeFigureOut">
              <a:rPr lang="id-ID" smtClean="0"/>
              <a:t>13/10/2017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1E3FAA9-F480-46EE-A0F7-951D24D2A134}"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BE583D01-0600-4BCD-AF4F-7632887046F8}" type="datetimeFigureOut">
              <a:rPr lang="id-ID" smtClean="0"/>
              <a:t>13/10/2017</a:t>
            </a:fld>
            <a:endParaRPr lang="id-ID"/>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id-ID"/>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31E3FAA9-F480-46EE-A0F7-951D24D2A134}"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ailysocial.id/post/brainly-luncurkan-fitur-live-answer-untuktingkatkan-keterlibatan-penggun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id-ID" dirty="0" smtClean="0"/>
              <a:t>Sistem Helpdesk Aplikasi berbasis</a:t>
            </a:r>
            <a:br>
              <a:rPr lang="id-ID" dirty="0" smtClean="0"/>
            </a:br>
            <a:r>
              <a:rPr lang="id-ID" dirty="0" smtClean="0"/>
              <a:t>Web</a:t>
            </a:r>
            <a:br>
              <a:rPr lang="id-ID" dirty="0" smtClean="0"/>
            </a:br>
            <a:endParaRPr lang="id-ID" b="1" dirty="0"/>
          </a:p>
        </p:txBody>
      </p:sp>
      <p:sp>
        <p:nvSpPr>
          <p:cNvPr id="3" name="Subtitle 2"/>
          <p:cNvSpPr>
            <a:spLocks noGrp="1"/>
          </p:cNvSpPr>
          <p:nvPr>
            <p:ph type="subTitle" idx="1"/>
          </p:nvPr>
        </p:nvSpPr>
        <p:spPr>
          <a:xfrm>
            <a:off x="457200" y="3933056"/>
            <a:ext cx="8686800" cy="2664296"/>
          </a:xfrm>
        </p:spPr>
        <p:txBody>
          <a:bodyPr>
            <a:normAutofit fontScale="77500" lnSpcReduction="20000"/>
          </a:bodyPr>
          <a:lstStyle/>
          <a:p>
            <a:r>
              <a:rPr lang="id-ID" sz="2100" dirty="0" smtClean="0"/>
              <a:t>Putra Abi Akbarjune [14115011] </a:t>
            </a:r>
          </a:p>
          <a:p>
            <a:r>
              <a:rPr lang="id-ID" sz="2100" dirty="0" smtClean="0"/>
              <a:t>Irfan </a:t>
            </a:r>
            <a:r>
              <a:rPr lang="id-ID" sz="2100" dirty="0" smtClean="0"/>
              <a:t>Gerard Wicaksono Mokalu [14115016] </a:t>
            </a:r>
            <a:endParaRPr lang="id-ID" sz="2100" dirty="0" smtClean="0"/>
          </a:p>
          <a:p>
            <a:r>
              <a:rPr lang="id-ID" sz="2100" dirty="0" smtClean="0"/>
              <a:t> </a:t>
            </a:r>
            <a:r>
              <a:rPr lang="id-ID" sz="2100" dirty="0" smtClean="0"/>
              <a:t>Elvira Nadya Maharani [14115030] </a:t>
            </a:r>
            <a:endParaRPr lang="id-ID" sz="2100" dirty="0" smtClean="0"/>
          </a:p>
          <a:p>
            <a:r>
              <a:rPr lang="id-ID" sz="2100" dirty="0" smtClean="0"/>
              <a:t> </a:t>
            </a:r>
            <a:r>
              <a:rPr lang="id-ID" sz="2100" dirty="0" smtClean="0"/>
              <a:t>Nurma Syanti [14115044</a:t>
            </a:r>
            <a:r>
              <a:rPr lang="id-ID" sz="2100" dirty="0" smtClean="0"/>
              <a:t>]</a:t>
            </a:r>
          </a:p>
          <a:p>
            <a:r>
              <a:rPr lang="id-ID" sz="2100" dirty="0" smtClean="0"/>
              <a:t>Bintang </a:t>
            </a:r>
            <a:r>
              <a:rPr lang="id-ID" sz="2100" dirty="0" smtClean="0"/>
              <a:t>Bagus Pangestu [14114002</a:t>
            </a:r>
            <a:r>
              <a:rPr lang="id-ID" sz="2100" dirty="0" smtClean="0"/>
              <a:t>]</a:t>
            </a:r>
          </a:p>
          <a:p>
            <a:endParaRPr lang="id-ID" sz="1900" dirty="0" smtClean="0"/>
          </a:p>
          <a:p>
            <a:endParaRPr lang="id-ID" sz="1900" dirty="0" smtClean="0"/>
          </a:p>
          <a:p>
            <a:endParaRPr lang="id-ID" dirty="0" smtClean="0"/>
          </a:p>
          <a:p>
            <a:endParaRPr lang="id-ID" sz="1900" dirty="0" smtClean="0"/>
          </a:p>
          <a:p>
            <a:pPr algn="ctr"/>
            <a:r>
              <a:rPr lang="id-ID" sz="1900" dirty="0" smtClean="0"/>
              <a:t>TEKNIK INFORMATIKA</a:t>
            </a:r>
            <a:br>
              <a:rPr lang="id-ID" sz="1900" dirty="0" smtClean="0"/>
            </a:br>
            <a:r>
              <a:rPr lang="id-ID" sz="1900" dirty="0" smtClean="0"/>
              <a:t>INSTITUT TEKNOLOGI </a:t>
            </a:r>
            <a:r>
              <a:rPr lang="id-ID" sz="1900" dirty="0" smtClean="0"/>
              <a:t>SUMATERA</a:t>
            </a:r>
            <a:endParaRPr lang="id-ID" sz="19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864096"/>
          </a:xfrm>
        </p:spPr>
        <p:txBody>
          <a:bodyPr/>
          <a:lstStyle/>
          <a:p>
            <a:r>
              <a:rPr lang="id-ID" dirty="0" smtClean="0"/>
              <a:t>Search Tiket</a:t>
            </a:r>
            <a:endParaRPr lang="id-ID" dirty="0"/>
          </a:p>
        </p:txBody>
      </p:sp>
      <p:pic>
        <p:nvPicPr>
          <p:cNvPr id="6146" name="Picture 2" descr="E:\Semester 5\Aps Berbasis WEB\Tugasbesar\cari tiket.jpg"/>
          <p:cNvPicPr>
            <a:picLocks noChangeAspect="1" noChangeArrowheads="1"/>
          </p:cNvPicPr>
          <p:nvPr/>
        </p:nvPicPr>
        <p:blipFill>
          <a:blip r:embed="rId2" cstate="print"/>
          <a:srcRect/>
          <a:stretch>
            <a:fillRect/>
          </a:stretch>
        </p:blipFill>
        <p:spPr bwMode="auto">
          <a:xfrm>
            <a:off x="251520" y="1556792"/>
            <a:ext cx="8892480" cy="817929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864096"/>
          </a:xfrm>
        </p:spPr>
        <p:txBody>
          <a:bodyPr/>
          <a:lstStyle/>
          <a:p>
            <a:r>
              <a:rPr lang="id-ID" dirty="0" smtClean="0"/>
              <a:t>Login</a:t>
            </a:r>
            <a:endParaRPr lang="id-ID" dirty="0"/>
          </a:p>
        </p:txBody>
      </p:sp>
      <p:pic>
        <p:nvPicPr>
          <p:cNvPr id="3074" name="Picture 2" descr="E:\Semester 5\Aps Berbasis WEB\Tugasbesar\login.jpg"/>
          <p:cNvPicPr>
            <a:picLocks noChangeAspect="1" noChangeArrowheads="1"/>
          </p:cNvPicPr>
          <p:nvPr/>
        </p:nvPicPr>
        <p:blipFill>
          <a:blip r:embed="rId2" cstate="print"/>
          <a:srcRect/>
          <a:stretch>
            <a:fillRect/>
          </a:stretch>
        </p:blipFill>
        <p:spPr bwMode="auto">
          <a:xfrm>
            <a:off x="0" y="1556792"/>
            <a:ext cx="9144000" cy="5301208"/>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864096"/>
          </a:xfrm>
        </p:spPr>
        <p:txBody>
          <a:bodyPr/>
          <a:lstStyle/>
          <a:p>
            <a:r>
              <a:rPr lang="id-ID" dirty="0" smtClean="0"/>
              <a:t>Dashboard</a:t>
            </a:r>
            <a:endParaRPr lang="id-ID" dirty="0"/>
          </a:p>
        </p:txBody>
      </p:sp>
      <p:pic>
        <p:nvPicPr>
          <p:cNvPr id="4098" name="Picture 2" descr="E:\Semester 5\Aps Berbasis WEB\Tugasbesar\dashboard.jpg"/>
          <p:cNvPicPr>
            <a:picLocks noChangeAspect="1" noChangeArrowheads="1"/>
          </p:cNvPicPr>
          <p:nvPr/>
        </p:nvPicPr>
        <p:blipFill>
          <a:blip r:embed="rId2" cstate="print"/>
          <a:srcRect/>
          <a:stretch>
            <a:fillRect/>
          </a:stretch>
        </p:blipFill>
        <p:spPr bwMode="auto">
          <a:xfrm>
            <a:off x="70992" y="1484784"/>
            <a:ext cx="8965504" cy="6408712"/>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864096"/>
          </a:xfrm>
        </p:spPr>
        <p:txBody>
          <a:bodyPr/>
          <a:lstStyle/>
          <a:p>
            <a:r>
              <a:rPr lang="id-ID" dirty="0" smtClean="0"/>
              <a:t>Ticket</a:t>
            </a:r>
            <a:endParaRPr lang="id-ID" dirty="0"/>
          </a:p>
        </p:txBody>
      </p:sp>
      <p:pic>
        <p:nvPicPr>
          <p:cNvPr id="5122" name="Picture 2" descr="E:\Semester 5\Aps Berbasis WEB\Tugasbesar\ticket.jpg"/>
          <p:cNvPicPr>
            <a:picLocks noChangeAspect="1" noChangeArrowheads="1"/>
          </p:cNvPicPr>
          <p:nvPr/>
        </p:nvPicPr>
        <p:blipFill>
          <a:blip r:embed="rId3" cstate="print"/>
          <a:srcRect/>
          <a:stretch>
            <a:fillRect/>
          </a:stretch>
        </p:blipFill>
        <p:spPr bwMode="auto">
          <a:xfrm>
            <a:off x="144016" y="1556792"/>
            <a:ext cx="8820472" cy="612068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Kesimpulan</a:t>
            </a:r>
            <a:endParaRPr lang="id-ID" dirty="0"/>
          </a:p>
        </p:txBody>
      </p:sp>
      <p:sp>
        <p:nvSpPr>
          <p:cNvPr id="3" name="Content Placeholder 2"/>
          <p:cNvSpPr>
            <a:spLocks noGrp="1"/>
          </p:cNvSpPr>
          <p:nvPr>
            <p:ph idx="1"/>
          </p:nvPr>
        </p:nvSpPr>
        <p:spPr/>
        <p:txBody>
          <a:bodyPr/>
          <a:lstStyle/>
          <a:p>
            <a:pPr>
              <a:buNone/>
            </a:pPr>
            <a:r>
              <a:rPr lang="id-ID" dirty="0" smtClean="0"/>
              <a:t>		Aplikasi </a:t>
            </a:r>
            <a:r>
              <a:rPr lang="id-ID" dirty="0" smtClean="0"/>
              <a:t>Helpdesk kami belum dapat menampilkan searching tiket karena tidak berhasil menghubungkan perintah searching dengan basis data.</a:t>
            </a:r>
            <a:br>
              <a:rPr lang="id-ID" dirty="0" smtClean="0"/>
            </a:br>
            <a:endParaRPr lang="id-ID"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917848"/>
          </a:xfrm>
        </p:spPr>
        <p:txBody>
          <a:bodyPr/>
          <a:lstStyle/>
          <a:p>
            <a:r>
              <a:rPr lang="id-ID" b="1" dirty="0" smtClean="0"/>
              <a:t>Daftar Pustaka</a:t>
            </a:r>
            <a:endParaRPr lang="id-ID" dirty="0"/>
          </a:p>
        </p:txBody>
      </p:sp>
      <p:sp>
        <p:nvSpPr>
          <p:cNvPr id="3" name="Content Placeholder 2"/>
          <p:cNvSpPr>
            <a:spLocks noGrp="1"/>
          </p:cNvSpPr>
          <p:nvPr>
            <p:ph idx="1"/>
          </p:nvPr>
        </p:nvSpPr>
        <p:spPr>
          <a:xfrm>
            <a:off x="457200" y="2132856"/>
            <a:ext cx="8229600" cy="4441680"/>
          </a:xfrm>
        </p:spPr>
        <p:txBody>
          <a:bodyPr>
            <a:normAutofit fontScale="70000" lnSpcReduction="20000"/>
          </a:bodyPr>
          <a:lstStyle/>
          <a:p>
            <a:pPr>
              <a:buNone/>
            </a:pPr>
            <a:r>
              <a:rPr lang="id-ID" dirty="0" smtClean="0"/>
              <a:t> </a:t>
            </a:r>
            <a:r>
              <a:rPr lang="id-ID" dirty="0" smtClean="0"/>
              <a:t>“Brainly Luncurkan Fitur Live Answer untuk Tingkatkan Keterlibatan Pengguna</a:t>
            </a:r>
            <a:r>
              <a:rPr lang="id-ID" dirty="0" smtClean="0"/>
              <a:t>.</a:t>
            </a:r>
          </a:p>
          <a:p>
            <a:pPr>
              <a:buNone/>
            </a:pPr>
            <a:r>
              <a:rPr lang="id-ID" dirty="0" smtClean="0"/>
              <a:t>	” </a:t>
            </a:r>
            <a:r>
              <a:rPr lang="id-ID" dirty="0" smtClean="0"/>
              <a:t>DailySocial. 12 Agustus 2016. Web. 3 Oktober </a:t>
            </a:r>
            <a:r>
              <a:rPr lang="id-ID" dirty="0" smtClean="0"/>
              <a:t>2017.</a:t>
            </a:r>
          </a:p>
          <a:p>
            <a:pPr>
              <a:buNone/>
            </a:pPr>
            <a:r>
              <a:rPr lang="id-ID" dirty="0" smtClean="0">
                <a:hlinkClick r:id="rId2"/>
              </a:rPr>
              <a:t>https</a:t>
            </a:r>
            <a:r>
              <a:rPr lang="id-ID" dirty="0" smtClean="0">
                <a:hlinkClick r:id="rId2"/>
              </a:rPr>
              <a:t>://</a:t>
            </a:r>
            <a:r>
              <a:rPr lang="id-ID" dirty="0" smtClean="0">
                <a:hlinkClick r:id="rId2"/>
              </a:rPr>
              <a:t>dailysocial.id/post/brainly-luncurkan-fitur-live-answer-untuktingkatkan-keterlibatan-pengguna</a:t>
            </a:r>
            <a:endParaRPr lang="id-ID" dirty="0" smtClean="0"/>
          </a:p>
          <a:p>
            <a:pPr>
              <a:buNone/>
            </a:pPr>
            <a:endParaRPr lang="id-ID" dirty="0" smtClean="0"/>
          </a:p>
          <a:p>
            <a:pPr>
              <a:buNone/>
            </a:pPr>
            <a:r>
              <a:rPr lang="id-ID" dirty="0" smtClean="0"/>
              <a:t>  </a:t>
            </a:r>
            <a:r>
              <a:rPr lang="id-ID" dirty="0" smtClean="0"/>
              <a:t>“Pengembangan Aplikasi berbasis Web.” Thesis Binus.7 April 2015. 4 </a:t>
            </a:r>
            <a:r>
              <a:rPr lang="id-ID" dirty="0" smtClean="0"/>
              <a:t>Oktober 2015</a:t>
            </a:r>
            <a:r>
              <a:rPr lang="id-ID" dirty="0" smtClean="0"/>
              <a:t>.&lt;thesis.binus.ac.id/eColls/eThesisdoc/Bab1/2012-2-01355- IF%20Bab1001.pdf&gt; </a:t>
            </a:r>
            <a:endParaRPr lang="id-ID" dirty="0" smtClean="0"/>
          </a:p>
          <a:p>
            <a:pPr>
              <a:buNone/>
            </a:pPr>
            <a:endParaRPr lang="id-ID" dirty="0" smtClean="0"/>
          </a:p>
          <a:p>
            <a:pPr>
              <a:buNone/>
            </a:pPr>
            <a:r>
              <a:rPr lang="id-ID" dirty="0" smtClean="0"/>
              <a:t> </a:t>
            </a:r>
            <a:r>
              <a:rPr lang="id-ID" dirty="0" smtClean="0"/>
              <a:t>DATAWATCH. 2006. </a:t>
            </a:r>
            <a:r>
              <a:rPr lang="id-ID" i="1" dirty="0" smtClean="0"/>
              <a:t>The Practical Guide: Implementing Your Help</a:t>
            </a:r>
            <a:r>
              <a:rPr lang="id-ID" dirty="0" smtClean="0"/>
              <a:t/>
            </a:r>
            <a:br>
              <a:rPr lang="id-ID" dirty="0" smtClean="0"/>
            </a:br>
            <a:r>
              <a:rPr lang="id-ID" i="1" dirty="0" smtClean="0"/>
              <a:t>Desk</a:t>
            </a:r>
            <a:r>
              <a:rPr lang="id-ID" dirty="0" smtClean="0"/>
              <a:t>. White Paper. United State of </a:t>
            </a:r>
            <a:r>
              <a:rPr lang="id-ID" dirty="0" smtClean="0"/>
              <a:t>America</a:t>
            </a:r>
          </a:p>
          <a:p>
            <a:pPr>
              <a:buNone/>
            </a:pPr>
            <a:endParaRPr lang="id-ID" dirty="0" smtClean="0"/>
          </a:p>
          <a:p>
            <a:pPr>
              <a:buNone/>
            </a:pPr>
            <a:r>
              <a:rPr lang="id-ID" dirty="0" smtClean="0"/>
              <a:t> Knapp</a:t>
            </a:r>
            <a:r>
              <a:rPr lang="id-ID" dirty="0" smtClean="0"/>
              <a:t>, Donna.2004. </a:t>
            </a:r>
            <a:r>
              <a:rPr lang="id-ID" i="1" dirty="0" smtClean="0"/>
              <a:t>A Guide to Customer Service Skills for Helpdesk</a:t>
            </a:r>
            <a:r>
              <a:rPr lang="id-ID" dirty="0" smtClean="0"/>
              <a:t/>
            </a:r>
            <a:br>
              <a:rPr lang="id-ID" dirty="0" smtClean="0"/>
            </a:br>
            <a:r>
              <a:rPr lang="id-ID" i="1" dirty="0" smtClean="0"/>
              <a:t>Professional</a:t>
            </a:r>
            <a:r>
              <a:rPr lang="id-ID" dirty="0" smtClean="0"/>
              <a:t>: Course Technology Publishing</a:t>
            </a:r>
            <a:br>
              <a:rPr lang="id-ID" dirty="0" smtClean="0"/>
            </a:br>
            <a:endParaRPr lang="id-ID"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LATAR BELAKANG</a:t>
            </a:r>
            <a:endParaRPr lang="id-ID" dirty="0"/>
          </a:p>
        </p:txBody>
      </p:sp>
      <p:sp>
        <p:nvSpPr>
          <p:cNvPr id="3" name="Content Placeholder 2"/>
          <p:cNvSpPr>
            <a:spLocks noGrp="1"/>
          </p:cNvSpPr>
          <p:nvPr>
            <p:ph idx="1"/>
          </p:nvPr>
        </p:nvSpPr>
        <p:spPr>
          <a:xfrm>
            <a:off x="457200" y="2060848"/>
            <a:ext cx="8229600" cy="4797152"/>
          </a:xfrm>
        </p:spPr>
        <p:txBody>
          <a:bodyPr>
            <a:normAutofit fontScale="62500" lnSpcReduction="20000"/>
          </a:bodyPr>
          <a:lstStyle/>
          <a:p>
            <a:pPr algn="just">
              <a:buNone/>
            </a:pPr>
            <a:r>
              <a:rPr lang="id-ID" dirty="0" smtClean="0"/>
              <a:t>		</a:t>
            </a:r>
            <a:r>
              <a:rPr lang="id-ID" sz="3800" dirty="0" smtClean="0"/>
              <a:t>Seiring </a:t>
            </a:r>
            <a:r>
              <a:rPr lang="id-ID" sz="3800" dirty="0" smtClean="0"/>
              <a:t>perkembangan teknologi, aplikasi berbasis </a:t>
            </a:r>
            <a:r>
              <a:rPr lang="id-ID" sz="3800" dirty="0" smtClean="0"/>
              <a:t>website hadir </a:t>
            </a:r>
            <a:r>
              <a:rPr lang="id-ID" sz="3800" dirty="0" smtClean="0"/>
              <a:t>seiring meningkatnya kebutuhan manusia dalam melakukan interaksi sosial dengan sesamanya. Aplikasi berbasis website itu sendiri dipadukan dengan </a:t>
            </a:r>
            <a:r>
              <a:rPr lang="id-ID" sz="3800" dirty="0" smtClean="0"/>
              <a:t>teknologi </a:t>
            </a:r>
            <a:r>
              <a:rPr lang="id-ID" sz="3800" dirty="0" smtClean="0"/>
              <a:t>yang sedang berkembang, seperti internet dan social networking. </a:t>
            </a:r>
            <a:endParaRPr lang="id-ID" sz="3800" dirty="0" smtClean="0"/>
          </a:p>
          <a:p>
            <a:pPr algn="just">
              <a:buNone/>
            </a:pPr>
            <a:r>
              <a:rPr lang="id-ID" sz="3800" dirty="0" smtClean="0"/>
              <a:t>	</a:t>
            </a:r>
            <a:r>
              <a:rPr lang="id-ID" sz="3800" dirty="0" smtClean="0"/>
              <a:t>	</a:t>
            </a:r>
          </a:p>
          <a:p>
            <a:pPr algn="just">
              <a:buNone/>
            </a:pPr>
            <a:r>
              <a:rPr lang="id-ID" sz="3800" dirty="0" smtClean="0"/>
              <a:t>	</a:t>
            </a:r>
            <a:r>
              <a:rPr lang="id-ID" sz="3800" dirty="0" smtClean="0"/>
              <a:t>	Teknologi </a:t>
            </a:r>
            <a:r>
              <a:rPr lang="id-ID" sz="3800" dirty="0" smtClean="0"/>
              <a:t>internet merupakan teknologi yang dikembangkan agar manusia dapat berkomunikasi serta memperoleh informasi tanpa harus bertatap muka dan berbincang langsung dengan manusia lainnya. Sedangkan social networking merupakan bagian dari internet yang banyak digunakan untuk berinteraksi antar seseorang, perorangan maupun grup.</a:t>
            </a:r>
            <a:br>
              <a:rPr lang="id-ID" sz="3800" dirty="0" smtClean="0"/>
            </a:br>
            <a:endParaRPr lang="id-ID" sz="3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HELPDESK</a:t>
            </a:r>
            <a:endParaRPr lang="id-ID" dirty="0"/>
          </a:p>
        </p:txBody>
      </p:sp>
      <p:sp>
        <p:nvSpPr>
          <p:cNvPr id="3" name="Content Placeholder 2"/>
          <p:cNvSpPr>
            <a:spLocks noGrp="1"/>
          </p:cNvSpPr>
          <p:nvPr>
            <p:ph idx="1"/>
          </p:nvPr>
        </p:nvSpPr>
        <p:spPr>
          <a:xfrm>
            <a:off x="457200" y="2249424"/>
            <a:ext cx="8229600" cy="4608576"/>
          </a:xfrm>
        </p:spPr>
        <p:txBody>
          <a:bodyPr>
            <a:normAutofit fontScale="85000" lnSpcReduction="20000"/>
          </a:bodyPr>
          <a:lstStyle/>
          <a:p>
            <a:pPr algn="just">
              <a:buNone/>
            </a:pPr>
            <a:r>
              <a:rPr lang="id-ID" dirty="0" smtClean="0"/>
              <a:t>		Donna </a:t>
            </a:r>
            <a:r>
              <a:rPr lang="id-ID" dirty="0" smtClean="0"/>
              <a:t>(2004, h. 4) mendefinisikan helpdesk adalah sebuah alat untuk mengatasi persoalan yang didesain dan disesuaikan untuk menyediakan layanan teknis yang dikonsentrasikan untuk produk atau layanan yang spesifik</a:t>
            </a:r>
            <a:r>
              <a:rPr lang="id-ID" dirty="0" smtClean="0"/>
              <a:t>.</a:t>
            </a:r>
          </a:p>
          <a:p>
            <a:pPr algn="just">
              <a:buNone/>
            </a:pPr>
            <a:r>
              <a:rPr lang="id-ID" dirty="0" smtClean="0"/>
              <a:t> </a:t>
            </a:r>
          </a:p>
          <a:p>
            <a:pPr algn="just">
              <a:buNone/>
            </a:pPr>
            <a:r>
              <a:rPr lang="id-ID" dirty="0" smtClean="0"/>
              <a:t>	</a:t>
            </a:r>
            <a:r>
              <a:rPr lang="id-ID" dirty="0" smtClean="0"/>
              <a:t>	Helpdesk </a:t>
            </a:r>
            <a:r>
              <a:rPr lang="id-ID" dirty="0" smtClean="0"/>
              <a:t>juga dikenal sebagai suatu departemen dalam suatu perusahaan yang digunakan untuk menjawab pertanyaan dari user. Seringnya masyarakat kampus memiliki pertanyaan tapi tidak mengetahui harus bertanya pada siapa, sehingga kami mengembangkan aplikasi sebagai wadah bagi masyarakat kampus untuk bertanya hal-hal yang berkaitan dengan kampus.</a:t>
            </a:r>
            <a:br>
              <a:rPr lang="id-ID" dirty="0" smtClean="0"/>
            </a:br>
            <a:endParaRPr lang="id-ID"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HELPDESK</a:t>
            </a:r>
            <a:endParaRPr lang="id-ID" dirty="0"/>
          </a:p>
        </p:txBody>
      </p:sp>
      <p:sp>
        <p:nvSpPr>
          <p:cNvPr id="3" name="Content Placeholder 2"/>
          <p:cNvSpPr>
            <a:spLocks noGrp="1"/>
          </p:cNvSpPr>
          <p:nvPr>
            <p:ph idx="1"/>
          </p:nvPr>
        </p:nvSpPr>
        <p:spPr/>
        <p:txBody>
          <a:bodyPr/>
          <a:lstStyle/>
          <a:p>
            <a:pPr>
              <a:buNone/>
            </a:pPr>
            <a:r>
              <a:rPr lang="id-ID" dirty="0" smtClean="0"/>
              <a:t>		Aplikasi </a:t>
            </a:r>
            <a:r>
              <a:rPr lang="id-ID" dirty="0" smtClean="0"/>
              <a:t>ini merupakan aplikasi Helpdesk yaitu membantu masyarakat kampus yang memiliki pertanyaan seputar kampus dan juga akan dijawab oleh admin dari aplikasi ini sendiri.</a:t>
            </a:r>
            <a:br>
              <a:rPr lang="id-ID" dirty="0" smtClean="0"/>
            </a:br>
            <a:endParaRPr lang="id-ID"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6712"/>
            <a:ext cx="8229600" cy="1080120"/>
          </a:xfrm>
        </p:spPr>
        <p:txBody>
          <a:bodyPr/>
          <a:lstStyle/>
          <a:p>
            <a:r>
              <a:rPr lang="id-ID" dirty="0" smtClean="0"/>
              <a:t>FITUR-FITUR</a:t>
            </a:r>
            <a:endParaRPr lang="id-ID" dirty="0"/>
          </a:p>
        </p:txBody>
      </p:sp>
      <p:sp>
        <p:nvSpPr>
          <p:cNvPr id="3" name="Content Placeholder 2"/>
          <p:cNvSpPr>
            <a:spLocks noGrp="1"/>
          </p:cNvSpPr>
          <p:nvPr>
            <p:ph sz="half" idx="1"/>
          </p:nvPr>
        </p:nvSpPr>
        <p:spPr>
          <a:xfrm>
            <a:off x="457200" y="1988840"/>
            <a:ext cx="4038600" cy="4786547"/>
          </a:xfrm>
        </p:spPr>
        <p:style>
          <a:lnRef idx="2">
            <a:schemeClr val="accent2">
              <a:shade val="50000"/>
            </a:schemeClr>
          </a:lnRef>
          <a:fillRef idx="1">
            <a:schemeClr val="accent2"/>
          </a:fillRef>
          <a:effectRef idx="0">
            <a:schemeClr val="accent2"/>
          </a:effectRef>
          <a:fontRef idx="minor">
            <a:schemeClr val="lt1"/>
          </a:fontRef>
        </p:style>
        <p:txBody>
          <a:bodyPr>
            <a:normAutofit fontScale="92500" lnSpcReduction="10000"/>
          </a:bodyPr>
          <a:lstStyle/>
          <a:p>
            <a:r>
              <a:rPr lang="id-ID" dirty="0" smtClean="0"/>
              <a:t>User </a:t>
            </a:r>
            <a:endParaRPr lang="id-ID" dirty="0" smtClean="0"/>
          </a:p>
          <a:p>
            <a:pPr>
              <a:buNone/>
            </a:pPr>
            <a:r>
              <a:rPr lang="id-ID" dirty="0" smtClean="0"/>
              <a:t> </a:t>
            </a:r>
            <a:r>
              <a:rPr lang="id-ID" dirty="0" smtClean="0"/>
              <a:t>Buat akun </a:t>
            </a:r>
            <a:endParaRPr lang="id-ID" dirty="0" smtClean="0"/>
          </a:p>
          <a:p>
            <a:pPr>
              <a:buNone/>
            </a:pPr>
            <a:r>
              <a:rPr lang="id-ID" dirty="0" smtClean="0"/>
              <a:t> </a:t>
            </a:r>
            <a:r>
              <a:rPr lang="id-ID" dirty="0" smtClean="0"/>
              <a:t>Login </a:t>
            </a:r>
            <a:endParaRPr lang="id-ID" dirty="0" smtClean="0"/>
          </a:p>
          <a:p>
            <a:pPr>
              <a:buNone/>
            </a:pPr>
            <a:r>
              <a:rPr lang="id-ID" dirty="0" smtClean="0"/>
              <a:t> </a:t>
            </a:r>
            <a:r>
              <a:rPr lang="id-ID" dirty="0" smtClean="0"/>
              <a:t>Tiket (berlaku untuk 1 masalah yang ingin ditanyakan) </a:t>
            </a:r>
            <a:endParaRPr lang="id-ID" dirty="0" smtClean="0"/>
          </a:p>
          <a:p>
            <a:pPr>
              <a:buNone/>
            </a:pPr>
            <a:r>
              <a:rPr lang="id-ID" dirty="0" smtClean="0"/>
              <a:t> </a:t>
            </a:r>
            <a:r>
              <a:rPr lang="id-ID" dirty="0" smtClean="0"/>
              <a:t>Mengisi form yang berisi :</a:t>
            </a:r>
            <a:br>
              <a:rPr lang="id-ID" dirty="0" smtClean="0"/>
            </a:br>
            <a:r>
              <a:rPr lang="id-ID" dirty="0" smtClean="0"/>
              <a:t>o Pilihan topic</a:t>
            </a:r>
            <a:br>
              <a:rPr lang="id-ID" dirty="0" smtClean="0"/>
            </a:br>
            <a:r>
              <a:rPr lang="id-ID" dirty="0" smtClean="0"/>
              <a:t>o Contact Information (Full Name, Phone Number dan E-mail)</a:t>
            </a:r>
            <a:br>
              <a:rPr lang="id-ID" dirty="0" smtClean="0"/>
            </a:br>
            <a:r>
              <a:rPr lang="id-ID" dirty="0" smtClean="0"/>
              <a:t>o Ticket Details (Issue Summary dan Issue Details) </a:t>
            </a:r>
            <a:endParaRPr lang="id-ID" dirty="0" smtClean="0"/>
          </a:p>
          <a:p>
            <a:pPr>
              <a:buNone/>
            </a:pPr>
            <a:r>
              <a:rPr lang="id-ID" dirty="0" smtClean="0"/>
              <a:t> </a:t>
            </a:r>
            <a:r>
              <a:rPr lang="id-ID" dirty="0" smtClean="0"/>
              <a:t>Menerima jawaban dari pertanyaan melalui Contact User yang telah diberikan </a:t>
            </a:r>
            <a:br>
              <a:rPr lang="id-ID" dirty="0" smtClean="0"/>
            </a:br>
            <a:endParaRPr lang="id-ID" dirty="0"/>
          </a:p>
        </p:txBody>
      </p:sp>
      <p:sp>
        <p:nvSpPr>
          <p:cNvPr id="4" name="Content Placeholder 3"/>
          <p:cNvSpPr>
            <a:spLocks noGrp="1"/>
          </p:cNvSpPr>
          <p:nvPr>
            <p:ph sz="half" idx="2"/>
          </p:nvPr>
        </p:nvSpPr>
        <p:spPr>
          <a:xfrm>
            <a:off x="4648200" y="1988840"/>
            <a:ext cx="4038600" cy="4786547"/>
          </a:xfrm>
        </p:spPr>
        <p:style>
          <a:lnRef idx="2">
            <a:schemeClr val="accent2">
              <a:shade val="50000"/>
            </a:schemeClr>
          </a:lnRef>
          <a:fillRef idx="1">
            <a:schemeClr val="accent2"/>
          </a:fillRef>
          <a:effectRef idx="0">
            <a:schemeClr val="accent2"/>
          </a:effectRef>
          <a:fontRef idx="minor">
            <a:schemeClr val="lt1"/>
          </a:fontRef>
        </p:style>
        <p:txBody>
          <a:bodyPr>
            <a:normAutofit fontScale="92500" lnSpcReduction="10000"/>
          </a:bodyPr>
          <a:lstStyle/>
          <a:p>
            <a:r>
              <a:rPr lang="id-ID" dirty="0" smtClean="0"/>
              <a:t>Admin </a:t>
            </a:r>
            <a:endParaRPr lang="id-ID" dirty="0" smtClean="0"/>
          </a:p>
          <a:p>
            <a:pPr>
              <a:buNone/>
            </a:pPr>
            <a:r>
              <a:rPr lang="id-ID" dirty="0" smtClean="0"/>
              <a:t> </a:t>
            </a:r>
            <a:r>
              <a:rPr lang="id-ID" dirty="0" smtClean="0"/>
              <a:t>Memiliki </a:t>
            </a:r>
            <a:r>
              <a:rPr lang="id-ID" dirty="0" smtClean="0"/>
              <a:t>Akun</a:t>
            </a:r>
          </a:p>
          <a:p>
            <a:pPr>
              <a:buNone/>
            </a:pPr>
            <a:r>
              <a:rPr lang="id-ID" dirty="0" smtClean="0"/>
              <a:t> </a:t>
            </a:r>
            <a:r>
              <a:rPr lang="id-ID" dirty="0" smtClean="0"/>
              <a:t>Login </a:t>
            </a:r>
            <a:endParaRPr lang="id-ID" dirty="0" smtClean="0"/>
          </a:p>
          <a:p>
            <a:pPr>
              <a:buNone/>
            </a:pPr>
            <a:r>
              <a:rPr lang="id-ID" dirty="0" smtClean="0"/>
              <a:t> </a:t>
            </a:r>
            <a:r>
              <a:rPr lang="id-ID" dirty="0" smtClean="0"/>
              <a:t>Searching </a:t>
            </a:r>
            <a:r>
              <a:rPr lang="id-ID" dirty="0" smtClean="0"/>
              <a:t>Tiket</a:t>
            </a:r>
          </a:p>
          <a:p>
            <a:pPr>
              <a:buNone/>
            </a:pPr>
            <a:r>
              <a:rPr lang="id-ID" dirty="0" smtClean="0"/>
              <a:t> </a:t>
            </a:r>
            <a:r>
              <a:rPr lang="id-ID" dirty="0" smtClean="0"/>
              <a:t>Melihat semua tiket </a:t>
            </a:r>
            <a:endParaRPr lang="id-ID" dirty="0" smtClean="0"/>
          </a:p>
          <a:p>
            <a:pPr>
              <a:buNone/>
            </a:pPr>
            <a:r>
              <a:rPr lang="id-ID" dirty="0" smtClean="0"/>
              <a:t> </a:t>
            </a:r>
            <a:r>
              <a:rPr lang="id-ID" dirty="0" smtClean="0"/>
              <a:t>Menjawab pertanyaan atau persoalan</a:t>
            </a:r>
            <a:endParaRPr lang="id-ID"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1008112"/>
          </a:xfrm>
        </p:spPr>
        <p:txBody>
          <a:bodyPr/>
          <a:lstStyle/>
          <a:p>
            <a:r>
              <a:rPr lang="id-ID" dirty="0" smtClean="0"/>
              <a:t>ARSITEKTUR APLIKASI</a:t>
            </a:r>
            <a:endParaRPr lang="id-ID" dirty="0"/>
          </a:p>
        </p:txBody>
      </p:sp>
      <p:sp>
        <p:nvSpPr>
          <p:cNvPr id="4" name="Content Placeholder 3"/>
          <p:cNvSpPr>
            <a:spLocks noGrp="1"/>
          </p:cNvSpPr>
          <p:nvPr>
            <p:ph idx="1"/>
          </p:nvPr>
        </p:nvSpPr>
        <p:spPr>
          <a:xfrm>
            <a:off x="457200" y="2060848"/>
            <a:ext cx="8229600" cy="4513688"/>
          </a:xfrm>
        </p:spPr>
        <p:style>
          <a:lnRef idx="1">
            <a:schemeClr val="accent2"/>
          </a:lnRef>
          <a:fillRef idx="2">
            <a:schemeClr val="accent2"/>
          </a:fillRef>
          <a:effectRef idx="1">
            <a:schemeClr val="accent2"/>
          </a:effectRef>
          <a:fontRef idx="minor">
            <a:schemeClr val="dk1"/>
          </a:fontRef>
        </p:style>
        <p:txBody>
          <a:bodyPr>
            <a:normAutofit fontScale="85000" lnSpcReduction="20000"/>
          </a:bodyPr>
          <a:lstStyle/>
          <a:p>
            <a:pPr>
              <a:buNone/>
            </a:pPr>
            <a:r>
              <a:rPr lang="id-ID" dirty="0" smtClean="0"/>
              <a:t>	Helpdesk </a:t>
            </a:r>
            <a:r>
              <a:rPr lang="id-ID" dirty="0" smtClean="0"/>
              <a:t>didesain dan disesuaikan untuk </a:t>
            </a:r>
            <a:r>
              <a:rPr lang="id-ID" dirty="0" smtClean="0"/>
              <a:t>internal support </a:t>
            </a:r>
            <a:r>
              <a:rPr lang="id-ID" dirty="0" smtClean="0"/>
              <a:t>system dan digunakan untuk </a:t>
            </a:r>
            <a:r>
              <a:rPr lang="id-ID" dirty="0" smtClean="0"/>
              <a:t>mendukung customer.</a:t>
            </a:r>
          </a:p>
          <a:p>
            <a:pPr>
              <a:buNone/>
            </a:pPr>
            <a:r>
              <a:rPr lang="id-ID" dirty="0" smtClean="0"/>
              <a:t>Aplikasi </a:t>
            </a:r>
            <a:r>
              <a:rPr lang="id-ID" dirty="0" smtClean="0"/>
              <a:t>helpdesk memiliki keuntungan antara lain : </a:t>
            </a:r>
            <a:endParaRPr lang="id-ID" dirty="0" smtClean="0"/>
          </a:p>
          <a:p>
            <a:pPr marL="624078" indent="-514350">
              <a:buFont typeface="+mj-lt"/>
              <a:buAutoNum type="arabicPeriod"/>
            </a:pPr>
            <a:r>
              <a:rPr lang="id-ID" dirty="0" smtClean="0"/>
              <a:t>Menyediakan </a:t>
            </a:r>
            <a:r>
              <a:rPr lang="id-ID" dirty="0" smtClean="0"/>
              <a:t>konsultasi (Frequently Asked Questions) dan pengetahuan yang dikonsentrasikan pada masalah di seputar kampus</a:t>
            </a:r>
            <a:r>
              <a:rPr lang="id-ID" dirty="0" smtClean="0"/>
              <a:t>.</a:t>
            </a:r>
          </a:p>
          <a:p>
            <a:pPr marL="624078" indent="-514350">
              <a:buAutoNum type="arabicPeriod"/>
            </a:pPr>
            <a:r>
              <a:rPr lang="id-ID" dirty="0" smtClean="0"/>
              <a:t> </a:t>
            </a:r>
            <a:r>
              <a:rPr lang="id-ID" dirty="0" smtClean="0"/>
              <a:t>Standby 24 jam nonstop. </a:t>
            </a:r>
            <a:endParaRPr lang="id-ID" dirty="0" smtClean="0"/>
          </a:p>
          <a:p>
            <a:pPr marL="624078" indent="-514350">
              <a:buAutoNum type="arabicPeriod"/>
            </a:pPr>
            <a:r>
              <a:rPr lang="id-ID" dirty="0" smtClean="0"/>
              <a:t>Fitur </a:t>
            </a:r>
            <a:r>
              <a:rPr lang="id-ID" dirty="0" smtClean="0"/>
              <a:t>answer yang memiliki kemampuan untuk menjawab masalah yang ditanyakan oleh user. </a:t>
            </a:r>
            <a:endParaRPr lang="id-ID" dirty="0" smtClean="0"/>
          </a:p>
          <a:p>
            <a:pPr marL="624078" indent="-514350">
              <a:buAutoNum type="arabicPeriod"/>
            </a:pPr>
            <a:r>
              <a:rPr lang="id-ID" dirty="0" smtClean="0"/>
              <a:t> </a:t>
            </a:r>
            <a:r>
              <a:rPr lang="id-ID" dirty="0" smtClean="0"/>
              <a:t>Sebagai alat penyedia informasi yang berkaitan dengan masalah di seputar kampus.</a:t>
            </a:r>
            <a:br>
              <a:rPr lang="id-ID" dirty="0" smtClean="0"/>
            </a:br>
            <a:endParaRPr lang="id-ID"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smtClean="0"/>
              <a:t>Tantangan dalam Pengembangan Aplikasi</a:t>
            </a:r>
            <a:endParaRPr lang="id-ID" dirty="0"/>
          </a:p>
        </p:txBody>
      </p:sp>
      <p:sp>
        <p:nvSpPr>
          <p:cNvPr id="3" name="Content Placeholder 2"/>
          <p:cNvSpPr>
            <a:spLocks noGrp="1"/>
          </p:cNvSpPr>
          <p:nvPr>
            <p:ph idx="1"/>
          </p:nvPr>
        </p:nvSpPr>
        <p:spPr/>
        <p:txBody>
          <a:bodyPr>
            <a:normAutofit lnSpcReduction="10000"/>
          </a:bodyPr>
          <a:lstStyle/>
          <a:p>
            <a:pPr>
              <a:buNone/>
            </a:pPr>
            <a:r>
              <a:rPr lang="id-ID" dirty="0" smtClean="0"/>
              <a:t>		Tantangan </a:t>
            </a:r>
            <a:r>
              <a:rPr lang="id-ID" dirty="0" smtClean="0"/>
              <a:t>yang dihadapi adalah </a:t>
            </a:r>
            <a:r>
              <a:rPr lang="id-ID" dirty="0" smtClean="0"/>
              <a:t>situs Tanya.itera.ac.id </a:t>
            </a:r>
            <a:r>
              <a:rPr lang="id-ID" dirty="0" smtClean="0"/>
              <a:t>menggunakan system ticketing yang sudah jadi yaitu OSTicket, yang tentunya mengapa admin Tanya.itera.ac.id menggunakannya karena aplikasi tersebut sudah mendekati sempurna sehingga kami bingung untuk menentukan hal apa saja yang harus dikembangkan dari situs tersebut agar mendapatkan performa yang lebih baik lagi.</a:t>
            </a:r>
            <a:br>
              <a:rPr lang="id-ID" dirty="0" smtClean="0"/>
            </a:br>
            <a:endParaRPr lang="id-ID"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504056"/>
          </a:xfrm>
        </p:spPr>
        <p:txBody>
          <a:bodyPr>
            <a:normAutofit fontScale="90000"/>
          </a:bodyPr>
          <a:lstStyle/>
          <a:p>
            <a:r>
              <a:rPr lang="id-ID" dirty="0" smtClean="0"/>
              <a:t>Tampilan Utama (Home)</a:t>
            </a:r>
            <a:endParaRPr lang="id-ID" dirty="0"/>
          </a:p>
        </p:txBody>
      </p:sp>
      <p:pic>
        <p:nvPicPr>
          <p:cNvPr id="1026" name="Picture 2" descr="E:\Semester 5\Aps Berbasis WEB\Tugasbesar\Home 1.jpg"/>
          <p:cNvPicPr>
            <a:picLocks noChangeAspect="1" noChangeArrowheads="1"/>
          </p:cNvPicPr>
          <p:nvPr/>
        </p:nvPicPr>
        <p:blipFill>
          <a:blip r:embed="rId2" cstate="print"/>
          <a:srcRect/>
          <a:stretch>
            <a:fillRect/>
          </a:stretch>
        </p:blipFill>
        <p:spPr bwMode="auto">
          <a:xfrm>
            <a:off x="179512" y="1484784"/>
            <a:ext cx="8784976" cy="5112568"/>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792088"/>
          </a:xfrm>
        </p:spPr>
        <p:txBody>
          <a:bodyPr/>
          <a:lstStyle/>
          <a:p>
            <a:endParaRPr lang="id-ID" dirty="0"/>
          </a:p>
        </p:txBody>
      </p:sp>
      <p:pic>
        <p:nvPicPr>
          <p:cNvPr id="2050" name="Picture 2" descr="E:\Semester 5\Aps Berbasis WEB\Tugasbesar\home 2.jpg"/>
          <p:cNvPicPr>
            <a:picLocks noGrp="1" noChangeAspect="1" noChangeArrowheads="1"/>
          </p:cNvPicPr>
          <p:nvPr>
            <p:ph idx="1"/>
          </p:nvPr>
        </p:nvPicPr>
        <p:blipFill>
          <a:blip r:embed="rId2" cstate="print"/>
          <a:srcRect/>
          <a:stretch>
            <a:fillRect/>
          </a:stretch>
        </p:blipFill>
        <p:spPr bwMode="auto">
          <a:xfrm>
            <a:off x="323528" y="1124744"/>
            <a:ext cx="8496944" cy="5449094"/>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106</TotalTime>
  <Words>116</Words>
  <Application>Microsoft Office PowerPoint</Application>
  <PresentationFormat>On-screen Show (4:3)</PresentationFormat>
  <Paragraphs>61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Urban</vt:lpstr>
      <vt:lpstr>Sistem Helpdesk Aplikasi berbasis Web </vt:lpstr>
      <vt:lpstr>LATAR BELAKANG</vt:lpstr>
      <vt:lpstr>HELPDESK</vt:lpstr>
      <vt:lpstr>HELPDESK</vt:lpstr>
      <vt:lpstr>FITUR-FITUR</vt:lpstr>
      <vt:lpstr>ARSITEKTUR APLIKASI</vt:lpstr>
      <vt:lpstr>Tantangan dalam Pengembangan Aplikasi</vt:lpstr>
      <vt:lpstr>Tampilan Utama (Home)</vt:lpstr>
      <vt:lpstr>Slide 9</vt:lpstr>
      <vt:lpstr>Search Tiket</vt:lpstr>
      <vt:lpstr>Login</vt:lpstr>
      <vt:lpstr>Dashboard</vt:lpstr>
      <vt:lpstr>Ticket</vt:lpstr>
      <vt:lpstr>Kesimpulan</vt:lpstr>
      <vt:lpstr>Daftar Pustaka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nurma</dc:creator>
  <cp:lastModifiedBy>nurma</cp:lastModifiedBy>
  <cp:revision>11</cp:revision>
  <dcterms:created xsi:type="dcterms:W3CDTF">2017-10-13T13:33:26Z</dcterms:created>
  <dcterms:modified xsi:type="dcterms:W3CDTF">2017-10-13T15:20:03Z</dcterms:modified>
</cp:coreProperties>
</file>