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74" r:id="rId7"/>
    <p:sldId id="263" r:id="rId8"/>
    <p:sldId id="279" r:id="rId9"/>
    <p:sldId id="264" r:id="rId10"/>
    <p:sldId id="280" r:id="rId11"/>
    <p:sldId id="281" r:id="rId12"/>
    <p:sldId id="282" r:id="rId13"/>
    <p:sldId id="265" r:id="rId14"/>
    <p:sldId id="276" r:id="rId15"/>
    <p:sldId id="266" r:id="rId16"/>
    <p:sldId id="277" r:id="rId17"/>
    <p:sldId id="267" r:id="rId18"/>
    <p:sldId id="278" r:id="rId19"/>
    <p:sldId id="275" r:id="rId20"/>
    <p:sldId id="268" r:id="rId21"/>
    <p:sldId id="273" r:id="rId2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A6D1"/>
    <a:srgbClr val="8EC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72310" autoAdjust="0"/>
  </p:normalViewPr>
  <p:slideViewPr>
    <p:cSldViewPr snapToGrid="0">
      <p:cViewPr varScale="1">
        <p:scale>
          <a:sx n="84" d="100"/>
          <a:sy n="84" d="100"/>
        </p:scale>
        <p:origin x="16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4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munkalap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Helyes </c:v>
                </c:pt>
              </c:strCache>
            </c:strRef>
          </c:tx>
          <c:invertIfNegative val="0"/>
          <c:cat>
            <c:strRef>
              <c:f>Munka1!$A$2:$A$4</c:f>
              <c:strCache>
                <c:ptCount val="3"/>
                <c:pt idx="0">
                  <c:v>Különálló képeken</c:v>
                </c:pt>
                <c:pt idx="1">
                  <c:v>Sorozaton</c:v>
                </c:pt>
                <c:pt idx="2">
                  <c:v>Együttesen</c:v>
                </c:pt>
              </c:strCache>
            </c:strRef>
          </c:cat>
          <c:val>
            <c:numRef>
              <c:f>Munka1!$B$2:$B$4</c:f>
              <c:numCache>
                <c:formatCode>0.00%</c:formatCode>
                <c:ptCount val="3"/>
                <c:pt idx="0">
                  <c:v>0.54049999999999998</c:v>
                </c:pt>
                <c:pt idx="1">
                  <c:v>0.77970000000000006</c:v>
                </c:pt>
                <c:pt idx="2">
                  <c:v>0.76170000000000015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Hibás</c:v>
                </c:pt>
              </c:strCache>
            </c:strRef>
          </c:tx>
          <c:invertIfNegative val="0"/>
          <c:cat>
            <c:strRef>
              <c:f>Munka1!$A$2:$A$4</c:f>
              <c:strCache>
                <c:ptCount val="3"/>
                <c:pt idx="0">
                  <c:v>Különálló képeken</c:v>
                </c:pt>
                <c:pt idx="1">
                  <c:v>Sorozaton</c:v>
                </c:pt>
                <c:pt idx="2">
                  <c:v>Együttesen</c:v>
                </c:pt>
              </c:strCache>
            </c:strRef>
          </c:cat>
          <c:val>
            <c:numRef>
              <c:f>Munka1!$C$2:$C$4</c:f>
              <c:numCache>
                <c:formatCode>0.00%</c:formatCode>
                <c:ptCount val="3"/>
                <c:pt idx="0">
                  <c:v>0.45950000000000002</c:v>
                </c:pt>
                <c:pt idx="1">
                  <c:v>0.2203</c:v>
                </c:pt>
                <c:pt idx="2">
                  <c:v>0.23830000000000001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054103952"/>
        <c:axId val="1054112656"/>
        <c:axId val="0"/>
      </c:bar3DChart>
      <c:catAx>
        <c:axId val="1054103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54112656"/>
        <c:crosses val="autoZero"/>
        <c:auto val="1"/>
        <c:lblAlgn val="ctr"/>
        <c:lblOffset val="100"/>
        <c:noMultiLvlLbl val="0"/>
      </c:catAx>
      <c:valAx>
        <c:axId val="105411265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054103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3A6F7-5771-42CA-9C5C-3B0ECC9DED98}" type="datetimeFigureOut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6E355-1FE5-4D48-8271-097D88B5075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64354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F4A71-401E-49BB-A5E9-78125BA14E59}" type="datetimeFigureOut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3D00B-87E8-42F0-902D-EE5944485F4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00637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Üdvözlés, </a:t>
            </a:r>
          </a:p>
          <a:p>
            <a:r>
              <a:rPr lang="hu-HU" dirty="0" smtClean="0"/>
              <a:t>Csapattagok </a:t>
            </a:r>
            <a:r>
              <a:rPr lang="hu-HU" dirty="0" smtClean="0"/>
              <a:t>bemutatása</a:t>
            </a:r>
          </a:p>
          <a:p>
            <a:r>
              <a:rPr lang="hu-HU" baseline="0" dirty="0" smtClean="0"/>
              <a:t>OMSZ </a:t>
            </a:r>
            <a:r>
              <a:rPr lang="hu-HU" baseline="0" dirty="0" smtClean="0"/>
              <a:t>megkeresett minket, szakmai segítséggel látott el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8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078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Piramis vált be, Gauss, Medián, Átlagoló nem.</a:t>
            </a:r>
          </a:p>
          <a:p>
            <a:r>
              <a:rPr lang="hu-HU" dirty="0" smtClean="0"/>
              <a:t>Harris</a:t>
            </a:r>
          </a:p>
          <a:p>
            <a:r>
              <a:rPr lang="hu-HU" dirty="0" smtClean="0"/>
              <a:t>Korreláció</a:t>
            </a:r>
          </a:p>
          <a:p>
            <a:r>
              <a:rPr lang="hu-HU" dirty="0" smtClean="0"/>
              <a:t>RANSAC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266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4836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Célunk a kezdeti és végső időpont. </a:t>
            </a:r>
          </a:p>
          <a:p>
            <a:r>
              <a:rPr lang="hu-HU" dirty="0" smtClean="0"/>
              <a:t>Több algoritmus létezik,</a:t>
            </a:r>
            <a:r>
              <a:rPr lang="hu-HU" baseline="0" dirty="0" smtClean="0"/>
              <a:t> ám ne feledjük a kényszerfeltételeket. </a:t>
            </a:r>
          </a:p>
          <a:p>
            <a:r>
              <a:rPr lang="hu-HU" baseline="0" dirty="0" smtClean="0"/>
              <a:t>Esőcseppeket kell detektálnunk a búrán. </a:t>
            </a:r>
          </a:p>
          <a:p>
            <a:r>
              <a:rPr lang="hu-HU" baseline="0" dirty="0" smtClean="0"/>
              <a:t>Nagyon fontos az előfeldolgozás.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484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kép tömörítése után fontos a kontraszt széthúzás, </a:t>
            </a:r>
            <a:r>
              <a:rPr lang="hu-HU" dirty="0" err="1" smtClean="0"/>
              <a:t>zajszűrész</a:t>
            </a:r>
            <a:r>
              <a:rPr lang="hu-HU" dirty="0" smtClean="0"/>
              <a:t> a háttérzaj kiiktatása</a:t>
            </a:r>
            <a:r>
              <a:rPr lang="hu-HU" baseline="0" dirty="0" smtClean="0"/>
              <a:t> miatt. </a:t>
            </a:r>
            <a:endParaRPr lang="hu-HU" baseline="0" dirty="0" smtClean="0"/>
          </a:p>
          <a:p>
            <a:r>
              <a:rPr lang="hu-HU" baseline="0" dirty="0" smtClean="0"/>
              <a:t>Adaptív </a:t>
            </a:r>
            <a:r>
              <a:rPr lang="hu-HU" baseline="0" dirty="0" smtClean="0"/>
              <a:t>simítás, gradiens méretétől függ a simító ablak mérete. </a:t>
            </a:r>
            <a:endParaRPr lang="hu-HU" baseline="0" dirty="0" smtClean="0"/>
          </a:p>
          <a:p>
            <a:r>
              <a:rPr lang="hu-HU" baseline="0" dirty="0" smtClean="0"/>
              <a:t>Majd </a:t>
            </a:r>
            <a:r>
              <a:rPr lang="hu-HU" baseline="0" dirty="0" err="1" smtClean="0"/>
              <a:t>Canny-éldetektálás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53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Blob-detektálással</a:t>
            </a:r>
            <a:r>
              <a:rPr lang="hu-HU" dirty="0" smtClean="0"/>
              <a:t> potenciális területek kiválasztása, rengeteg hibás eredmény, esőcseppenként több </a:t>
            </a:r>
            <a:r>
              <a:rPr lang="hu-HU" dirty="0" err="1" smtClean="0"/>
              <a:t>blob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2346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Méretbeli</a:t>
            </a:r>
            <a:r>
              <a:rPr lang="hu-HU" baseline="0" dirty="0" smtClean="0"/>
              <a:t> szabályok: kiugró méretek szelektálása. Területet megnöveljük 150%-kal. Fedés esetén egyesítés.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169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Nincs más hátra, mint megállapítani, hogy az előző kép óta esett-e eső, vagy nem. Detektált területeket megvizsgáljuk, hogy szerepeltek-e az előző képen, ha nem, akkor új esőcseppről van szó. Ha szignifikánsabb több, akkor esett az előző</a:t>
            </a:r>
            <a:r>
              <a:rPr lang="hu-HU" baseline="0" dirty="0" smtClean="0"/>
              <a:t> kép óta.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633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Nincs más hátra, mint megállapítani, hogy az előző kép óta esett-e eső, vagy nem. Detektált területeket megvizsgáljuk, hogy szerepeltek-e az előző képen, ha nem, akkor új esőcseppről van szó. Ha szignifikánsabb több, akkor esett az előző</a:t>
            </a:r>
            <a:r>
              <a:rPr lang="hu-HU" baseline="0" dirty="0" smtClean="0"/>
              <a:t> kép óta.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6032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Tervezett továbbfejlesztés a látótávolság mérése,</a:t>
            </a:r>
            <a:r>
              <a:rPr lang="hu-HU" baseline="0" dirty="0" smtClean="0"/>
              <a:t> villámok detektálása, webkamera képének tisztítása bonyolultabb szűrő algoritmusokkal.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164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Alap dolgok</a:t>
            </a:r>
          </a:p>
          <a:p>
            <a:r>
              <a:rPr lang="hu-HU" baseline="0" dirty="0" smtClean="0"/>
              <a:t>Mérések pontosítása</a:t>
            </a:r>
          </a:p>
          <a:p>
            <a:r>
              <a:rPr lang="hu-HU" baseline="0" dirty="0" smtClean="0"/>
              <a:t>Tesztek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4617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94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Több kényszerfeltételnek kell megfelelni. </a:t>
            </a:r>
          </a:p>
          <a:p>
            <a:r>
              <a:rPr lang="hu-HU" dirty="0" smtClean="0"/>
              <a:t>10 percenként sorozatkép.</a:t>
            </a:r>
            <a:r>
              <a:rPr lang="hu-HU" baseline="0" dirty="0" smtClean="0"/>
              <a:t> </a:t>
            </a:r>
          </a:p>
          <a:p>
            <a:r>
              <a:rPr lang="hu-HU" baseline="0" dirty="0" smtClean="0"/>
              <a:t>Két irányba néző kamera. </a:t>
            </a:r>
          </a:p>
          <a:p>
            <a:r>
              <a:rPr lang="hu-HU" baseline="0" dirty="0" smtClean="0"/>
              <a:t>Búra.</a:t>
            </a:r>
          </a:p>
          <a:p>
            <a:r>
              <a:rPr lang="hu-HU" baseline="0" dirty="0" smtClean="0"/>
              <a:t>Esőcsepp immár fölfelé néző kamerák esetében is.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34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0-8 okáig terjedő skála a felhő mennyiség alapján. </a:t>
            </a:r>
          </a:p>
          <a:p>
            <a:r>
              <a:rPr lang="hu-HU" dirty="0" smtClean="0"/>
              <a:t>Hibrid nem</a:t>
            </a:r>
            <a:r>
              <a:rPr lang="hu-HU" baseline="0" dirty="0" smtClean="0"/>
              <a:t> jött be, borult képen is küszöböl. </a:t>
            </a:r>
          </a:p>
          <a:p>
            <a:r>
              <a:rPr lang="hu-HU" baseline="0" dirty="0" smtClean="0"/>
              <a:t>Szaturációs az jó.</a:t>
            </a:r>
          </a:p>
          <a:p>
            <a:r>
              <a:rPr lang="hu-HU" baseline="0" dirty="0" smtClean="0"/>
              <a:t>Pontosítás sorozatképekkel</a:t>
            </a:r>
          </a:p>
          <a:p>
            <a:r>
              <a:rPr lang="hu-HU" baseline="0" dirty="0" smtClean="0"/>
              <a:t>Napszak </a:t>
            </a:r>
            <a:r>
              <a:rPr lang="hu-HU" baseline="0" dirty="0" smtClean="0"/>
              <a:t>megállapítása -&gt; éjszaka nem mér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9376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Alacsony telítettségű a felhő, magas az ég. </a:t>
            </a:r>
          </a:p>
          <a:p>
            <a:r>
              <a:rPr lang="hu-HU" dirty="0" smtClean="0"/>
              <a:t>Legyen kék az ég, fehér a felhő, zöld a NM. 0</a:t>
            </a:r>
            <a:r>
              <a:rPr lang="hu-HU" baseline="0" dirty="0" smtClean="0"/>
              <a:t> okta ha csak kék, 8 okta ha csak fehér. Köztes esetben a zöld 0,5-ös súllyal szerepel.</a:t>
            </a:r>
          </a:p>
          <a:p>
            <a:r>
              <a:rPr lang="hu-HU" baseline="0" dirty="0" smtClean="0"/>
              <a:t>Ha csak zöld van, akkor nincs semmi.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003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10 fő típus, akár</a:t>
            </a:r>
            <a:r>
              <a:rPr lang="hu-HU" baseline="0" dirty="0" smtClean="0"/>
              <a:t> több altípus is lehet, de nem meghatározható képfeldolgozással.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028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Cumulus</a:t>
            </a:r>
            <a:r>
              <a:rPr lang="hu-HU" baseline="0" dirty="0" smtClean="0"/>
              <a:t> és </a:t>
            </a:r>
            <a:r>
              <a:rPr lang="hu-HU" baseline="0" dirty="0" err="1" smtClean="0"/>
              <a:t>Stratus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Okta értéket számolunk.</a:t>
            </a:r>
          </a:p>
          <a:p>
            <a:r>
              <a:rPr lang="hu-HU" baseline="0" dirty="0" smtClean="0"/>
              <a:t>Intenzitásértékek vizsgálata.</a:t>
            </a:r>
            <a:endParaRPr lang="hu-HU" baseline="0" dirty="0" smtClean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771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964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Több</a:t>
            </a:r>
            <a:r>
              <a:rPr lang="hu-HU" baseline="0" dirty="0" smtClean="0"/>
              <a:t> 100</a:t>
            </a:r>
            <a:r>
              <a:rPr lang="hu-HU" dirty="0" smtClean="0"/>
              <a:t> képen teszteltük az imént említett</a:t>
            </a:r>
            <a:r>
              <a:rPr lang="hu-HU" baseline="0" dirty="0" smtClean="0"/>
              <a:t> funkciókat. </a:t>
            </a:r>
          </a:p>
          <a:p>
            <a:r>
              <a:rPr lang="hu-HU" baseline="0" dirty="0" smtClean="0"/>
              <a:t>Becslésekkel vetettük össze, 1 okta a hibahatár. </a:t>
            </a:r>
          </a:p>
          <a:p>
            <a:r>
              <a:rPr lang="hu-HU" baseline="0" dirty="0" smtClean="0"/>
              <a:t>Sorozatképekkel egy kicsit jobb az eredmény mint 1-1 képen.</a:t>
            </a:r>
          </a:p>
          <a:p>
            <a:r>
              <a:rPr lang="hu-HU" baseline="0" dirty="0" smtClean="0"/>
              <a:t>Teszteltünk esős képekkel az ÚJ BÚRÁNAK hála.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D00B-87E8-42F0-902D-EE5944485F46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41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8074-C1FA-4024-8A57-CEFC0F7EA8A5}" type="datetime1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932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C13A-8F2D-45C0-9FF1-1FDBF2F3BAE2}" type="datetime1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7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ECEF-7D57-4CED-84E2-758B3A380146}" type="datetime1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09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9C20-712C-4F11-A344-8128ABED569A}" type="datetime1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310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049079" y="6378803"/>
            <a:ext cx="2057400" cy="365125"/>
          </a:xfrm>
        </p:spPr>
        <p:txBody>
          <a:bodyPr/>
          <a:lstStyle/>
          <a:p>
            <a:fld id="{2D96E909-E225-4040-B653-F716DFC2AE48}" type="datetime1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1477989" y="6378803"/>
            <a:ext cx="257109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u-HU" dirty="0" smtClean="0"/>
              <a:t>Meteorológiai észlelők támogatása gépi látó rendszerrel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6457950" y="6378803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96D5B6-14F9-4BB9-B0F7-4C7A9BE6F298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68278"/>
            <a:ext cx="276965" cy="5400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04" y="6291365"/>
            <a:ext cx="4153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48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B871-3428-4D75-8A77-C82B022BB2A4}" type="datetime1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506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0D7-2F4B-4F9D-B654-F829F00484D5}" type="datetime1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32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A620-FAC1-499D-B866-DD31F71691DF}" type="datetime1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636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313-0F00-485C-A475-B7B835468BB8}" type="datetime1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107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C4E7-7E67-4634-8C48-57D69E4ACDD2}" type="datetime1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773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7A6B-FCAC-4878-94DA-52D72B0DA035}" type="datetime1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580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195D-C3A3-498B-9EB8-4E96B5177D31}" type="datetime1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90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22000">
              <a:schemeClr val="accent1">
                <a:lumMod val="0"/>
                <a:lumOff val="10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02165" y="52111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5B3C-CE58-4D68-80E8-973612CB5709}" type="datetime1">
              <a:rPr lang="hu-HU" smtClean="0"/>
              <a:pPr/>
              <a:t>2014.11.16.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0543" y="6320839"/>
            <a:ext cx="23316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 smtClean="0"/>
              <a:t>Meteorológiai észlelők támogatása gépi látó rendszerrel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208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D5B6-14F9-4BB9-B0F7-4C7A9BE6F29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382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9848" y="1158936"/>
            <a:ext cx="8904303" cy="1380078"/>
          </a:xfrm>
        </p:spPr>
        <p:txBody>
          <a:bodyPr>
            <a:normAutofit fontScale="90000"/>
          </a:bodyPr>
          <a:lstStyle/>
          <a:p>
            <a:r>
              <a:rPr lang="hu-HU" sz="4800" dirty="0" smtClean="0"/>
              <a:t>METEOROLÓGIAI ÉSZLELŐK TÁMOGATÁSA GÉPI LÁTÓ RENDSZERREL</a:t>
            </a:r>
            <a:endParaRPr lang="hu-HU" sz="4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2867489"/>
            <a:ext cx="6858000" cy="1800046"/>
          </a:xfrm>
        </p:spPr>
        <p:txBody>
          <a:bodyPr>
            <a:normAutofit fontScale="92500" lnSpcReduction="10000"/>
          </a:bodyPr>
          <a:lstStyle/>
          <a:p>
            <a:pPr algn="l">
              <a:tabLst>
                <a:tab pos="2335213" algn="l"/>
                <a:tab pos="3408363" algn="l"/>
              </a:tabLst>
            </a:pPr>
            <a:r>
              <a:rPr lang="hu-HU" sz="2000" dirty="0" smtClean="0"/>
              <a:t>Tagok:       Bartha Márk	                       Konzulensek:</a:t>
            </a:r>
            <a:endParaRPr lang="hu-HU" sz="2000" dirty="0"/>
          </a:p>
          <a:p>
            <a:pPr algn="l">
              <a:tabLst>
                <a:tab pos="2335213" algn="l"/>
                <a:tab pos="3408363" algn="l"/>
              </a:tabLst>
            </a:pPr>
            <a:r>
              <a:rPr lang="hu-HU" sz="2000" dirty="0" smtClean="0"/>
              <a:t>                   </a:t>
            </a:r>
            <a:r>
              <a:rPr lang="hu-HU" sz="2000" dirty="0" err="1" smtClean="0"/>
              <a:t>Simándi</a:t>
            </a:r>
            <a:r>
              <a:rPr lang="hu-HU" sz="2000" dirty="0" smtClean="0"/>
              <a:t> Gergely			Dr. </a:t>
            </a:r>
            <a:r>
              <a:rPr lang="hu-HU" sz="2000" dirty="0" err="1" smtClean="0"/>
              <a:t>Vámossy</a:t>
            </a:r>
            <a:r>
              <a:rPr lang="hu-HU" sz="2000" dirty="0" smtClean="0"/>
              <a:t> Zoltán </a:t>
            </a:r>
          </a:p>
          <a:p>
            <a:pPr algn="l">
              <a:tabLst>
                <a:tab pos="2335213" algn="l"/>
                <a:tab pos="3408363" algn="l"/>
                <a:tab pos="4841875" algn="l"/>
              </a:tabLst>
            </a:pPr>
            <a:r>
              <a:rPr lang="hu-HU" sz="2000" dirty="0" smtClean="0"/>
              <a:t>			</a:t>
            </a:r>
            <a:r>
              <a:rPr lang="hu-HU" sz="1500" i="1" dirty="0" smtClean="0"/>
              <a:t>egyetemi docens</a:t>
            </a:r>
          </a:p>
          <a:p>
            <a:pPr algn="l">
              <a:tabLst>
                <a:tab pos="2335213" algn="l"/>
                <a:tab pos="3408363" algn="l"/>
              </a:tabLst>
            </a:pPr>
            <a:r>
              <a:rPr lang="hu-HU" sz="2000" dirty="0" smtClean="0"/>
              <a:t>OMSZ:       Tölgyesi </a:t>
            </a:r>
            <a:r>
              <a:rPr lang="hu-HU" sz="2000" dirty="0"/>
              <a:t>László			</a:t>
            </a:r>
            <a:r>
              <a:rPr lang="hu-HU" sz="2000" dirty="0" smtClean="0"/>
              <a:t>Dr</a:t>
            </a:r>
            <a:r>
              <a:rPr lang="hu-HU" sz="2000" dirty="0"/>
              <a:t>. </a:t>
            </a:r>
            <a:r>
              <a:rPr lang="hu-HU" sz="2000" dirty="0" err="1"/>
              <a:t>Sergyán</a:t>
            </a:r>
            <a:r>
              <a:rPr lang="hu-HU" sz="2000" dirty="0"/>
              <a:t> Szabolcs</a:t>
            </a:r>
            <a:endParaRPr lang="hu-HU" sz="2000" dirty="0" smtClean="0"/>
          </a:p>
          <a:p>
            <a:pPr algn="l">
              <a:tabLst>
                <a:tab pos="2335213" algn="l"/>
                <a:tab pos="3408363" algn="l"/>
                <a:tab pos="4841875" algn="l"/>
              </a:tabLst>
            </a:pPr>
            <a:r>
              <a:rPr lang="hu-HU" sz="2000" dirty="0" smtClean="0"/>
              <a:t>                   </a:t>
            </a:r>
            <a:r>
              <a:rPr lang="hu-HU" sz="2000" dirty="0" err="1" smtClean="0"/>
              <a:t>Simándi</a:t>
            </a:r>
            <a:r>
              <a:rPr lang="hu-HU" sz="2000" dirty="0" smtClean="0"/>
              <a:t> István		</a:t>
            </a:r>
            <a:r>
              <a:rPr lang="hu-HU" sz="1500" i="1" dirty="0" smtClean="0"/>
              <a:t>egyetemi docens</a:t>
            </a:r>
          </a:p>
          <a:p>
            <a:pPr algn="l">
              <a:tabLst>
                <a:tab pos="2335213" algn="l"/>
                <a:tab pos="3408363" algn="l"/>
              </a:tabLst>
            </a:pPr>
            <a:endParaRPr lang="hu-HU" sz="2000" dirty="0" smtClean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09" y="4598634"/>
            <a:ext cx="1107692" cy="14400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76" y="0"/>
            <a:ext cx="0" cy="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96" y="4598634"/>
            <a:ext cx="738572" cy="144000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894328" y="6087015"/>
            <a:ext cx="335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Tudományos Diákköri Konferencia</a:t>
            </a:r>
          </a:p>
          <a:p>
            <a:pPr algn="ctr"/>
            <a:r>
              <a:rPr lang="hu-HU" dirty="0" smtClean="0"/>
              <a:t>2014.</a:t>
            </a:r>
          </a:p>
        </p:txBody>
      </p:sp>
    </p:spTree>
    <p:extLst>
      <p:ext uri="{BB962C8B-B14F-4D97-AF65-F5344CB8AC3E}">
        <p14:creationId xmlns:p14="http://schemas.microsoft.com/office/powerpoint/2010/main" val="29378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MAGASSÁGI SZÉLIRÁNY MEGHATÁROZÁSA</a:t>
            </a:r>
            <a:endParaRPr lang="hu-HU" sz="4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10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Meteorológiai észlelők támogatása gépi látó rendszerrel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31" y="3452680"/>
            <a:ext cx="4802270" cy="2696659"/>
          </a:xfrm>
          <a:prstGeom prst="rect">
            <a:avLst/>
          </a:prstGeom>
        </p:spPr>
      </p:pic>
      <p:sp>
        <p:nvSpPr>
          <p:cNvPr id="7" name="Tartalom helye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Felhők elmozdulásának az iránya</a:t>
            </a:r>
          </a:p>
          <a:p>
            <a:r>
              <a:rPr lang="hu-HU" dirty="0" smtClean="0"/>
              <a:t>3 kép készítése 10 mp-ként</a:t>
            </a:r>
          </a:p>
          <a:p>
            <a:r>
              <a:rPr lang="hu-HU" dirty="0" smtClean="0"/>
              <a:t>0 vagy 8 okánál nem detektálható</a:t>
            </a:r>
          </a:p>
        </p:txBody>
      </p:sp>
    </p:spTree>
    <p:extLst>
      <p:ext uri="{BB962C8B-B14F-4D97-AF65-F5344CB8AC3E}">
        <p14:creationId xmlns:p14="http://schemas.microsoft.com/office/powerpoint/2010/main" val="31640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MAGASSÁGI SZÉLIRÁNY MEGHATÁROZÁSA</a:t>
            </a:r>
            <a:endParaRPr lang="hu-HU" sz="4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Meteorológiai észlelők támogatása gépi látó rendszerrel</a:t>
            </a:r>
            <a:endParaRPr lang="hu-HU" dirty="0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Zajszűrés: Piramis módszer</a:t>
            </a:r>
          </a:p>
          <a:p>
            <a:r>
              <a:rPr lang="hu-HU" dirty="0" smtClean="0"/>
              <a:t>Harris-féle sarokpont detektálás</a:t>
            </a:r>
          </a:p>
          <a:p>
            <a:r>
              <a:rPr lang="hu-HU" dirty="0" smtClean="0"/>
              <a:t>Korreláció vizsgálat</a:t>
            </a:r>
          </a:p>
          <a:p>
            <a:r>
              <a:rPr lang="hu-HU" dirty="0" smtClean="0"/>
              <a:t>Utószűrés RANSAC </a:t>
            </a:r>
            <a:r>
              <a:rPr lang="hu-HU" dirty="0" err="1" smtClean="0"/>
              <a:t>homográfia</a:t>
            </a:r>
            <a:r>
              <a:rPr lang="hu-HU" dirty="0" smtClean="0"/>
              <a:t> vizsgálattal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318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EREDMÉNYEK</a:t>
            </a:r>
            <a:endParaRPr lang="hu-HU" sz="4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Meteorológiai észlelők támogatása gépi látó rendszerrel</a:t>
            </a:r>
            <a:endParaRPr lang="hu-HU" dirty="0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Homogén képeken nem detektálható</a:t>
            </a:r>
          </a:p>
          <a:p>
            <a:r>
              <a:rPr lang="hu-HU" dirty="0" smtClean="0"/>
              <a:t>1000 képen tesztelve</a:t>
            </a:r>
          </a:p>
          <a:p>
            <a:r>
              <a:rPr lang="hu-HU" dirty="0" smtClean="0"/>
              <a:t>Égtáj eltérések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3027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ESŐCSEPPEK DETEKTÁLÁSA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Cél: esőzés kezdeti és befejeződési időpontjának megállapítása</a:t>
            </a:r>
          </a:p>
          <a:p>
            <a:r>
              <a:rPr lang="hu-HU" dirty="0" smtClean="0"/>
              <a:t>Cseppek a kamera </a:t>
            </a:r>
            <a:r>
              <a:rPr lang="hu-HU" dirty="0" err="1" smtClean="0"/>
              <a:t>védőbúráján</a:t>
            </a:r>
            <a:endParaRPr lang="hu-HU" dirty="0" smtClean="0"/>
          </a:p>
          <a:p>
            <a:r>
              <a:rPr lang="hu-HU" dirty="0" smtClean="0"/>
              <a:t>Nagyon fontos az előfeldolgozás</a:t>
            </a:r>
            <a:endParaRPr lang="hu-HU" dirty="0"/>
          </a:p>
          <a:p>
            <a:pPr lvl="1"/>
            <a:r>
              <a:rPr lang="hu-HU" b="1" dirty="0" smtClean="0"/>
              <a:t>Hibrid algoritmus alkalmazása</a:t>
            </a:r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13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" y="4226586"/>
            <a:ext cx="9103477" cy="20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ESŐCSEPPEK DETEKTÁLÁSA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69130" y="1978025"/>
            <a:ext cx="4537710" cy="4553178"/>
          </a:xfrm>
        </p:spPr>
        <p:txBody>
          <a:bodyPr/>
          <a:lstStyle/>
          <a:p>
            <a:r>
              <a:rPr lang="hu-HU" dirty="0" smtClean="0"/>
              <a:t>Erózió nagy szerkesztőelemmel</a:t>
            </a:r>
          </a:p>
          <a:p>
            <a:r>
              <a:rPr lang="hu-HU" dirty="0" smtClean="0"/>
              <a:t>Morfológiai szűrés</a:t>
            </a:r>
          </a:p>
          <a:p>
            <a:r>
              <a:rPr lang="hu-HU" dirty="0" smtClean="0"/>
              <a:t>Megismétlés invertált képen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14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36" y="3931467"/>
            <a:ext cx="2601127" cy="2160000"/>
          </a:xfrm>
          <a:prstGeom prst="rect">
            <a:avLst/>
          </a:prstGeom>
        </p:spPr>
      </p:pic>
      <p:sp>
        <p:nvSpPr>
          <p:cNvPr id="9" name="Tartalom helye 2"/>
          <p:cNvSpPr txBox="1">
            <a:spLocks/>
          </p:cNvSpPr>
          <p:nvPr/>
        </p:nvSpPr>
        <p:spPr>
          <a:xfrm>
            <a:off x="781050" y="1978025"/>
            <a:ext cx="3314700" cy="455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Kontraszt széthúzás</a:t>
            </a:r>
          </a:p>
          <a:p>
            <a:r>
              <a:rPr lang="hu-HU" smtClean="0"/>
              <a:t>Zajszűrés</a:t>
            </a:r>
          </a:p>
          <a:p>
            <a:r>
              <a:rPr lang="hu-HU" smtClean="0"/>
              <a:t>Adaptív simítás</a:t>
            </a:r>
            <a:endParaRPr lang="hu-HU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421" y="3930331"/>
            <a:ext cx="2601127" cy="21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ESŐCSEPPEK DETEKTÁLÁSA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Potenciális területek kiválasztása</a:t>
            </a:r>
          </a:p>
          <a:p>
            <a:pPr lvl="1"/>
            <a:r>
              <a:rPr lang="hu-HU" dirty="0" err="1" smtClean="0"/>
              <a:t>Blob</a:t>
            </a:r>
            <a:r>
              <a:rPr lang="hu-HU" dirty="0" smtClean="0"/>
              <a:t> detektálás</a:t>
            </a:r>
          </a:p>
          <a:p>
            <a:r>
              <a:rPr lang="hu-HU" dirty="0" smtClean="0"/>
              <a:t>Szűrés méretbeli szabályok alkalmazásával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15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9" y="3440429"/>
            <a:ext cx="3335832" cy="223929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40430"/>
            <a:ext cx="3340671" cy="22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ESŐCSEPPEK DETEKTÁLÁSA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Foltok </a:t>
            </a:r>
            <a:r>
              <a:rPr lang="hu-HU" dirty="0" smtClean="0"/>
              <a:t>szűrése</a:t>
            </a:r>
          </a:p>
          <a:p>
            <a:pPr lvl="1"/>
            <a:r>
              <a:rPr lang="hu-HU" dirty="0" smtClean="0"/>
              <a:t>Kiugró méretek szelektálása</a:t>
            </a:r>
          </a:p>
          <a:p>
            <a:pPr lvl="1"/>
            <a:r>
              <a:rPr lang="hu-HU" dirty="0" smtClean="0"/>
              <a:t>Terület megnövelése 150%-kal</a:t>
            </a:r>
          </a:p>
          <a:p>
            <a:pPr lvl="1"/>
            <a:r>
              <a:rPr lang="hu-HU" dirty="0" smtClean="0"/>
              <a:t>Legalább 40%-os fedés esetén egyesítés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16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pic>
        <p:nvPicPr>
          <p:cNvPr id="10" name="Kép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498" y="3809688"/>
            <a:ext cx="3979003" cy="1914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2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ESŐCSEPPEK DETEKTÁLÁSA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Összehasonlítás előző képpel</a:t>
            </a:r>
          </a:p>
          <a:p>
            <a:r>
              <a:rPr lang="hu-HU" dirty="0" smtClean="0"/>
              <a:t>Új esőcseppek detektálása</a:t>
            </a:r>
          </a:p>
          <a:p>
            <a:r>
              <a:rPr lang="hu-HU" dirty="0" smtClean="0"/>
              <a:t>Esőzés állapotának meghatározása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17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pic>
        <p:nvPicPr>
          <p:cNvPr id="9" name="Kép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21086"/>
            <a:ext cx="3812143" cy="25558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52162"/>
              </p:ext>
            </p:extLst>
          </p:nvPr>
        </p:nvGraphicFramePr>
        <p:xfrm>
          <a:off x="4635103" y="3643945"/>
          <a:ext cx="3880247" cy="2533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417"/>
                <a:gridCol w="925830"/>
              </a:tblGrid>
              <a:tr h="610866">
                <a:tc>
                  <a:txBody>
                    <a:bodyPr/>
                    <a:lstStyle/>
                    <a:p>
                      <a:pPr marL="0" indent="12827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3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Detektált esőcseppek száma</a:t>
                      </a:r>
                    </a:p>
                  </a:txBody>
                  <a:tcPr marL="100188" marR="100188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300" b="0" dirty="0">
                          <a:solidFill>
                            <a:schemeClr val="tx1"/>
                          </a:solidFill>
                          <a:effectLst/>
                        </a:rPr>
                        <a:t>230</a:t>
                      </a:r>
                      <a:endParaRPr lang="hu-H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0188" marR="100188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0419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300" b="0" dirty="0">
                          <a:solidFill>
                            <a:schemeClr val="tx1"/>
                          </a:solidFill>
                          <a:effectLst/>
                        </a:rPr>
                        <a:t>Sikeresen detektált esőcseppek száma</a:t>
                      </a:r>
                      <a:endParaRPr lang="hu-H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0188" marR="10018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300" b="0" dirty="0">
                          <a:solidFill>
                            <a:schemeClr val="tx1"/>
                          </a:solidFill>
                          <a:effectLst/>
                        </a:rPr>
                        <a:t>137</a:t>
                      </a:r>
                      <a:endParaRPr lang="hu-H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0188" marR="10018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0866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300" b="0" dirty="0">
                          <a:solidFill>
                            <a:schemeClr val="tx1"/>
                          </a:solidFill>
                          <a:effectLst/>
                        </a:rPr>
                        <a:t>Félredetektált cseppek száma</a:t>
                      </a:r>
                      <a:endParaRPr lang="hu-H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0188" marR="100188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300" b="0" dirty="0">
                          <a:solidFill>
                            <a:schemeClr val="tx1"/>
                          </a:solidFill>
                          <a:effectLst/>
                        </a:rPr>
                        <a:t>93</a:t>
                      </a:r>
                      <a:endParaRPr lang="hu-H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0188" marR="100188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0866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300" b="0">
                          <a:solidFill>
                            <a:schemeClr val="tx1"/>
                          </a:solidFill>
                          <a:effectLst/>
                        </a:rPr>
                        <a:t>Nem detektált cseppek száma</a:t>
                      </a:r>
                      <a:endParaRPr lang="hu-HU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0188" marR="10018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3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hu-H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0188" marR="100188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5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EREDMÉNYEK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Tesztelés 4 helyszínen készült képeken</a:t>
            </a:r>
          </a:p>
          <a:p>
            <a:r>
              <a:rPr lang="hu-HU" dirty="0" smtClean="0"/>
              <a:t>Kontrasztos képeken sikeres becslés</a:t>
            </a:r>
          </a:p>
          <a:p>
            <a:r>
              <a:rPr lang="hu-HU" dirty="0" smtClean="0"/>
              <a:t>Kevésbé kontrasztos képeken és felfelé néző kamerával pontatlan a kezdeti időpont.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18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21087"/>
            <a:ext cx="3817620" cy="2557806"/>
          </a:xfrm>
          <a:prstGeom prst="rect">
            <a:avLst/>
          </a:prstGeom>
        </p:spPr>
      </p:pic>
      <p:pic>
        <p:nvPicPr>
          <p:cNvPr id="7" name="Kép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15" y="3621086"/>
            <a:ext cx="3812143" cy="2555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5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TOVÁBBFEJLESZTÉSI 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Látótávolság </a:t>
            </a:r>
            <a:r>
              <a:rPr lang="hu-HU" sz="2400" dirty="0" smtClean="0"/>
              <a:t>mérése</a:t>
            </a:r>
          </a:p>
          <a:p>
            <a:r>
              <a:rPr lang="hu-HU" sz="2400" dirty="0" smtClean="0"/>
              <a:t>Villámok detektálása</a:t>
            </a:r>
          </a:p>
          <a:p>
            <a:r>
              <a:rPr lang="hu-HU" sz="2400" dirty="0" err="1" smtClean="0"/>
              <a:t>Webkamera</a:t>
            </a:r>
            <a:r>
              <a:rPr lang="hu-HU" sz="2400" dirty="0" smtClean="0"/>
              <a:t> képének tisztítása</a:t>
            </a:r>
          </a:p>
          <a:p>
            <a:endParaRPr lang="hu-HU" sz="2400" dirty="0" smtClean="0"/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19</a:t>
            </a:fld>
            <a:endParaRPr lang="hu-HU" dirty="0"/>
          </a:p>
        </p:txBody>
      </p:sp>
      <p:pic>
        <p:nvPicPr>
          <p:cNvPr id="6" name="Kép 5" descr="bykh20131112_22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0172" y="3633550"/>
            <a:ext cx="3383656" cy="2265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CÉLKITŰZÉS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Borultság vizsgálata</a:t>
            </a:r>
          </a:p>
          <a:p>
            <a:r>
              <a:rPr lang="hu-HU" dirty="0" smtClean="0"/>
              <a:t>Felhő típusok </a:t>
            </a:r>
            <a:r>
              <a:rPr lang="hu-HU" dirty="0" smtClean="0"/>
              <a:t>felismerése</a:t>
            </a:r>
          </a:p>
          <a:p>
            <a:r>
              <a:rPr lang="hu-HU" dirty="0" smtClean="0"/>
              <a:t>Magassági szélirány meghatározása</a:t>
            </a:r>
            <a:endParaRPr lang="hu-HU" dirty="0" smtClean="0"/>
          </a:p>
          <a:p>
            <a:r>
              <a:rPr lang="hu-HU" dirty="0" smtClean="0"/>
              <a:t>Esőzés detektálása</a:t>
            </a:r>
          </a:p>
          <a:p>
            <a:r>
              <a:rPr lang="hu-HU" b="1" dirty="0" smtClean="0"/>
              <a:t>Mérések pontosítása, tesztek</a:t>
            </a:r>
            <a:r>
              <a:rPr lang="hu-HU" b="1" dirty="0" smtClean="0"/>
              <a:t>…</a:t>
            </a:r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Meteorológiai észlelők támogatása gépi látó rendszerrel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62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ÖSSZEFOGLALÁS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Pontosság:</a:t>
            </a:r>
          </a:p>
          <a:p>
            <a:pPr lvl="1"/>
            <a:r>
              <a:rPr lang="hu-HU" dirty="0" smtClean="0"/>
              <a:t>Borultság és felhőtípus: 87%</a:t>
            </a:r>
          </a:p>
          <a:p>
            <a:pPr lvl="1"/>
            <a:r>
              <a:rPr lang="hu-HU" dirty="0" smtClean="0"/>
              <a:t>Cél</a:t>
            </a:r>
            <a:r>
              <a:rPr lang="hu-HU" dirty="0"/>
              <a:t>: Észlelők munkájának </a:t>
            </a:r>
            <a:r>
              <a:rPr lang="hu-HU" dirty="0" smtClean="0"/>
              <a:t>segítése</a:t>
            </a:r>
          </a:p>
          <a:p>
            <a:r>
              <a:rPr lang="hu-HU" dirty="0" smtClean="0"/>
              <a:t>Előny: Olcsó eszközhasználat</a:t>
            </a:r>
            <a:endParaRPr lang="hu-HU" dirty="0"/>
          </a:p>
          <a:p>
            <a:r>
              <a:rPr lang="hu-HU" dirty="0"/>
              <a:t>Továbbfejleszthetőség mozgókép </a:t>
            </a:r>
            <a:r>
              <a:rPr lang="hu-HU" dirty="0" smtClean="0"/>
              <a:t>feldolgozással</a:t>
            </a:r>
          </a:p>
          <a:p>
            <a:r>
              <a:rPr lang="hu-HU" b="1" dirty="0" smtClean="0"/>
              <a:t>Magyarországon egyedülálló rendszer</a:t>
            </a:r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20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Meteorológiai észlelők támogatása gépi látó rendszerrel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2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hu-HU" sz="4400" dirty="0" smtClean="0"/>
          </a:p>
          <a:p>
            <a:pPr algn="ctr">
              <a:buNone/>
            </a:pPr>
            <a:r>
              <a:rPr lang="hu-HU" sz="4400" dirty="0" smtClean="0"/>
              <a:t>Köszönjük a figyelmüket!</a:t>
            </a:r>
            <a:endParaRPr lang="hu-HU" sz="44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21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KÉNYSZERFELTÉTELEK</a:t>
            </a:r>
            <a:endParaRPr lang="hu-HU" sz="4000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" y="3876755"/>
            <a:ext cx="2880000" cy="21600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3</a:t>
            </a:fld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4" y="3876755"/>
            <a:ext cx="3217711" cy="2160000"/>
          </a:xfrm>
          <a:prstGeom prst="rect">
            <a:avLst/>
          </a:prstGeom>
        </p:spPr>
      </p:pic>
      <p:sp>
        <p:nvSpPr>
          <p:cNvPr id="8" name="Tartalom helye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Kétkamerás rendszer – 10 percenként sorozatkép</a:t>
            </a:r>
          </a:p>
          <a:p>
            <a:r>
              <a:rPr lang="hu-HU" sz="2400" dirty="0" smtClean="0"/>
              <a:t>Fölfelé néző kamera </a:t>
            </a:r>
            <a:r>
              <a:rPr lang="hu-HU" sz="2400" dirty="0" smtClean="0">
                <a:sym typeface="Wingdings" panose="05000000000000000000" pitchFamily="2" charset="2"/>
              </a:rPr>
              <a:t> felhők detektálása és esőcseppek detektálása</a:t>
            </a:r>
          </a:p>
          <a:p>
            <a:r>
              <a:rPr lang="hu-HU" sz="2400" dirty="0" smtClean="0">
                <a:sym typeface="Wingdings" panose="05000000000000000000" pitchFamily="2" charset="2"/>
              </a:rPr>
              <a:t>Horizontot figyelő kamera  esőcseppek detektálása</a:t>
            </a:r>
            <a:endParaRPr lang="hu-HU" sz="2400" dirty="0" smtClean="0"/>
          </a:p>
          <a:p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6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BORULTSÁG VIZSGÁLATA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06620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Borultság mértéke: 0-8 okta (felhők mennyisége alapján)</a:t>
            </a:r>
          </a:p>
          <a:p>
            <a:r>
              <a:rPr lang="hu-HU" dirty="0" smtClean="0"/>
              <a:t>Alkalmazott algoritmusok:</a:t>
            </a:r>
          </a:p>
          <a:p>
            <a:pPr lvl="1"/>
            <a:r>
              <a:rPr lang="hu-HU" dirty="0" smtClean="0"/>
              <a:t>Hibrid küszöböléses eljárás </a:t>
            </a:r>
            <a:r>
              <a:rPr lang="hu-HU" dirty="0" smtClean="0">
                <a:sym typeface="Wingdings" panose="05000000000000000000" pitchFamily="2" charset="2"/>
              </a:rPr>
              <a:t> nem megfelelő</a:t>
            </a:r>
            <a:endParaRPr lang="hu-HU" dirty="0" smtClean="0"/>
          </a:p>
          <a:p>
            <a:pPr lvl="1"/>
            <a:r>
              <a:rPr lang="hu-HU" b="1" dirty="0" smtClean="0"/>
              <a:t>Következtetés szaturációs értékből</a:t>
            </a:r>
          </a:p>
          <a:p>
            <a:pPr lvl="1"/>
            <a:r>
              <a:rPr lang="hu-HU" b="1" dirty="0" smtClean="0"/>
              <a:t>Pontosítás sorozatképek feldolgozásával</a:t>
            </a:r>
          </a:p>
          <a:p>
            <a:pPr lvl="1"/>
            <a:r>
              <a:rPr lang="hu-HU" b="1" dirty="0" smtClean="0"/>
              <a:t>Napszak automatikus megállapítása</a:t>
            </a:r>
          </a:p>
          <a:p>
            <a:pPr lvl="1"/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00246" y="5634102"/>
            <a:ext cx="811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smtClean="0"/>
              <a:t>Forrás: </a:t>
            </a:r>
            <a:r>
              <a:rPr lang="en-US" sz="900" dirty="0" smtClean="0"/>
              <a:t>F</a:t>
            </a:r>
            <a:r>
              <a:rPr lang="en-US" sz="900" dirty="0"/>
              <a:t>. </a:t>
            </a:r>
            <a:r>
              <a:rPr lang="en-US" sz="900" dirty="0" err="1"/>
              <a:t>Samopa</a:t>
            </a:r>
            <a:r>
              <a:rPr lang="en-US" sz="900" dirty="0"/>
              <a:t> and A. Asano, "Hybrid Image </a:t>
            </a:r>
            <a:r>
              <a:rPr lang="en-US" sz="900" dirty="0" err="1"/>
              <a:t>Thresholding</a:t>
            </a:r>
            <a:r>
              <a:rPr lang="en-US" sz="900" dirty="0"/>
              <a:t> Method using Edge Detection," </a:t>
            </a:r>
            <a:r>
              <a:rPr lang="en-US" sz="900" i="1" dirty="0" smtClean="0"/>
              <a:t>IJCSNS </a:t>
            </a:r>
            <a:r>
              <a:rPr lang="en-US" sz="900" i="1" dirty="0"/>
              <a:t>International Journal of Computer Science and Network Security, </a:t>
            </a:r>
            <a:r>
              <a:rPr lang="en-US" sz="900" dirty="0"/>
              <a:t>vol. 9, no. 4, pp. 292-299., April 2009</a:t>
            </a:r>
            <a:r>
              <a:rPr lang="en-US" sz="900" dirty="0" smtClean="0"/>
              <a:t>.</a:t>
            </a:r>
            <a:endParaRPr lang="hu-HU" sz="900" dirty="0" smtClean="0"/>
          </a:p>
          <a:p>
            <a:r>
              <a:rPr lang="en-US" sz="900" dirty="0"/>
              <a:t>M. P. Souza </a:t>
            </a:r>
            <a:r>
              <a:rPr lang="en-US" sz="900" dirty="0" err="1"/>
              <a:t>Echer</a:t>
            </a:r>
            <a:r>
              <a:rPr lang="en-US" sz="900" dirty="0"/>
              <a:t>, E. B. Pereira, L. S. Bins and M. A. R. Andrade, "A Simple Method for the Assessment of the Cloud Cover State in High-Latitude," </a:t>
            </a:r>
            <a:r>
              <a:rPr lang="en-US" sz="900" i="1" dirty="0"/>
              <a:t>Journal of Atmospheric and Oceanic Technology, </a:t>
            </a:r>
            <a:r>
              <a:rPr lang="en-US" sz="900" dirty="0"/>
              <a:t>vol. 23, pp. 437-447., March 2006.</a:t>
            </a:r>
            <a:endParaRPr lang="hu-HU" sz="9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939287"/>
            <a:ext cx="7886700" cy="14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BORULTSÁG VIZSGÁLATA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Alacsony szaturációs érték </a:t>
            </a:r>
            <a:r>
              <a:rPr lang="hu-HU" dirty="0" smtClean="0">
                <a:sym typeface="Wingdings" panose="05000000000000000000" pitchFamily="2" charset="2"/>
              </a:rPr>
              <a:t> felhő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Magas szaturációs érték  égbolt</a:t>
            </a:r>
            <a:endParaRPr lang="hu-HU" dirty="0" smtClean="0"/>
          </a:p>
          <a:p>
            <a:r>
              <a:rPr lang="hu-HU" dirty="0" smtClean="0"/>
              <a:t>Fontos a nem meghatározható pixelek detektálása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5</a:t>
            </a:fld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 cstate="print"/>
          <a:srcRect r="616" b="1907"/>
          <a:stretch/>
        </p:blipFill>
        <p:spPr>
          <a:xfrm>
            <a:off x="689918" y="3510230"/>
            <a:ext cx="7764163" cy="190037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388578" y="5716301"/>
            <a:ext cx="836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Eredeti kép </a:t>
            </a:r>
            <a:r>
              <a:rPr lang="hu-HU" dirty="0" smtClean="0">
                <a:sym typeface="Wingdings" panose="05000000000000000000" pitchFamily="2" charset="2"/>
              </a:rPr>
              <a:t> Szaturációs kép  Detektált kép (kék az ég, fehér a felhő, zöld a N.M.)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59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FELHŐ TÍPUS FELISMERÉSE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10 fő típus</a:t>
            </a:r>
          </a:p>
          <a:p>
            <a:r>
              <a:rPr lang="hu-HU" dirty="0" smtClean="0"/>
              <a:t>Csak apró tulajdonságokban térnek el</a:t>
            </a:r>
          </a:p>
          <a:p>
            <a:pPr lvl="1"/>
            <a:r>
              <a:rPr lang="hu-HU" dirty="0" smtClean="0"/>
              <a:t>Magasság</a:t>
            </a:r>
          </a:p>
          <a:p>
            <a:pPr lvl="1"/>
            <a:r>
              <a:rPr lang="hu-HU" dirty="0" smtClean="0"/>
              <a:t>Keletkezés folyamata</a:t>
            </a:r>
          </a:p>
          <a:p>
            <a:r>
              <a:rPr lang="hu-HU" dirty="0" smtClean="0"/>
              <a:t>Képfeldolgozással nem eldönthetőek!</a:t>
            </a:r>
          </a:p>
          <a:p>
            <a:pPr marL="0" lvl="0" indent="0">
              <a:buNone/>
            </a:pPr>
            <a:r>
              <a:rPr lang="hu-HU" dirty="0" smtClean="0">
                <a:solidFill>
                  <a:prstClr val="black"/>
                </a:solidFill>
                <a:sym typeface="Wingdings" panose="05000000000000000000" pitchFamily="2" charset="2"/>
              </a:rPr>
              <a:t> </a:t>
            </a:r>
            <a:r>
              <a:rPr lang="hu-HU" dirty="0" smtClean="0">
                <a:solidFill>
                  <a:prstClr val="black"/>
                </a:solidFill>
              </a:rPr>
              <a:t>2 nagy csoportot </a:t>
            </a:r>
            <a:r>
              <a:rPr lang="hu-HU" dirty="0">
                <a:solidFill>
                  <a:prstClr val="black"/>
                </a:solidFill>
              </a:rPr>
              <a:t>képezünk: Cumulus és </a:t>
            </a:r>
            <a:r>
              <a:rPr lang="hu-HU" dirty="0" err="1" smtClean="0">
                <a:solidFill>
                  <a:prstClr val="black"/>
                </a:solidFill>
              </a:rPr>
              <a:t>Stratus</a:t>
            </a:r>
            <a:endParaRPr lang="hu-HU" dirty="0" smtClean="0"/>
          </a:p>
          <a:p>
            <a:pPr lvl="1"/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Meteorológiai észlelők támogatása gépi látó rendszerrel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6</a:t>
            </a:fld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0" y="4642696"/>
            <a:ext cx="9004690" cy="1335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FELHŐ TÍPUS FELISMERÉSE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Cumulus: 1-7 okta, változatos színek</a:t>
            </a:r>
          </a:p>
          <a:p>
            <a:r>
              <a:rPr lang="hu-HU" dirty="0" err="1" smtClean="0"/>
              <a:t>Stratus</a:t>
            </a:r>
            <a:r>
              <a:rPr lang="hu-HU" dirty="0" smtClean="0"/>
              <a:t>: 7-8 okta, közel egyszínű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Meteorológiai észlelők támogatása gépi látó rendszerrel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 cstate="print"/>
          <a:srcRect r="786" b="1861"/>
          <a:stretch/>
        </p:blipFill>
        <p:spPr>
          <a:xfrm>
            <a:off x="1192410" y="3160904"/>
            <a:ext cx="6759180" cy="250274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263236" y="566313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Cumulus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5998792" y="5663134"/>
            <a:ext cx="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Stratus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35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PONTOSÍTÁS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Sorozatok vizsgálata</a:t>
            </a:r>
          </a:p>
          <a:p>
            <a:pPr lvl="1"/>
            <a:r>
              <a:rPr lang="hu-HU" dirty="0" smtClean="0"/>
              <a:t>Vizsgált értékek átlaga.</a:t>
            </a:r>
          </a:p>
          <a:p>
            <a:pPr lvl="1"/>
            <a:r>
              <a:rPr lang="hu-HU" dirty="0" smtClean="0"/>
              <a:t>Nagyobb felületét vizsgáljuk az égnek.</a:t>
            </a:r>
          </a:p>
          <a:p>
            <a:pPr lvl="1"/>
            <a:r>
              <a:rPr lang="hu-HU" dirty="0" smtClean="0"/>
              <a:t>Eredmény függ a felhők mozgásának sebességétől</a:t>
            </a:r>
          </a:p>
          <a:p>
            <a:pPr lvl="1"/>
            <a:r>
              <a:rPr lang="hu-HU" dirty="0" smtClean="0"/>
              <a:t>és a képek készítésének gyakoriságától</a:t>
            </a:r>
          </a:p>
          <a:p>
            <a:pPr lvl="1"/>
            <a:endParaRPr lang="hu-HU" dirty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8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Meteorológiai észlelők támogatása gépi látó rendszerrel</a:t>
            </a:r>
            <a:endParaRPr lang="hu-HU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88068988"/>
              </p:ext>
            </p:extLst>
          </p:nvPr>
        </p:nvGraphicFramePr>
        <p:xfrm>
          <a:off x="2537460" y="3909922"/>
          <a:ext cx="438912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17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EREDMÉNYEK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Algoritmus tesztelve több száz különböző képen</a:t>
            </a:r>
          </a:p>
          <a:p>
            <a:r>
              <a:rPr lang="hu-HU" dirty="0" smtClean="0"/>
              <a:t>Viszonyítási alap az észlelők hivatalos becslése</a:t>
            </a:r>
          </a:p>
          <a:p>
            <a:r>
              <a:rPr lang="hu-HU" dirty="0" smtClean="0"/>
              <a:t>Eredmény: </a:t>
            </a:r>
          </a:p>
          <a:p>
            <a:pPr lvl="1"/>
            <a:r>
              <a:rPr lang="hu-HU" dirty="0" smtClean="0"/>
              <a:t>Felhő típus és borultság (1 okta hibahatár!): 87%</a:t>
            </a:r>
            <a:endParaRPr lang="hu-HU" dirty="0"/>
          </a:p>
          <a:p>
            <a:pPr lvl="2"/>
            <a:r>
              <a:rPr lang="hu-HU" dirty="0" smtClean="0"/>
              <a:t>Amennyiben 1 érték helyes, 0.5-ös súllyal számolunk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5B6-14F9-4BB9-B0F7-4C7A9BE6F298}" type="slidenum">
              <a:rPr lang="hu-HU" smtClean="0"/>
              <a:pPr/>
              <a:t>9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Meteorológiai észlelők támogatása gépi látó rendszerrel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32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6334</TotalTime>
  <Words>1086</Words>
  <Application>Microsoft Office PowerPoint</Application>
  <PresentationFormat>Diavetítés a képernyőre (4:3 oldalarány)</PresentationFormat>
  <Paragraphs>225</Paragraphs>
  <Slides>21</Slides>
  <Notes>20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Office-téma</vt:lpstr>
      <vt:lpstr>METEOROLÓGIAI ÉSZLELŐK TÁMOGATÁSA GÉPI LÁTÓ RENDSZERREL</vt:lpstr>
      <vt:lpstr>CÉLKITŰZÉS</vt:lpstr>
      <vt:lpstr>KÉNYSZERFELTÉTELEK</vt:lpstr>
      <vt:lpstr>BORULTSÁG VIZSGÁLATA</vt:lpstr>
      <vt:lpstr>BORULTSÁG VIZSGÁLATA</vt:lpstr>
      <vt:lpstr>FELHŐ TÍPUS FELISMERÉSE</vt:lpstr>
      <vt:lpstr>FELHŐ TÍPUS FELISMERÉSE</vt:lpstr>
      <vt:lpstr>PONTOSÍTÁS</vt:lpstr>
      <vt:lpstr>EREDMÉNYEK</vt:lpstr>
      <vt:lpstr>MAGASSÁGI SZÉLIRÁNY MEGHATÁROZÁSA</vt:lpstr>
      <vt:lpstr>MAGASSÁGI SZÉLIRÁNY MEGHATÁROZÁSA</vt:lpstr>
      <vt:lpstr>EREDMÉNYEK</vt:lpstr>
      <vt:lpstr>ESŐCSEPPEK DETEKTÁLÁSA</vt:lpstr>
      <vt:lpstr>ESŐCSEPPEK DETEKTÁLÁSA</vt:lpstr>
      <vt:lpstr>ESŐCSEPPEK DETEKTÁLÁSA</vt:lpstr>
      <vt:lpstr>ESŐCSEPPEK DETEKTÁLÁSA</vt:lpstr>
      <vt:lpstr>ESŐCSEPPEK DETEKTÁLÁSA</vt:lpstr>
      <vt:lpstr>EREDMÉNYEK</vt:lpstr>
      <vt:lpstr>TOVÁBBFEJLESZTÉSI TERV</vt:lpstr>
      <vt:lpstr>ÖSSZEFOGLALÁS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METEOROLÓGIAI ÉSZLELŐK TÁMOGATÁSA GÉPI LÁTÓ RENDSZERREL</dc:title>
  <dc:creator>Bartha Márk</dc:creator>
  <cp:lastModifiedBy>Bartha Márk</cp:lastModifiedBy>
  <cp:revision>91</cp:revision>
  <dcterms:created xsi:type="dcterms:W3CDTF">2013-11-10T20:39:37Z</dcterms:created>
  <dcterms:modified xsi:type="dcterms:W3CDTF">2014-11-17T06:05:30Z</dcterms:modified>
</cp:coreProperties>
</file>