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65" r:id="rId2"/>
    <p:sldId id="267" r:id="rId3"/>
    <p:sldId id="453" r:id="rId4"/>
    <p:sldId id="263" r:id="rId5"/>
    <p:sldId id="268" r:id="rId6"/>
    <p:sldId id="269" r:id="rId7"/>
    <p:sldId id="450" r:id="rId8"/>
    <p:sldId id="451" r:id="rId9"/>
    <p:sldId id="452" r:id="rId10"/>
    <p:sldId id="448" r:id="rId11"/>
    <p:sldId id="449" r:id="rId12"/>
    <p:sldId id="45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2680" autoAdjust="0"/>
  </p:normalViewPr>
  <p:slideViewPr>
    <p:cSldViewPr snapToGrid="0">
      <p:cViewPr varScale="1">
        <p:scale>
          <a:sx n="75" d="100"/>
          <a:sy n="75" d="100"/>
        </p:scale>
        <p:origin x="90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F289F-6C09-4E41-AB64-F4FBAF604A8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C3275-2F92-43CE-8DB1-47649DBA5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3741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9F27-1E42-4BBB-99C6-DF7CF67A2388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509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A79F27-1E42-4BBB-99C6-DF7CF67A2388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082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7988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5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20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62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20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7306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17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46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0848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2670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8FAD-2AB0-4DA8-8497-F48AD089473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674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F8FAD-2AB0-4DA8-8497-F48AD089473F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B4BAE-B945-4A29-82B5-A3E1FE0C21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4045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952C508-8223-45E5-A36B-6CAA47E35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26051"/>
              </p:ext>
            </p:extLst>
          </p:nvPr>
        </p:nvGraphicFramePr>
        <p:xfrm>
          <a:off x="289075" y="3165128"/>
          <a:ext cx="5069914" cy="813435"/>
        </p:xfrm>
        <a:graphic>
          <a:graphicData uri="http://schemas.openxmlformats.org/drawingml/2006/table">
            <a:tbl>
              <a:tblPr/>
              <a:tblGrid>
                <a:gridCol w="1025375">
                  <a:extLst>
                    <a:ext uri="{9D8B030D-6E8A-4147-A177-3AD203B41FA5}">
                      <a16:colId xmlns:a16="http://schemas.microsoft.com/office/drawing/2014/main" val="3713795776"/>
                    </a:ext>
                  </a:extLst>
                </a:gridCol>
                <a:gridCol w="565353">
                  <a:extLst>
                    <a:ext uri="{9D8B030D-6E8A-4147-A177-3AD203B41FA5}">
                      <a16:colId xmlns:a16="http://schemas.microsoft.com/office/drawing/2014/main" val="544720975"/>
                    </a:ext>
                  </a:extLst>
                </a:gridCol>
                <a:gridCol w="195651">
                  <a:extLst>
                    <a:ext uri="{9D8B030D-6E8A-4147-A177-3AD203B41FA5}">
                      <a16:colId xmlns:a16="http://schemas.microsoft.com/office/drawing/2014/main" val="3007567048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362847467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60099560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4022247820"/>
                    </a:ext>
                  </a:extLst>
                </a:gridCol>
                <a:gridCol w="399808">
                  <a:extLst>
                    <a:ext uri="{9D8B030D-6E8A-4147-A177-3AD203B41FA5}">
                      <a16:colId xmlns:a16="http://schemas.microsoft.com/office/drawing/2014/main" val="4030760318"/>
                    </a:ext>
                  </a:extLst>
                </a:gridCol>
                <a:gridCol w="1046308">
                  <a:extLst>
                    <a:ext uri="{9D8B030D-6E8A-4147-A177-3AD203B41FA5}">
                      <a16:colId xmlns:a16="http://schemas.microsoft.com/office/drawing/2014/main" val="3572375001"/>
                    </a:ext>
                  </a:extLst>
                </a:gridCol>
              </a:tblGrid>
              <a:tr h="636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53784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Stage-time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115044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20805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963269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7248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339223"/>
                  </a:ext>
                </a:extLst>
              </a:tr>
              <a:tr h="6633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937182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A6B22695-02DC-48D9-B98F-08B5051AFA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526858"/>
              </p:ext>
            </p:extLst>
          </p:nvPr>
        </p:nvGraphicFramePr>
        <p:xfrm>
          <a:off x="5358989" y="3191743"/>
          <a:ext cx="5244283" cy="581025"/>
        </p:xfrm>
        <a:graphic>
          <a:graphicData uri="http://schemas.openxmlformats.org/drawingml/2006/table">
            <a:tbl>
              <a:tblPr/>
              <a:tblGrid>
                <a:gridCol w="984661">
                  <a:extLst>
                    <a:ext uri="{9D8B030D-6E8A-4147-A177-3AD203B41FA5}">
                      <a16:colId xmlns:a16="http://schemas.microsoft.com/office/drawing/2014/main" val="1693758350"/>
                    </a:ext>
                  </a:extLst>
                </a:gridCol>
                <a:gridCol w="373173">
                  <a:extLst>
                    <a:ext uri="{9D8B030D-6E8A-4147-A177-3AD203B41FA5}">
                      <a16:colId xmlns:a16="http://schemas.microsoft.com/office/drawing/2014/main" val="79885063"/>
                    </a:ext>
                  </a:extLst>
                </a:gridCol>
                <a:gridCol w="218553">
                  <a:extLst>
                    <a:ext uri="{9D8B030D-6E8A-4147-A177-3AD203B41FA5}">
                      <a16:colId xmlns:a16="http://schemas.microsoft.com/office/drawing/2014/main" val="236591394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989766689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946368694"/>
                    </a:ext>
                  </a:extLst>
                </a:gridCol>
                <a:gridCol w="684167">
                  <a:extLst>
                    <a:ext uri="{9D8B030D-6E8A-4147-A177-3AD203B41FA5}">
                      <a16:colId xmlns:a16="http://schemas.microsoft.com/office/drawing/2014/main" val="128170008"/>
                    </a:ext>
                  </a:extLst>
                </a:gridCol>
                <a:gridCol w="446609">
                  <a:extLst>
                    <a:ext uri="{9D8B030D-6E8A-4147-A177-3AD203B41FA5}">
                      <a16:colId xmlns:a16="http://schemas.microsoft.com/office/drawing/2014/main" val="4240481795"/>
                    </a:ext>
                  </a:extLst>
                </a:gridCol>
                <a:gridCol w="1168786">
                  <a:extLst>
                    <a:ext uri="{9D8B030D-6E8A-4147-A177-3AD203B41FA5}">
                      <a16:colId xmlns:a16="http://schemas.microsoft.com/office/drawing/2014/main" val="1306920625"/>
                    </a:ext>
                  </a:extLst>
                </a:gridCol>
              </a:tblGrid>
              <a:tr h="8935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trans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998155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Sw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-trans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015636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7293820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141904"/>
                  </a:ext>
                </a:extLst>
              </a:tr>
              <a:tr h="93078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557765"/>
                  </a:ext>
                </a:extLst>
              </a:tr>
            </a:tbl>
          </a:graphicData>
        </a:graphic>
      </p:graphicFrame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052CF02-CD61-4E3E-882A-8CE7AFCDB052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Stage statistics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F3D87C4A-669F-4503-9FFE-88ECFB4F493F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D753510B-99C6-4F8D-9B7E-F3AF9264B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972489"/>
              </p:ext>
            </p:extLst>
          </p:nvPr>
        </p:nvGraphicFramePr>
        <p:xfrm>
          <a:off x="9421091" y="3940511"/>
          <a:ext cx="2770909" cy="2719951"/>
        </p:xfrm>
        <a:graphic>
          <a:graphicData uri="http://schemas.openxmlformats.org/drawingml/2006/table">
            <a:tbl>
              <a:tblPr/>
              <a:tblGrid>
                <a:gridCol w="984997">
                  <a:extLst>
                    <a:ext uri="{9D8B030D-6E8A-4147-A177-3AD203B41FA5}">
                      <a16:colId xmlns:a16="http://schemas.microsoft.com/office/drawing/2014/main" val="1392627465"/>
                    </a:ext>
                  </a:extLst>
                </a:gridCol>
                <a:gridCol w="261912">
                  <a:extLst>
                    <a:ext uri="{9D8B030D-6E8A-4147-A177-3AD203B41FA5}">
                      <a16:colId xmlns:a16="http://schemas.microsoft.com/office/drawing/2014/main" val="3327564658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1423139776"/>
                    </a:ext>
                  </a:extLst>
                </a:gridCol>
                <a:gridCol w="406400">
                  <a:extLst>
                    <a:ext uri="{9D8B030D-6E8A-4147-A177-3AD203B41FA5}">
                      <a16:colId xmlns:a16="http://schemas.microsoft.com/office/drawing/2014/main" val="447136922"/>
                    </a:ext>
                  </a:extLst>
                </a:gridCol>
                <a:gridCol w="393700">
                  <a:extLst>
                    <a:ext uri="{9D8B030D-6E8A-4147-A177-3AD203B41FA5}">
                      <a16:colId xmlns:a16="http://schemas.microsoft.com/office/drawing/2014/main" val="2041675413"/>
                    </a:ext>
                  </a:extLst>
                </a:gridCol>
                <a:gridCol w="400050">
                  <a:extLst>
                    <a:ext uri="{9D8B030D-6E8A-4147-A177-3AD203B41FA5}">
                      <a16:colId xmlns:a16="http://schemas.microsoft.com/office/drawing/2014/main" val="3512451945"/>
                    </a:ext>
                  </a:extLst>
                </a:gridCol>
                <a:gridCol w="139700">
                  <a:extLst>
                    <a:ext uri="{9D8B030D-6E8A-4147-A177-3AD203B41FA5}">
                      <a16:colId xmlns:a16="http://schemas.microsoft.com/office/drawing/2014/main" val="3656572944"/>
                    </a:ext>
                  </a:extLst>
                </a:gridCol>
              </a:tblGrid>
              <a:tr h="26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trans 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702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Stage-trans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9833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9441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8257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03207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258034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2392770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993011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46411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382398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8586645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34706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57576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876760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5670391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40510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119388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414055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400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152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F79BC-033E-B1F3-DF81-6C79869EC121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6FF907-C69E-9891-135E-289D2A1C913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Delta-power dynamics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81F7348D-8BD8-472F-EF77-D2DA5451D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388290"/>
              </p:ext>
            </p:extLst>
          </p:nvPr>
        </p:nvGraphicFramePr>
        <p:xfrm>
          <a:off x="6414837" y="3009600"/>
          <a:ext cx="4903901" cy="1856940"/>
        </p:xfrm>
        <a:graphic>
          <a:graphicData uri="http://schemas.openxmlformats.org/drawingml/2006/table">
            <a:tbl>
              <a:tblPr/>
              <a:tblGrid>
                <a:gridCol w="904569">
                  <a:extLst>
                    <a:ext uri="{9D8B030D-6E8A-4147-A177-3AD203B41FA5}">
                      <a16:colId xmlns:a16="http://schemas.microsoft.com/office/drawing/2014/main" val="4115591681"/>
                    </a:ext>
                  </a:extLst>
                </a:gridCol>
                <a:gridCol w="1048870">
                  <a:extLst>
                    <a:ext uri="{9D8B030D-6E8A-4147-A177-3AD203B41FA5}">
                      <a16:colId xmlns:a16="http://schemas.microsoft.com/office/drawing/2014/main" val="4157449397"/>
                    </a:ext>
                  </a:extLst>
                </a:gridCol>
                <a:gridCol w="198211">
                  <a:extLst>
                    <a:ext uri="{9D8B030D-6E8A-4147-A177-3AD203B41FA5}">
                      <a16:colId xmlns:a16="http://schemas.microsoft.com/office/drawing/2014/main" val="1350915087"/>
                    </a:ext>
                  </a:extLst>
                </a:gridCol>
                <a:gridCol w="635929">
                  <a:extLst>
                    <a:ext uri="{9D8B030D-6E8A-4147-A177-3AD203B41FA5}">
                      <a16:colId xmlns:a16="http://schemas.microsoft.com/office/drawing/2014/main" val="3835933794"/>
                    </a:ext>
                  </a:extLst>
                </a:gridCol>
                <a:gridCol w="635929">
                  <a:extLst>
                    <a:ext uri="{9D8B030D-6E8A-4147-A177-3AD203B41FA5}">
                      <a16:colId xmlns:a16="http://schemas.microsoft.com/office/drawing/2014/main" val="4032106749"/>
                    </a:ext>
                  </a:extLst>
                </a:gridCol>
                <a:gridCol w="445976">
                  <a:extLst>
                    <a:ext uri="{9D8B030D-6E8A-4147-A177-3AD203B41FA5}">
                      <a16:colId xmlns:a16="http://schemas.microsoft.com/office/drawing/2014/main" val="861299217"/>
                    </a:ext>
                  </a:extLst>
                </a:gridCol>
                <a:gridCol w="272541">
                  <a:extLst>
                    <a:ext uri="{9D8B030D-6E8A-4147-A177-3AD203B41FA5}">
                      <a16:colId xmlns:a16="http://schemas.microsoft.com/office/drawing/2014/main" val="52345362"/>
                    </a:ext>
                  </a:extLst>
                </a:gridCol>
                <a:gridCol w="761876">
                  <a:extLst>
                    <a:ext uri="{9D8B030D-6E8A-4147-A177-3AD203B41FA5}">
                      <a16:colId xmlns:a16="http://schemas.microsoft.com/office/drawing/2014/main" val="230224485"/>
                    </a:ext>
                  </a:extLst>
                </a:gridCol>
              </a:tblGrid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Variable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8359727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DPD-stats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360164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 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775869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8394672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804803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406187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1227944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8425461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123703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9779790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0227536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574178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4070035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2445938"/>
                  </a:ext>
                </a:extLst>
              </a:tr>
              <a:tr h="123796"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6197" marR="6197" marT="619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6050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231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0F79BC-033E-B1F3-DF81-6C79869EC121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B6FF907-C69E-9891-135E-289D2A1C913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Spindle analysis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B2D5D0-A5FE-B59F-1C2A-DB4B991A75D7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Spindle analysis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429E26-FC5F-45A8-9C31-1256EEEF84CE}"/>
              </a:ext>
            </a:extLst>
          </p:cNvPr>
          <p:cNvSpPr txBox="1"/>
          <p:nvPr/>
        </p:nvSpPr>
        <p:spPr>
          <a:xfrm>
            <a:off x="564982" y="867873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# spindle per NREM length(s)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43928F2-26CE-2ED3-A274-0AFA7019FA47}"/>
              </a:ext>
            </a:extLst>
          </p:cNvPr>
          <p:cNvSpPr txBox="1"/>
          <p:nvPr/>
        </p:nvSpPr>
        <p:spPr>
          <a:xfrm>
            <a:off x="4739379" y="867873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REM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5EC4989-1741-F5D2-E099-B528E9B2A9C0}"/>
              </a:ext>
            </a:extLst>
          </p:cNvPr>
          <p:cNvSpPr txBox="1"/>
          <p:nvPr/>
        </p:nvSpPr>
        <p:spPr>
          <a:xfrm>
            <a:off x="4739379" y="3913931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Wake</a:t>
            </a:r>
            <a:endParaRPr kumimoji="1" lang="ja-JP" altLang="en-US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7521E9-AFBA-5354-D6B0-83B6732A9452}"/>
              </a:ext>
            </a:extLst>
          </p:cNvPr>
          <p:cNvSpPr txBox="1"/>
          <p:nvPr/>
        </p:nvSpPr>
        <p:spPr>
          <a:xfrm>
            <a:off x="8764691" y="3913931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WAKE 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endParaRPr kumimoji="1" lang="ja-JP" altLang="en-US" sz="1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2777318-F6D4-7699-0D2F-726B6A62C863}"/>
              </a:ext>
            </a:extLst>
          </p:cNvPr>
          <p:cNvSpPr txBox="1"/>
          <p:nvPr/>
        </p:nvSpPr>
        <p:spPr>
          <a:xfrm>
            <a:off x="8764691" y="867873"/>
            <a:ext cx="313079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REM </a:t>
            </a:r>
            <a:r>
              <a:rPr kumimoji="1"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→ </a:t>
            </a:r>
            <a:r>
              <a:rPr kumimoji="1" lang="en-US" altLang="ja-JP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NREM</a:t>
            </a:r>
            <a:endParaRPr kumimoji="1" lang="ja-JP" altLang="en-US" sz="16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B5AEFF8F-FA1F-FB4F-439B-6CC7D7709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687785"/>
              </p:ext>
            </p:extLst>
          </p:nvPr>
        </p:nvGraphicFramePr>
        <p:xfrm>
          <a:off x="296510" y="5100475"/>
          <a:ext cx="4123089" cy="534559"/>
        </p:xfrm>
        <a:graphic>
          <a:graphicData uri="http://schemas.openxmlformats.org/drawingml/2006/table">
            <a:tbl>
              <a:tblPr/>
              <a:tblGrid>
                <a:gridCol w="1151290">
                  <a:extLst>
                    <a:ext uri="{9D8B030D-6E8A-4147-A177-3AD203B41FA5}">
                      <a16:colId xmlns:a16="http://schemas.microsoft.com/office/drawing/2014/main" val="1392627465"/>
                    </a:ext>
                  </a:extLst>
                </a:gridCol>
                <a:gridCol w="314325">
                  <a:extLst>
                    <a:ext uri="{9D8B030D-6E8A-4147-A177-3AD203B41FA5}">
                      <a16:colId xmlns:a16="http://schemas.microsoft.com/office/drawing/2014/main" val="1423139776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447136922"/>
                    </a:ext>
                  </a:extLst>
                </a:gridCol>
                <a:gridCol w="552450">
                  <a:extLst>
                    <a:ext uri="{9D8B030D-6E8A-4147-A177-3AD203B41FA5}">
                      <a16:colId xmlns:a16="http://schemas.microsoft.com/office/drawing/2014/main" val="2041675413"/>
                    </a:ext>
                  </a:extLst>
                </a:gridCol>
                <a:gridCol w="649038">
                  <a:extLst>
                    <a:ext uri="{9D8B030D-6E8A-4147-A177-3AD203B41FA5}">
                      <a16:colId xmlns:a16="http://schemas.microsoft.com/office/drawing/2014/main" val="3512451945"/>
                    </a:ext>
                  </a:extLst>
                </a:gridCol>
                <a:gridCol w="201626">
                  <a:extLst>
                    <a:ext uri="{9D8B030D-6E8A-4147-A177-3AD203B41FA5}">
                      <a16:colId xmlns:a16="http://schemas.microsoft.com/office/drawing/2014/main" val="3656572944"/>
                    </a:ext>
                  </a:extLst>
                </a:gridCol>
                <a:gridCol w="701910">
                  <a:extLst>
                    <a:ext uri="{9D8B030D-6E8A-4147-A177-3AD203B41FA5}">
                      <a16:colId xmlns:a16="http://schemas.microsoft.com/office/drawing/2014/main" val="3071926699"/>
                    </a:ext>
                  </a:extLst>
                </a:gridCol>
              </a:tblGrid>
              <a:tr h="26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702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Spindle-in-NREM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9833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9441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EE41ECF1-0B1D-51A8-EDBB-45EED0E118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118509"/>
              </p:ext>
            </p:extLst>
          </p:nvPr>
        </p:nvGraphicFramePr>
        <p:xfrm>
          <a:off x="296510" y="5763238"/>
          <a:ext cx="1851100" cy="807733"/>
        </p:xfrm>
        <a:graphic>
          <a:graphicData uri="http://schemas.openxmlformats.org/drawingml/2006/table">
            <a:tbl>
              <a:tblPr/>
              <a:tblGrid>
                <a:gridCol w="1080405">
                  <a:extLst>
                    <a:ext uri="{9D8B030D-6E8A-4147-A177-3AD203B41FA5}">
                      <a16:colId xmlns:a16="http://schemas.microsoft.com/office/drawing/2014/main" val="1392627465"/>
                    </a:ext>
                  </a:extLst>
                </a:gridCol>
                <a:gridCol w="571221">
                  <a:extLst>
                    <a:ext uri="{9D8B030D-6E8A-4147-A177-3AD203B41FA5}">
                      <a16:colId xmlns:a16="http://schemas.microsoft.com/office/drawing/2014/main" val="3512451945"/>
                    </a:ext>
                  </a:extLst>
                </a:gridCol>
                <a:gridCol w="199474">
                  <a:extLst>
                    <a:ext uri="{9D8B030D-6E8A-4147-A177-3AD203B41FA5}">
                      <a16:colId xmlns:a16="http://schemas.microsoft.com/office/drawing/2014/main" val="3656572944"/>
                    </a:ext>
                  </a:extLst>
                </a:gridCol>
              </a:tblGrid>
              <a:tr h="26138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*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8167022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Spindle-distribution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9498337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37793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3127916"/>
                  </a:ext>
                </a:extLst>
              </a:tr>
              <a:tr h="13658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8637" marR="8637" marT="8637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6589441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B4B7E3-3EED-AE65-A968-A917F97CD769}"/>
              </a:ext>
            </a:extLst>
          </p:cNvPr>
          <p:cNvSpPr txBox="1"/>
          <p:nvPr/>
        </p:nvSpPr>
        <p:spPr>
          <a:xfrm>
            <a:off x="1281112" y="6570970"/>
            <a:ext cx="15144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latin typeface="+mn-ea"/>
              </a:rPr>
              <a:t>Mack-</a:t>
            </a:r>
            <a:r>
              <a:rPr kumimoji="1" lang="en-US" altLang="ja-JP" sz="700" dirty="0" err="1">
                <a:latin typeface="+mn-ea"/>
              </a:rPr>
              <a:t>Skillings</a:t>
            </a:r>
            <a:r>
              <a:rPr kumimoji="1" lang="en-US" altLang="ja-JP" sz="700" dirty="0">
                <a:latin typeface="+mn-ea"/>
              </a:rPr>
              <a:t> test</a:t>
            </a:r>
            <a:endParaRPr kumimoji="1" lang="ja-JP" altLang="en-US" sz="7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17513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BADCD57-FDA8-EEE0-154D-5BF1420A9DDD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B03A5F3-AA04-06D8-F2B9-954CBF4AB74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Sleep deprivation analysis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87551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A09F6B9-C7A6-40A3-8F46-CF855FFB60CE}"/>
              </a:ext>
            </a:extLst>
          </p:cNvPr>
          <p:cNvSpPr txBox="1"/>
          <p:nvPr/>
        </p:nvSpPr>
        <p:spPr>
          <a:xfrm>
            <a:off x="254668" y="164251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4ADE569-69B6-4AE1-937A-9277C1ED2ADE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Delta-power timeseries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1BFC96-91D3-A38F-85C9-8EAE02A28930}"/>
              </a:ext>
            </a:extLst>
          </p:cNvPr>
          <p:cNvSpPr txBox="1"/>
          <p:nvPr/>
        </p:nvSpPr>
        <p:spPr>
          <a:xfrm>
            <a:off x="890588" y="2244785"/>
            <a:ext cx="5155779" cy="218231"/>
          </a:xfrm>
          <a:prstGeom prst="rect">
            <a:avLst/>
          </a:prstGeom>
          <a:noFill/>
        </p:spPr>
        <p:txBody>
          <a:bodyPr wrap="square" tIns="18000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426CEE9-6086-5ADB-1508-0B405C8B096B}"/>
              </a:ext>
            </a:extLst>
          </p:cNvPr>
          <p:cNvSpPr txBox="1"/>
          <p:nvPr/>
        </p:nvSpPr>
        <p:spPr>
          <a:xfrm>
            <a:off x="890588" y="1327669"/>
            <a:ext cx="5155779" cy="218231"/>
          </a:xfrm>
          <a:prstGeom prst="rect">
            <a:avLst/>
          </a:prstGeom>
          <a:noFill/>
        </p:spPr>
        <p:txBody>
          <a:bodyPr wrap="square" tIns="18000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E104F09-7078-E1F9-04FA-FF3A279AA597}"/>
              </a:ext>
            </a:extLst>
          </p:cNvPr>
          <p:cNvSpPr txBox="1"/>
          <p:nvPr/>
        </p:nvSpPr>
        <p:spPr>
          <a:xfrm>
            <a:off x="890588" y="3077794"/>
            <a:ext cx="5155779" cy="218231"/>
          </a:xfrm>
          <a:prstGeom prst="rect">
            <a:avLst/>
          </a:prstGeom>
          <a:noFill/>
        </p:spPr>
        <p:txBody>
          <a:bodyPr wrap="square" tIns="18000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FB5496D-5E21-E06E-4868-F0087C9E75AC}"/>
              </a:ext>
            </a:extLst>
          </p:cNvPr>
          <p:cNvSpPr txBox="1"/>
          <p:nvPr/>
        </p:nvSpPr>
        <p:spPr>
          <a:xfrm>
            <a:off x="910149" y="5100115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3B663FD-7A38-ECB5-B1D3-147B7A0D0D2E}"/>
              </a:ext>
            </a:extLst>
          </p:cNvPr>
          <p:cNvSpPr txBox="1"/>
          <p:nvPr/>
        </p:nvSpPr>
        <p:spPr>
          <a:xfrm>
            <a:off x="910149" y="4221830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9C1A8BF-57AC-641C-63B2-CE9DC42A4E47}"/>
              </a:ext>
            </a:extLst>
          </p:cNvPr>
          <p:cNvSpPr txBox="1"/>
          <p:nvPr/>
        </p:nvSpPr>
        <p:spPr>
          <a:xfrm>
            <a:off x="910149" y="5997776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A09751D-6AFC-E37A-1C8B-5E87B812B809}"/>
              </a:ext>
            </a:extLst>
          </p:cNvPr>
          <p:cNvSpPr txBox="1"/>
          <p:nvPr/>
        </p:nvSpPr>
        <p:spPr>
          <a:xfrm>
            <a:off x="6559492" y="2189110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42B7A3F-FB87-2467-8F10-981F126C360A}"/>
              </a:ext>
            </a:extLst>
          </p:cNvPr>
          <p:cNvSpPr txBox="1"/>
          <p:nvPr/>
        </p:nvSpPr>
        <p:spPr>
          <a:xfrm>
            <a:off x="6559492" y="1310825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EA4C5910-0E0E-01D5-63D2-F5D1F084E581}"/>
              </a:ext>
            </a:extLst>
          </p:cNvPr>
          <p:cNvSpPr txBox="1"/>
          <p:nvPr/>
        </p:nvSpPr>
        <p:spPr>
          <a:xfrm>
            <a:off x="6559492" y="3086771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FF1CE76-A086-08BC-A395-6D99C3F7E41F}"/>
              </a:ext>
            </a:extLst>
          </p:cNvPr>
          <p:cNvSpPr txBox="1"/>
          <p:nvPr/>
        </p:nvSpPr>
        <p:spPr>
          <a:xfrm>
            <a:off x="6568730" y="5110627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NREM</a:t>
            </a:r>
            <a:endParaRPr lang="ja-JP" altLang="en-US" sz="1000" dirty="0">
              <a:latin typeface="+mn-ea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297F6B4-F169-FE75-6547-F73B474FF825}"/>
              </a:ext>
            </a:extLst>
          </p:cNvPr>
          <p:cNvSpPr txBox="1"/>
          <p:nvPr/>
        </p:nvSpPr>
        <p:spPr>
          <a:xfrm>
            <a:off x="6568730" y="4232342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Wake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2260674-324A-D8D7-71DF-03DC71B133C8}"/>
              </a:ext>
            </a:extLst>
          </p:cNvPr>
          <p:cNvSpPr txBox="1"/>
          <p:nvPr/>
        </p:nvSpPr>
        <p:spPr>
          <a:xfrm>
            <a:off x="6568730" y="6008288"/>
            <a:ext cx="5155779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000" dirty="0">
                <a:latin typeface="+mn-ea"/>
              </a:rPr>
              <a:t>Delta in All</a:t>
            </a:r>
            <a:endParaRPr lang="ja-JP" altLang="en-US" sz="1000" dirty="0">
              <a:latin typeface="+mn-ea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18119D6-E3F0-B73F-74BD-56DF8090CD35}"/>
              </a:ext>
            </a:extLst>
          </p:cNvPr>
          <p:cNvSpPr txBox="1"/>
          <p:nvPr/>
        </p:nvSpPr>
        <p:spPr>
          <a:xfrm>
            <a:off x="6378784" y="393335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571D9AC-9B7A-6DF7-1769-74DF53E7F455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2A114FDC-05D3-19AD-2678-42EAD46A5BEF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07EDAB9-9D21-3324-DD95-3D42110FD195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35A7B703-DFEB-5647-4AE1-5B4684B98A25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51AB679-DFA5-E9BB-9082-59B37B6E3BF6}"/>
              </a:ext>
            </a:extLst>
          </p:cNvPr>
          <p:cNvSpPr txBox="1"/>
          <p:nvPr/>
        </p:nvSpPr>
        <p:spPr>
          <a:xfrm>
            <a:off x="717363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DB2AB868-A108-564E-9305-06654FB45C9F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242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5942E6C-581B-49A1-7E71-AC5329902BE7}"/>
              </a:ext>
            </a:extLst>
          </p:cNvPr>
          <p:cNvSpPr txBox="1"/>
          <p:nvPr/>
        </p:nvSpPr>
        <p:spPr>
          <a:xfrm>
            <a:off x="464400" y="659831"/>
            <a:ext cx="10026000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5BD459-CF05-D9D9-03DD-1BA17AE876C8}"/>
              </a:ext>
            </a:extLst>
          </p:cNvPr>
          <p:cNvSpPr txBox="1"/>
          <p:nvPr/>
        </p:nvSpPr>
        <p:spPr>
          <a:xfrm>
            <a:off x="464400" y="3862800"/>
            <a:ext cx="10026000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6E4FA739-D96A-75B9-8726-35F531C46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075254"/>
              </p:ext>
            </p:extLst>
          </p:nvPr>
        </p:nvGraphicFramePr>
        <p:xfrm>
          <a:off x="716400" y="2970000"/>
          <a:ext cx="2898777" cy="813435"/>
        </p:xfrm>
        <a:graphic>
          <a:graphicData uri="http://schemas.openxmlformats.org/drawingml/2006/table">
            <a:tbl>
              <a:tblPr/>
              <a:tblGrid>
                <a:gridCol w="1015331">
                  <a:extLst>
                    <a:ext uri="{9D8B030D-6E8A-4147-A177-3AD203B41FA5}">
                      <a16:colId xmlns:a16="http://schemas.microsoft.com/office/drawing/2014/main" val="190136720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256607069"/>
                    </a:ext>
                  </a:extLst>
                </a:gridCol>
                <a:gridCol w="133350">
                  <a:extLst>
                    <a:ext uri="{9D8B030D-6E8A-4147-A177-3AD203B41FA5}">
                      <a16:colId xmlns:a16="http://schemas.microsoft.com/office/drawing/2014/main" val="306509622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624380618"/>
                    </a:ext>
                  </a:extLst>
                </a:gridCol>
                <a:gridCol w="511846">
                  <a:extLst>
                    <a:ext uri="{9D8B030D-6E8A-4147-A177-3AD203B41FA5}">
                      <a16:colId xmlns:a16="http://schemas.microsoft.com/office/drawing/2014/main" val="1074041624"/>
                    </a:ext>
                  </a:extLst>
                </a:gridCol>
              </a:tblGrid>
              <a:tr h="885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PSD-peak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Phase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955395"/>
                  </a:ext>
                </a:extLst>
              </a:tr>
              <a:tr h="66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PSD-peak-line-FF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86492"/>
                  </a:ext>
                </a:extLst>
              </a:tr>
              <a:tr h="701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313370"/>
                  </a:ext>
                </a:extLst>
              </a:tr>
              <a:tr h="66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586257"/>
                  </a:ext>
                </a:extLst>
              </a:tr>
              <a:tr h="66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815418"/>
                  </a:ext>
                </a:extLst>
              </a:tr>
              <a:tr h="66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010723"/>
                  </a:ext>
                </a:extLst>
              </a:tr>
              <a:tr h="66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49988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72B0A9FA-5214-072D-A910-0A5529B94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315593"/>
              </p:ext>
            </p:extLst>
          </p:nvPr>
        </p:nvGraphicFramePr>
        <p:xfrm>
          <a:off x="5673600" y="2930400"/>
          <a:ext cx="5069914" cy="851643"/>
        </p:xfrm>
        <a:graphic>
          <a:graphicData uri="http://schemas.openxmlformats.org/drawingml/2006/table">
            <a:tbl>
              <a:tblPr/>
              <a:tblGrid>
                <a:gridCol w="1025375">
                  <a:extLst>
                    <a:ext uri="{9D8B030D-6E8A-4147-A177-3AD203B41FA5}">
                      <a16:colId xmlns:a16="http://schemas.microsoft.com/office/drawing/2014/main" val="3713795776"/>
                    </a:ext>
                  </a:extLst>
                </a:gridCol>
                <a:gridCol w="694806">
                  <a:extLst>
                    <a:ext uri="{9D8B030D-6E8A-4147-A177-3AD203B41FA5}">
                      <a16:colId xmlns:a16="http://schemas.microsoft.com/office/drawing/2014/main" val="544720975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3007567048"/>
                    </a:ext>
                  </a:extLst>
                </a:gridCol>
                <a:gridCol w="532621">
                  <a:extLst>
                    <a:ext uri="{9D8B030D-6E8A-4147-A177-3AD203B41FA5}">
                      <a16:colId xmlns:a16="http://schemas.microsoft.com/office/drawing/2014/main" val="362847467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60099560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4022247820"/>
                    </a:ext>
                  </a:extLst>
                </a:gridCol>
                <a:gridCol w="399808">
                  <a:extLst>
                    <a:ext uri="{9D8B030D-6E8A-4147-A177-3AD203B41FA5}">
                      <a16:colId xmlns:a16="http://schemas.microsoft.com/office/drawing/2014/main" val="4030760318"/>
                    </a:ext>
                  </a:extLst>
                </a:gridCol>
                <a:gridCol w="1046308">
                  <a:extLst>
                    <a:ext uri="{9D8B030D-6E8A-4147-A177-3AD203B41FA5}">
                      <a16:colId xmlns:a16="http://schemas.microsoft.com/office/drawing/2014/main" val="3572375001"/>
                    </a:ext>
                  </a:extLst>
                </a:gridCol>
              </a:tblGrid>
              <a:tr h="154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PSD-peak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537843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PSD-peak-bar-FF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115044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20805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963269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72483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339223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937182"/>
                  </a:ext>
                </a:extLst>
              </a:tr>
            </a:tbl>
          </a:graphicData>
        </a:graphic>
      </p:graphicFrame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03845BD-CF1E-74AA-6CE7-942A7DDB5B28}"/>
              </a:ext>
            </a:extLst>
          </p:cNvPr>
          <p:cNvSpPr txBox="1"/>
          <p:nvPr/>
        </p:nvSpPr>
        <p:spPr>
          <a:xfrm>
            <a:off x="254668" y="-38949"/>
            <a:ext cx="11640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3931528-DF3C-19C4-8600-E1607EDE3090}"/>
              </a:ext>
            </a:extLst>
          </p:cNvPr>
          <p:cNvSpPr txBox="1"/>
          <p:nvPr/>
        </p:nvSpPr>
        <p:spPr>
          <a:xfrm>
            <a:off x="254669" y="3540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PSD-peak frequency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1" name="表 20">
            <a:extLst>
              <a:ext uri="{FF2B5EF4-FFF2-40B4-BE49-F238E27FC236}">
                <a16:creationId xmlns:a16="http://schemas.microsoft.com/office/drawing/2014/main" id="{8DD1EF7B-9A49-9896-30AB-68F68C172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711675"/>
              </p:ext>
            </p:extLst>
          </p:nvPr>
        </p:nvGraphicFramePr>
        <p:xfrm>
          <a:off x="716400" y="5990400"/>
          <a:ext cx="2898777" cy="813435"/>
        </p:xfrm>
        <a:graphic>
          <a:graphicData uri="http://schemas.openxmlformats.org/drawingml/2006/table">
            <a:tbl>
              <a:tblPr/>
              <a:tblGrid>
                <a:gridCol w="1015331">
                  <a:extLst>
                    <a:ext uri="{9D8B030D-6E8A-4147-A177-3AD203B41FA5}">
                      <a16:colId xmlns:a16="http://schemas.microsoft.com/office/drawing/2014/main" val="1901367206"/>
                    </a:ext>
                  </a:extLst>
                </a:gridCol>
                <a:gridCol w="704850">
                  <a:extLst>
                    <a:ext uri="{9D8B030D-6E8A-4147-A177-3AD203B41FA5}">
                      <a16:colId xmlns:a16="http://schemas.microsoft.com/office/drawing/2014/main" val="4256607069"/>
                    </a:ext>
                  </a:extLst>
                </a:gridCol>
                <a:gridCol w="133350">
                  <a:extLst>
                    <a:ext uri="{9D8B030D-6E8A-4147-A177-3AD203B41FA5}">
                      <a16:colId xmlns:a16="http://schemas.microsoft.com/office/drawing/2014/main" val="306509622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624380618"/>
                    </a:ext>
                  </a:extLst>
                </a:gridCol>
                <a:gridCol w="511846">
                  <a:extLst>
                    <a:ext uri="{9D8B030D-6E8A-4147-A177-3AD203B41FA5}">
                      <a16:colId xmlns:a16="http://schemas.microsoft.com/office/drawing/2014/main" val="1074041624"/>
                    </a:ext>
                  </a:extLst>
                </a:gridCol>
              </a:tblGrid>
              <a:tr h="88569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PSD-peak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Phase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955395"/>
                  </a:ext>
                </a:extLst>
              </a:tr>
              <a:tr h="66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PSD-peak-line-TF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5086492"/>
                  </a:ext>
                </a:extLst>
              </a:tr>
              <a:tr h="70140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313370"/>
                  </a:ext>
                </a:extLst>
              </a:tr>
              <a:tr h="66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1586257"/>
                  </a:ext>
                </a:extLst>
              </a:tr>
              <a:tr h="66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8815418"/>
                  </a:ext>
                </a:extLst>
              </a:tr>
              <a:tr h="66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010723"/>
                  </a:ext>
                </a:extLst>
              </a:tr>
              <a:tr h="66405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49988"/>
                  </a:ext>
                </a:extLst>
              </a:tr>
            </a:tbl>
          </a:graphicData>
        </a:graphic>
      </p:graphicFrame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5BAC0C3B-5D7B-96E9-E694-6872B0FB04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389582"/>
              </p:ext>
            </p:extLst>
          </p:nvPr>
        </p:nvGraphicFramePr>
        <p:xfrm>
          <a:off x="5673600" y="5990400"/>
          <a:ext cx="5069914" cy="851643"/>
        </p:xfrm>
        <a:graphic>
          <a:graphicData uri="http://schemas.openxmlformats.org/drawingml/2006/table">
            <a:tbl>
              <a:tblPr/>
              <a:tblGrid>
                <a:gridCol w="1025375">
                  <a:extLst>
                    <a:ext uri="{9D8B030D-6E8A-4147-A177-3AD203B41FA5}">
                      <a16:colId xmlns:a16="http://schemas.microsoft.com/office/drawing/2014/main" val="3713795776"/>
                    </a:ext>
                  </a:extLst>
                </a:gridCol>
                <a:gridCol w="694806">
                  <a:extLst>
                    <a:ext uri="{9D8B030D-6E8A-4147-A177-3AD203B41FA5}">
                      <a16:colId xmlns:a16="http://schemas.microsoft.com/office/drawing/2014/main" val="544720975"/>
                    </a:ext>
                  </a:extLst>
                </a:gridCol>
                <a:gridCol w="146050">
                  <a:extLst>
                    <a:ext uri="{9D8B030D-6E8A-4147-A177-3AD203B41FA5}">
                      <a16:colId xmlns:a16="http://schemas.microsoft.com/office/drawing/2014/main" val="3007567048"/>
                    </a:ext>
                  </a:extLst>
                </a:gridCol>
                <a:gridCol w="532621">
                  <a:extLst>
                    <a:ext uri="{9D8B030D-6E8A-4147-A177-3AD203B41FA5}">
                      <a16:colId xmlns:a16="http://schemas.microsoft.com/office/drawing/2014/main" val="362847467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600995607"/>
                    </a:ext>
                  </a:extLst>
                </a:gridCol>
                <a:gridCol w="612473">
                  <a:extLst>
                    <a:ext uri="{9D8B030D-6E8A-4147-A177-3AD203B41FA5}">
                      <a16:colId xmlns:a16="http://schemas.microsoft.com/office/drawing/2014/main" val="4022247820"/>
                    </a:ext>
                  </a:extLst>
                </a:gridCol>
                <a:gridCol w="399808">
                  <a:extLst>
                    <a:ext uri="{9D8B030D-6E8A-4147-A177-3AD203B41FA5}">
                      <a16:colId xmlns:a16="http://schemas.microsoft.com/office/drawing/2014/main" val="4030760318"/>
                    </a:ext>
                  </a:extLst>
                </a:gridCol>
                <a:gridCol w="1046308">
                  <a:extLst>
                    <a:ext uri="{9D8B030D-6E8A-4147-A177-3AD203B41FA5}">
                      <a16:colId xmlns:a16="http://schemas.microsoft.com/office/drawing/2014/main" val="3572375001"/>
                    </a:ext>
                  </a:extLst>
                </a:gridCol>
              </a:tblGrid>
              <a:tr h="154413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PSD-peak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6537843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PSD-peak-bar-TF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115044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+mn-ea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320805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7963269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3772483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4339223"/>
                  </a:ext>
                </a:extLst>
              </a:tr>
              <a:tr h="8050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9937182"/>
                  </a:ext>
                </a:extLst>
              </a:tr>
            </a:tbl>
          </a:graphicData>
        </a:graphic>
      </p:graphicFrame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0AAF64BE-1754-D217-133F-12722AFBEDBF}"/>
              </a:ext>
            </a:extLst>
          </p:cNvPr>
          <p:cNvSpPr txBox="1"/>
          <p:nvPr/>
        </p:nvSpPr>
        <p:spPr>
          <a:xfrm>
            <a:off x="8986462" y="12432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227105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(all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992901"/>
              </p:ext>
            </p:extLst>
          </p:nvPr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353153"/>
              </p:ext>
            </p:extLst>
          </p:nvPr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1344499"/>
              </p:ext>
            </p:extLst>
          </p:nvPr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750224"/>
              </p:ext>
            </p:extLst>
          </p:nvPr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8EDD979-385A-8943-C5F7-8B5A5B133A7A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919E3F6-80EA-6104-370B-B186CFC5FA3B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5F37AB-3753-C83E-53F4-4759B16E6D68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C8358D-ACD2-1565-2575-85F51B03540C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B1EDBD-84BA-BC0D-578F-F242E8E2366A}"/>
              </a:ext>
            </a:extLst>
          </p:cNvPr>
          <p:cNvSpPr txBox="1"/>
          <p:nvPr/>
        </p:nvSpPr>
        <p:spPr>
          <a:xfrm>
            <a:off x="717363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4E0421-68FB-65F1-4DC1-DBD8A25DD3B4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BB20F0D-E3EF-2ED9-0E2E-B7CBA05B04A8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47613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(1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st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668522"/>
              </p:ext>
            </p:extLst>
          </p:nvPr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248579"/>
              </p:ext>
            </p:extLst>
          </p:nvPr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420403"/>
              </p:ext>
            </p:extLst>
          </p:nvPr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029C9A2-C52E-1D39-78C7-B99D70EB20D7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02863C-27BF-DD3C-2778-E712412B5B41}"/>
              </a:ext>
            </a:extLst>
          </p:cNvPr>
          <p:cNvSpPr txBox="1"/>
          <p:nvPr/>
        </p:nvSpPr>
        <p:spPr>
          <a:xfrm>
            <a:off x="6378784" y="3929528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0B2BCBA-AFBC-2AB7-41A8-0D32626C1029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D3ECA9-3937-0221-749B-4234CF01F6F9}"/>
              </a:ext>
            </a:extLst>
          </p:cNvPr>
          <p:cNvSpPr txBox="1"/>
          <p:nvPr/>
        </p:nvSpPr>
        <p:spPr>
          <a:xfrm>
            <a:off x="717363" y="3929528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E39C30-01F1-4A29-5263-D37926667C0A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F3F64E-C6DC-4618-4222-D8BA25FE35B7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94B5B93-A9F2-BBEB-B228-AD8A7E013E4C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714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(2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nd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020559"/>
              </p:ext>
            </p:extLst>
          </p:nvPr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9733"/>
              </p:ext>
            </p:extLst>
          </p:nvPr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366785"/>
              </p:ext>
            </p:extLst>
          </p:nvPr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BF27BB31-5D4B-3701-95BB-0DE19A5B38F2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A92CA3-B64C-B1AB-EBD4-ACCFCEDAF06B}"/>
              </a:ext>
            </a:extLst>
          </p:cNvPr>
          <p:cNvSpPr txBox="1"/>
          <p:nvPr/>
        </p:nvSpPr>
        <p:spPr>
          <a:xfrm>
            <a:off x="6384042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840D90-79CA-773D-169F-D462A4D694C4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4097A7-34ED-3D8D-3E71-4E29178C09DD}"/>
              </a:ext>
            </a:extLst>
          </p:cNvPr>
          <p:cNvSpPr txBox="1"/>
          <p:nvPr/>
        </p:nvSpPr>
        <p:spPr>
          <a:xfrm>
            <a:off x="711869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AUC,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68AE0E-B554-EEA3-F5C0-F9049AFD3C3D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Linear)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2AE823-056A-6FC1-7CA1-7FE22C9A902A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6EB71148-DB8C-331D-2237-C47BD17F5D12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247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682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(all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161233"/>
              </p:ext>
            </p:extLst>
          </p:nvPr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8EDD979-385A-8943-C5F7-8B5A5B133A7A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F919E3F6-80EA-6104-370B-B186CFC5FA3B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05F37AB-3753-C83E-53F4-4759B16E6D68}"/>
              </a:ext>
            </a:extLst>
          </p:cNvPr>
          <p:cNvSpPr txBox="1"/>
          <p:nvPr/>
        </p:nvSpPr>
        <p:spPr>
          <a:xfrm>
            <a:off x="6378784" y="3921960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6C8358D-ACD2-1565-2575-85F51B03540C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FB1EDBD-84BA-BC0D-578F-F242E8E2366A}"/>
              </a:ext>
            </a:extLst>
          </p:cNvPr>
          <p:cNvSpPr txBox="1"/>
          <p:nvPr/>
        </p:nvSpPr>
        <p:spPr>
          <a:xfrm>
            <a:off x="717363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AUC,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A4E0421-68FB-65F1-4DC1-DBD8A25DD3B4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BB20F0D-E3EF-2ED9-0E2E-B7CBA05B04A8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</p:spTree>
    <p:extLst>
      <p:ext uri="{BB962C8B-B14F-4D97-AF65-F5344CB8AC3E}">
        <p14:creationId xmlns:p14="http://schemas.microsoft.com/office/powerpoint/2010/main" val="1248922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(1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st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301224"/>
              </p:ext>
            </p:extLst>
          </p:nvPr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029C9A2-C52E-1D39-78C7-B99D70EB20D7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902863C-27BF-DD3C-2778-E712412B5B41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0B2BCBA-AFBC-2AB7-41A8-0D32626C1029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1D3ECA9-3937-0221-749B-4234CF01F6F9}"/>
              </a:ext>
            </a:extLst>
          </p:cNvPr>
          <p:cNvSpPr txBox="1"/>
          <p:nvPr/>
        </p:nvSpPr>
        <p:spPr>
          <a:xfrm>
            <a:off x="711869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AUC,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AE39C30-01F1-4A29-5263-D37926667C0A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3F3F64E-C6DC-4618-4222-D8BA25FE35B7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5B5ECAB-13E6-A69D-56F8-34C6AB97A194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367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91B0820-3C48-43EB-B7B6-927423B04E29}"/>
              </a:ext>
            </a:extLst>
          </p:cNvPr>
          <p:cNvSpPr txBox="1"/>
          <p:nvPr/>
        </p:nvSpPr>
        <p:spPr>
          <a:xfrm>
            <a:off x="254669" y="164251"/>
            <a:ext cx="117588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latin typeface="+mn-ea"/>
                <a:cs typeface="Mplus 1p" panose="020B0502020203020207" pitchFamily="50" charset="-128"/>
              </a:rPr>
              <a:t>Summary label</a:t>
            </a:r>
            <a:endParaRPr lang="ja-JP" altLang="en-US" sz="24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18AD5B-7D18-4903-BBF4-4228B8D29378}"/>
              </a:ext>
            </a:extLst>
          </p:cNvPr>
          <p:cNvSpPr txBox="1"/>
          <p:nvPr/>
        </p:nvSpPr>
        <p:spPr>
          <a:xfrm>
            <a:off x="254669" y="557276"/>
            <a:ext cx="7243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latin typeface="+mn-ea"/>
                <a:cs typeface="Mplus 1p" panose="020B0502020203020207" pitchFamily="50" charset="-128"/>
              </a:rPr>
              <a:t>Power spectrum density (2</a:t>
            </a:r>
            <a:r>
              <a:rPr lang="en-US" altLang="ja-JP" baseline="30000" dirty="0">
                <a:latin typeface="+mn-ea"/>
                <a:cs typeface="Mplus 1p" panose="020B0502020203020207" pitchFamily="50" charset="-128"/>
              </a:rPr>
              <a:t>nd</a:t>
            </a:r>
            <a:r>
              <a:rPr lang="en-US" altLang="ja-JP" dirty="0">
                <a:latin typeface="+mn-ea"/>
                <a:cs typeface="Mplus 1p" panose="020B0502020203020207" pitchFamily="50" charset="-128"/>
              </a:rPr>
              <a:t> half day)</a:t>
            </a:r>
            <a:endParaRPr lang="ja-JP" altLang="en-US" dirty="0">
              <a:latin typeface="+mn-ea"/>
              <a:cs typeface="Mplus 1p" panose="020B0502020203020207" pitchFamily="50" charset="-128"/>
            </a:endParaRPr>
          </a:p>
        </p:txBody>
      </p:sp>
      <p:graphicFrame>
        <p:nvGraphicFramePr>
          <p:cNvPr id="25" name="表 24">
            <a:extLst>
              <a:ext uri="{FF2B5EF4-FFF2-40B4-BE49-F238E27FC236}">
                <a16:creationId xmlns:a16="http://schemas.microsoft.com/office/drawing/2014/main" id="{511FC483-A339-4D40-B7B7-2ACEDA9E56E1}"/>
              </a:ext>
            </a:extLst>
          </p:cNvPr>
          <p:cNvGraphicFramePr>
            <a:graphicFrameLocks noGrp="1"/>
          </p:cNvGraphicFramePr>
          <p:nvPr/>
        </p:nvGraphicFramePr>
        <p:xfrm>
          <a:off x="829910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8637F877-51A2-4387-9287-E25B486F70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664302"/>
              </p:ext>
            </p:extLst>
          </p:nvPr>
        </p:nvGraphicFramePr>
        <p:xfrm>
          <a:off x="829910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Sum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PSD-TF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B2F28CCE-63CD-4201-A305-1A6A4A32D7AB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308520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PSD-FT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  <a:endParaRPr lang="ja-JP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graphicFrame>
        <p:nvGraphicFramePr>
          <p:cNvPr id="23" name="表 22">
            <a:extLst>
              <a:ext uri="{FF2B5EF4-FFF2-40B4-BE49-F238E27FC236}">
                <a16:creationId xmlns:a16="http://schemas.microsoft.com/office/drawing/2014/main" id="{3BAD762D-1F74-48B4-A8BB-62EA4B58F6EA}"/>
              </a:ext>
            </a:extLst>
          </p:cNvPr>
          <p:cNvGraphicFramePr>
            <a:graphicFrameLocks noGrp="1"/>
          </p:cNvGraphicFramePr>
          <p:nvPr/>
        </p:nvGraphicFramePr>
        <p:xfrm>
          <a:off x="6671241" y="6021220"/>
          <a:ext cx="5342292" cy="581025"/>
        </p:xfrm>
        <a:graphic>
          <a:graphicData uri="http://schemas.openxmlformats.org/drawingml/2006/table">
            <a:tbl>
              <a:tblPr/>
              <a:tblGrid>
                <a:gridCol w="777061">
                  <a:extLst>
                    <a:ext uri="{9D8B030D-6E8A-4147-A177-3AD203B41FA5}">
                      <a16:colId xmlns:a16="http://schemas.microsoft.com/office/drawing/2014/main" val="228712754"/>
                    </a:ext>
                  </a:extLst>
                </a:gridCol>
                <a:gridCol w="620154">
                  <a:extLst>
                    <a:ext uri="{9D8B030D-6E8A-4147-A177-3AD203B41FA5}">
                      <a16:colId xmlns:a16="http://schemas.microsoft.com/office/drawing/2014/main" val="3654417951"/>
                    </a:ext>
                  </a:extLst>
                </a:gridCol>
                <a:gridCol w="889137">
                  <a:extLst>
                    <a:ext uri="{9D8B030D-6E8A-4147-A177-3AD203B41FA5}">
                      <a16:colId xmlns:a16="http://schemas.microsoft.com/office/drawing/2014/main" val="1350938769"/>
                    </a:ext>
                  </a:extLst>
                </a:gridCol>
                <a:gridCol w="171850">
                  <a:extLst>
                    <a:ext uri="{9D8B030D-6E8A-4147-A177-3AD203B41FA5}">
                      <a16:colId xmlns:a16="http://schemas.microsoft.com/office/drawing/2014/main" val="375807452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484051619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3669921567"/>
                    </a:ext>
                  </a:extLst>
                </a:gridCol>
                <a:gridCol w="537965">
                  <a:extLst>
                    <a:ext uri="{9D8B030D-6E8A-4147-A177-3AD203B41FA5}">
                      <a16:colId xmlns:a16="http://schemas.microsoft.com/office/drawing/2014/main" val="1995696182"/>
                    </a:ext>
                  </a:extLst>
                </a:gridCol>
                <a:gridCol w="351171">
                  <a:extLst>
                    <a:ext uri="{9D8B030D-6E8A-4147-A177-3AD203B41FA5}">
                      <a16:colId xmlns:a16="http://schemas.microsoft.com/office/drawing/2014/main" val="831845898"/>
                    </a:ext>
                  </a:extLst>
                </a:gridCol>
                <a:gridCol w="919024">
                  <a:extLst>
                    <a:ext uri="{9D8B030D-6E8A-4147-A177-3AD203B41FA5}">
                      <a16:colId xmlns:a16="http://schemas.microsoft.com/office/drawing/2014/main" val="2025647698"/>
                    </a:ext>
                  </a:extLst>
                </a:gridCol>
              </a:tblGrid>
              <a:tr h="47656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Mouse group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Stage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Wake type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Pvalue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Stars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Method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354903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PSD-TT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3229219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71243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901476"/>
                  </a:ext>
                </a:extLst>
              </a:tr>
              <a:tr h="49641"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-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8915"/>
                  </a:ext>
                </a:extLst>
              </a:tr>
            </a:tbl>
          </a:graphicData>
        </a:graphic>
      </p:graphicFrame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BF27BB31-5D4B-3701-95BB-0DE19A5B38F2}"/>
              </a:ext>
            </a:extLst>
          </p:cNvPr>
          <p:cNvCxnSpPr>
            <a:cxnSpLocks/>
          </p:cNvCxnSpPr>
          <p:nvPr/>
        </p:nvCxnSpPr>
        <p:spPr>
          <a:xfrm>
            <a:off x="6284826" y="914400"/>
            <a:ext cx="0" cy="5764045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A92CA3-B64C-B1AB-EBD4-ACCFCEDAF06B}"/>
              </a:ext>
            </a:extLst>
          </p:cNvPr>
          <p:cNvSpPr txBox="1"/>
          <p:nvPr/>
        </p:nvSpPr>
        <p:spPr>
          <a:xfrm>
            <a:off x="6378784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TDD,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2840D90-79CA-773D-169F-D462A4D694C4}"/>
              </a:ext>
            </a:extLst>
          </p:cNvPr>
          <p:cNvSpPr txBox="1"/>
          <p:nvPr/>
        </p:nvSpPr>
        <p:spPr>
          <a:xfrm>
            <a:off x="717363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(voltage distribution, PSD scaling, PSD transform) = (Raw,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4097A7-34ED-3D8D-3E71-4E29178C09DD}"/>
              </a:ext>
            </a:extLst>
          </p:cNvPr>
          <p:cNvSpPr txBox="1"/>
          <p:nvPr/>
        </p:nvSpPr>
        <p:spPr>
          <a:xfrm>
            <a:off x="717363" y="3922267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(Raw, AUC,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68AE0E-B554-EEA3-F5C0-F9049AFD3C3D}"/>
              </a:ext>
            </a:extLst>
          </p:cNvPr>
          <p:cNvSpPr txBox="1"/>
          <p:nvPr/>
        </p:nvSpPr>
        <p:spPr>
          <a:xfrm>
            <a:off x="6378784" y="1001573"/>
            <a:ext cx="5484474" cy="1902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tIns="18000" bIns="18000" rtlCol="0">
            <a:spAutoFit/>
          </a:bodyPr>
          <a:lstStyle/>
          <a:p>
            <a:pPr algn="ctr"/>
            <a:r>
              <a:rPr lang="en-US" altLang="ja-JP" sz="1000" dirty="0">
                <a:latin typeface="+mn-ea"/>
                <a:cs typeface="Mplus 1p" panose="020B0502020203020207" pitchFamily="50" charset="-128"/>
              </a:rPr>
              <a:t>(Norm, None, Log)</a:t>
            </a:r>
            <a:endParaRPr lang="ja-JP" altLang="en-US" sz="1000" dirty="0">
              <a:latin typeface="+mn-ea"/>
              <a:cs typeface="Mplus 1p" panose="020B0502020203020207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62AE823-056A-6FC1-7CA1-7FE22C9A902A}"/>
              </a:ext>
            </a:extLst>
          </p:cNvPr>
          <p:cNvSpPr txBox="1"/>
          <p:nvPr/>
        </p:nvSpPr>
        <p:spPr>
          <a:xfrm>
            <a:off x="8986462" y="478034"/>
            <a:ext cx="3205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Voltage distribution: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norm|raw</a:t>
            </a:r>
            <a:endParaRPr lang="en-US" altLang="ja-JP" sz="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scaling:       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none|AUC|TDD</a:t>
            </a:r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PSD transformation:   </a:t>
            </a:r>
            <a:r>
              <a:rPr lang="en-US" altLang="ja-JP" sz="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linear|log</a:t>
            </a:r>
            <a:endParaRPr lang="en-US" altLang="ja-JP" sz="7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AUC: Area Under Curve, TDD: Time-domain (ZT8-12) delta</a:t>
            </a:r>
            <a:endParaRPr kumimoji="1" lang="ja-JP" altLang="en-US" sz="700" dirty="0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3537DAA3-EEF5-D0D8-4D3F-DD95D0BF25DC}"/>
              </a:ext>
            </a:extLst>
          </p:cNvPr>
          <p:cNvCxnSpPr>
            <a:cxnSpLocks/>
          </p:cNvCxnSpPr>
          <p:nvPr/>
        </p:nvCxnSpPr>
        <p:spPr>
          <a:xfrm>
            <a:off x="711869" y="3892996"/>
            <a:ext cx="11141661" cy="0"/>
          </a:xfrm>
          <a:prstGeom prst="line">
            <a:avLst/>
          </a:prstGeom>
          <a:ln w="2857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16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12748</TotalTime>
  <Words>2449</Words>
  <Application>Microsoft Office PowerPoint</Application>
  <PresentationFormat>ワイド画面</PresentationFormat>
  <Paragraphs>1754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游ゴシック</vt:lpstr>
      <vt:lpstr>Arial</vt:lpstr>
      <vt:lpstr>Calibri</vt:lpstr>
      <vt:lpstr>Calibri Light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Rikuhiro Yamada</dc:creator>
  <cp:lastModifiedBy>陸裕 山田</cp:lastModifiedBy>
  <cp:revision>110</cp:revision>
  <dcterms:created xsi:type="dcterms:W3CDTF">2022-03-09T01:38:36Z</dcterms:created>
  <dcterms:modified xsi:type="dcterms:W3CDTF">2024-11-21T11:39:56Z</dcterms:modified>
</cp:coreProperties>
</file>