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28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8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4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28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54000" y="18720"/>
            <a:ext cx="701640" cy="70164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-414000" y="558720"/>
            <a:ext cx="701640" cy="70164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1350000" y="18720"/>
            <a:ext cx="701640" cy="70164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648000" y="18720"/>
            <a:ext cx="701640" cy="70164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990000" y="558720"/>
            <a:ext cx="701640" cy="70164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2394000" y="558720"/>
            <a:ext cx="701640" cy="70164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1692000" y="558720"/>
            <a:ext cx="701640" cy="70164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2754000" y="18720"/>
            <a:ext cx="701640" cy="70164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2052000" y="720"/>
            <a:ext cx="701640" cy="70164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3456000" y="18720"/>
            <a:ext cx="701640" cy="70164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3096000" y="558720"/>
            <a:ext cx="701640" cy="70164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4140000" y="18720"/>
            <a:ext cx="701640" cy="70164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3"/>
          <p:cNvSpPr/>
          <p:nvPr/>
        </p:nvSpPr>
        <p:spPr>
          <a:xfrm>
            <a:off x="4500000" y="558720"/>
            <a:ext cx="701640" cy="70164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4"/>
          <p:cNvSpPr/>
          <p:nvPr/>
        </p:nvSpPr>
        <p:spPr>
          <a:xfrm>
            <a:off x="3798000" y="558720"/>
            <a:ext cx="701640" cy="70164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CustomShape 15"/>
          <p:cNvSpPr/>
          <p:nvPr/>
        </p:nvSpPr>
        <p:spPr>
          <a:xfrm>
            <a:off x="5526000" y="18720"/>
            <a:ext cx="701640" cy="70164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CustomShape 16"/>
          <p:cNvSpPr/>
          <p:nvPr/>
        </p:nvSpPr>
        <p:spPr>
          <a:xfrm>
            <a:off x="4842000" y="18720"/>
            <a:ext cx="701640" cy="70164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CustomShape 17"/>
          <p:cNvSpPr/>
          <p:nvPr/>
        </p:nvSpPr>
        <p:spPr>
          <a:xfrm>
            <a:off x="5202000" y="558720"/>
            <a:ext cx="701640" cy="70164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8"/>
          <p:cNvSpPr/>
          <p:nvPr/>
        </p:nvSpPr>
        <p:spPr>
          <a:xfrm>
            <a:off x="6606000" y="558720"/>
            <a:ext cx="701640" cy="70164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CustomShape 19"/>
          <p:cNvSpPr/>
          <p:nvPr/>
        </p:nvSpPr>
        <p:spPr>
          <a:xfrm>
            <a:off x="5904000" y="558720"/>
            <a:ext cx="701640" cy="70164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CustomShape 20"/>
          <p:cNvSpPr/>
          <p:nvPr/>
        </p:nvSpPr>
        <p:spPr>
          <a:xfrm>
            <a:off x="6930000" y="18720"/>
            <a:ext cx="701640" cy="70164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CustomShape 21"/>
          <p:cNvSpPr/>
          <p:nvPr/>
        </p:nvSpPr>
        <p:spPr>
          <a:xfrm>
            <a:off x="6228000" y="18720"/>
            <a:ext cx="701640" cy="70164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CustomShape 22"/>
          <p:cNvSpPr/>
          <p:nvPr/>
        </p:nvSpPr>
        <p:spPr>
          <a:xfrm>
            <a:off x="7632000" y="18720"/>
            <a:ext cx="701640" cy="70164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CustomShape 23"/>
          <p:cNvSpPr/>
          <p:nvPr/>
        </p:nvSpPr>
        <p:spPr>
          <a:xfrm>
            <a:off x="7308000" y="558720"/>
            <a:ext cx="701640" cy="70164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" name="CustomShape 24"/>
          <p:cNvSpPr/>
          <p:nvPr/>
        </p:nvSpPr>
        <p:spPr>
          <a:xfrm>
            <a:off x="8334000" y="19080"/>
            <a:ext cx="701640" cy="70164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de59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" name="CustomShape 25"/>
          <p:cNvSpPr/>
          <p:nvPr/>
        </p:nvSpPr>
        <p:spPr>
          <a:xfrm>
            <a:off x="8010000" y="559080"/>
            <a:ext cx="701640" cy="70164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" name="CustomShape 26"/>
          <p:cNvSpPr/>
          <p:nvPr/>
        </p:nvSpPr>
        <p:spPr>
          <a:xfrm>
            <a:off x="9414000" y="559080"/>
            <a:ext cx="701640" cy="70164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" name="CustomShape 27"/>
          <p:cNvSpPr/>
          <p:nvPr/>
        </p:nvSpPr>
        <p:spPr>
          <a:xfrm>
            <a:off x="8712000" y="559080"/>
            <a:ext cx="701640" cy="70164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" name="CustomShape 28"/>
          <p:cNvSpPr/>
          <p:nvPr/>
        </p:nvSpPr>
        <p:spPr>
          <a:xfrm>
            <a:off x="9738000" y="19080"/>
            <a:ext cx="701640" cy="70164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" name="CustomShape 29"/>
          <p:cNvSpPr/>
          <p:nvPr/>
        </p:nvSpPr>
        <p:spPr>
          <a:xfrm>
            <a:off x="9036000" y="19080"/>
            <a:ext cx="701640" cy="70164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" name="CustomShape 30"/>
          <p:cNvSpPr/>
          <p:nvPr/>
        </p:nvSpPr>
        <p:spPr>
          <a:xfrm>
            <a:off x="288000" y="558720"/>
            <a:ext cx="701640" cy="70164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de59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0" name="Group 31"/>
          <p:cNvGrpSpPr/>
          <p:nvPr/>
        </p:nvGrpSpPr>
        <p:grpSpPr>
          <a:xfrm>
            <a:off x="-360360" y="4895640"/>
            <a:ext cx="10853640" cy="1260000"/>
            <a:chOff x="-360360" y="4895640"/>
            <a:chExt cx="10853640" cy="1260000"/>
          </a:xfrm>
        </p:grpSpPr>
        <p:sp>
          <p:nvSpPr>
            <p:cNvPr id="31" name="CustomShape 32"/>
            <p:cNvSpPr/>
            <p:nvPr/>
          </p:nvSpPr>
          <p:spPr>
            <a:xfrm flipH="1">
              <a:off x="9431280" y="491364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" name="CustomShape 33"/>
            <p:cNvSpPr/>
            <p:nvPr/>
          </p:nvSpPr>
          <p:spPr>
            <a:xfrm flipH="1">
              <a:off x="9791280" y="545364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" name="CustomShape 34"/>
            <p:cNvSpPr/>
            <p:nvPr/>
          </p:nvSpPr>
          <p:spPr>
            <a:xfrm flipH="1">
              <a:off x="8027280" y="491364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" name="CustomShape 35"/>
            <p:cNvSpPr/>
            <p:nvPr/>
          </p:nvSpPr>
          <p:spPr>
            <a:xfrm flipH="1">
              <a:off x="8729280" y="491364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" name="CustomShape 36"/>
            <p:cNvSpPr/>
            <p:nvPr/>
          </p:nvSpPr>
          <p:spPr>
            <a:xfrm flipH="1">
              <a:off x="8387280" y="545364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" name="CustomShape 37"/>
            <p:cNvSpPr/>
            <p:nvPr/>
          </p:nvSpPr>
          <p:spPr>
            <a:xfrm flipH="1">
              <a:off x="6983280" y="545364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" name="CustomShape 38"/>
            <p:cNvSpPr/>
            <p:nvPr/>
          </p:nvSpPr>
          <p:spPr>
            <a:xfrm flipH="1">
              <a:off x="7685280" y="545364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" name="CustomShape 39"/>
            <p:cNvSpPr/>
            <p:nvPr/>
          </p:nvSpPr>
          <p:spPr>
            <a:xfrm flipH="1">
              <a:off x="6623280" y="491364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" name="CustomShape 40"/>
            <p:cNvSpPr/>
            <p:nvPr/>
          </p:nvSpPr>
          <p:spPr>
            <a:xfrm flipH="1">
              <a:off x="7325280" y="489564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" name="CustomShape 41"/>
            <p:cNvSpPr/>
            <p:nvPr/>
          </p:nvSpPr>
          <p:spPr>
            <a:xfrm flipH="1">
              <a:off x="5921280" y="491364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" name="CustomShape 42"/>
            <p:cNvSpPr/>
            <p:nvPr/>
          </p:nvSpPr>
          <p:spPr>
            <a:xfrm flipH="1">
              <a:off x="6281280" y="545364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" name="CustomShape 43"/>
            <p:cNvSpPr/>
            <p:nvPr/>
          </p:nvSpPr>
          <p:spPr>
            <a:xfrm flipH="1">
              <a:off x="5237280" y="491364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" name="CustomShape 44"/>
            <p:cNvSpPr/>
            <p:nvPr/>
          </p:nvSpPr>
          <p:spPr>
            <a:xfrm flipH="1">
              <a:off x="4877280" y="545364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" name="CustomShape 45"/>
            <p:cNvSpPr/>
            <p:nvPr/>
          </p:nvSpPr>
          <p:spPr>
            <a:xfrm flipH="1">
              <a:off x="5579280" y="545364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CustomShape 46"/>
            <p:cNvSpPr/>
            <p:nvPr/>
          </p:nvSpPr>
          <p:spPr>
            <a:xfrm flipH="1">
              <a:off x="3851280" y="491364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CustomShape 47"/>
            <p:cNvSpPr/>
            <p:nvPr/>
          </p:nvSpPr>
          <p:spPr>
            <a:xfrm flipH="1">
              <a:off x="4535280" y="491364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CustomShape 48"/>
            <p:cNvSpPr/>
            <p:nvPr/>
          </p:nvSpPr>
          <p:spPr>
            <a:xfrm flipH="1">
              <a:off x="4175280" y="545364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CustomShape 49"/>
            <p:cNvSpPr/>
            <p:nvPr/>
          </p:nvSpPr>
          <p:spPr>
            <a:xfrm flipH="1">
              <a:off x="2771280" y="545364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" name="CustomShape 50"/>
            <p:cNvSpPr/>
            <p:nvPr/>
          </p:nvSpPr>
          <p:spPr>
            <a:xfrm flipH="1">
              <a:off x="3473280" y="545364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CustomShape 51"/>
            <p:cNvSpPr/>
            <p:nvPr/>
          </p:nvSpPr>
          <p:spPr>
            <a:xfrm flipH="1">
              <a:off x="2447280" y="491364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" name="CustomShape 52"/>
            <p:cNvSpPr/>
            <p:nvPr/>
          </p:nvSpPr>
          <p:spPr>
            <a:xfrm flipH="1">
              <a:off x="3149280" y="491364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CustomShape 53"/>
            <p:cNvSpPr/>
            <p:nvPr/>
          </p:nvSpPr>
          <p:spPr>
            <a:xfrm flipH="1">
              <a:off x="1745280" y="491364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" name="CustomShape 54"/>
            <p:cNvSpPr/>
            <p:nvPr/>
          </p:nvSpPr>
          <p:spPr>
            <a:xfrm flipH="1">
              <a:off x="2069280" y="545364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" name="CustomShape 55"/>
            <p:cNvSpPr/>
            <p:nvPr/>
          </p:nvSpPr>
          <p:spPr>
            <a:xfrm flipH="1">
              <a:off x="1043280" y="491400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" name="CustomShape 56"/>
            <p:cNvSpPr/>
            <p:nvPr/>
          </p:nvSpPr>
          <p:spPr>
            <a:xfrm flipH="1">
              <a:off x="1367280" y="545400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" name="CustomShape 57"/>
            <p:cNvSpPr/>
            <p:nvPr/>
          </p:nvSpPr>
          <p:spPr>
            <a:xfrm flipH="1">
              <a:off x="-36720" y="545400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" name="CustomShape 58"/>
            <p:cNvSpPr/>
            <p:nvPr/>
          </p:nvSpPr>
          <p:spPr>
            <a:xfrm flipH="1">
              <a:off x="665280" y="545400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" name="CustomShape 59"/>
            <p:cNvSpPr/>
            <p:nvPr/>
          </p:nvSpPr>
          <p:spPr>
            <a:xfrm flipH="1">
              <a:off x="-360720" y="491400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" name="CustomShape 60"/>
            <p:cNvSpPr/>
            <p:nvPr/>
          </p:nvSpPr>
          <p:spPr>
            <a:xfrm flipH="1">
              <a:off x="341280" y="491400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" name="CustomShape 61"/>
            <p:cNvSpPr/>
            <p:nvPr/>
          </p:nvSpPr>
          <p:spPr>
            <a:xfrm flipH="1">
              <a:off x="9089280" y="545364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1" name="CustomShape 62"/>
          <p:cNvSpPr/>
          <p:nvPr/>
        </p:nvSpPr>
        <p:spPr>
          <a:xfrm>
            <a:off x="-414000" y="-520920"/>
            <a:ext cx="701640" cy="70164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63"/>
          <p:cNvSpPr/>
          <p:nvPr/>
        </p:nvSpPr>
        <p:spPr>
          <a:xfrm>
            <a:off x="990000" y="-520920"/>
            <a:ext cx="701640" cy="70164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64"/>
          <p:cNvSpPr/>
          <p:nvPr/>
        </p:nvSpPr>
        <p:spPr>
          <a:xfrm>
            <a:off x="2394000" y="-520920"/>
            <a:ext cx="701640" cy="70164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65"/>
          <p:cNvSpPr/>
          <p:nvPr/>
        </p:nvSpPr>
        <p:spPr>
          <a:xfrm>
            <a:off x="1692000" y="-520920"/>
            <a:ext cx="701640" cy="70164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66"/>
          <p:cNvSpPr/>
          <p:nvPr/>
        </p:nvSpPr>
        <p:spPr>
          <a:xfrm>
            <a:off x="3096000" y="-520920"/>
            <a:ext cx="701640" cy="70164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67"/>
          <p:cNvSpPr/>
          <p:nvPr/>
        </p:nvSpPr>
        <p:spPr>
          <a:xfrm>
            <a:off x="4500000" y="-520920"/>
            <a:ext cx="701640" cy="70164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68"/>
          <p:cNvSpPr/>
          <p:nvPr/>
        </p:nvSpPr>
        <p:spPr>
          <a:xfrm>
            <a:off x="3798000" y="-520920"/>
            <a:ext cx="701640" cy="70164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69"/>
          <p:cNvSpPr/>
          <p:nvPr/>
        </p:nvSpPr>
        <p:spPr>
          <a:xfrm>
            <a:off x="5202000" y="-520920"/>
            <a:ext cx="701640" cy="70164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70"/>
          <p:cNvSpPr/>
          <p:nvPr/>
        </p:nvSpPr>
        <p:spPr>
          <a:xfrm>
            <a:off x="6606000" y="-520920"/>
            <a:ext cx="701640" cy="70164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71"/>
          <p:cNvSpPr/>
          <p:nvPr/>
        </p:nvSpPr>
        <p:spPr>
          <a:xfrm>
            <a:off x="5904000" y="-520920"/>
            <a:ext cx="701640" cy="70164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72"/>
          <p:cNvSpPr/>
          <p:nvPr/>
        </p:nvSpPr>
        <p:spPr>
          <a:xfrm>
            <a:off x="7308000" y="-520920"/>
            <a:ext cx="701640" cy="70164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73"/>
          <p:cNvSpPr/>
          <p:nvPr/>
        </p:nvSpPr>
        <p:spPr>
          <a:xfrm>
            <a:off x="8010000" y="-520560"/>
            <a:ext cx="701640" cy="70164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74"/>
          <p:cNvSpPr/>
          <p:nvPr/>
        </p:nvSpPr>
        <p:spPr>
          <a:xfrm>
            <a:off x="9414000" y="-520560"/>
            <a:ext cx="701640" cy="70164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75"/>
          <p:cNvSpPr/>
          <p:nvPr/>
        </p:nvSpPr>
        <p:spPr>
          <a:xfrm>
            <a:off x="8712000" y="-520560"/>
            <a:ext cx="701640" cy="70164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76"/>
          <p:cNvSpPr/>
          <p:nvPr/>
        </p:nvSpPr>
        <p:spPr>
          <a:xfrm>
            <a:off x="288000" y="-520920"/>
            <a:ext cx="701640" cy="70164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PlaceHolder 77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PlaceHolder 78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"/>
          <p:cNvGrpSpPr/>
          <p:nvPr/>
        </p:nvGrpSpPr>
        <p:grpSpPr>
          <a:xfrm>
            <a:off x="-360360" y="4896000"/>
            <a:ext cx="10853640" cy="1260000"/>
            <a:chOff x="-360360" y="4896000"/>
            <a:chExt cx="10853640" cy="1260000"/>
          </a:xfrm>
        </p:grpSpPr>
        <p:sp>
          <p:nvSpPr>
            <p:cNvPr id="115" name="CustomShape 2"/>
            <p:cNvSpPr/>
            <p:nvPr/>
          </p:nvSpPr>
          <p:spPr>
            <a:xfrm flipH="1">
              <a:off x="9431280" y="491400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" name="CustomShape 3"/>
            <p:cNvSpPr/>
            <p:nvPr/>
          </p:nvSpPr>
          <p:spPr>
            <a:xfrm flipH="1">
              <a:off x="9791280" y="545400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4"/>
            <p:cNvSpPr/>
            <p:nvPr/>
          </p:nvSpPr>
          <p:spPr>
            <a:xfrm flipH="1">
              <a:off x="8027280" y="491400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" name="CustomShape 5"/>
            <p:cNvSpPr/>
            <p:nvPr/>
          </p:nvSpPr>
          <p:spPr>
            <a:xfrm flipH="1">
              <a:off x="8729280" y="491400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" name="CustomShape 6"/>
            <p:cNvSpPr/>
            <p:nvPr/>
          </p:nvSpPr>
          <p:spPr>
            <a:xfrm flipH="1">
              <a:off x="8387280" y="545400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7"/>
            <p:cNvSpPr/>
            <p:nvPr/>
          </p:nvSpPr>
          <p:spPr>
            <a:xfrm flipH="1">
              <a:off x="6983280" y="545400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" name="CustomShape 8"/>
            <p:cNvSpPr/>
            <p:nvPr/>
          </p:nvSpPr>
          <p:spPr>
            <a:xfrm flipH="1">
              <a:off x="7685280" y="545400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" name="CustomShape 9"/>
            <p:cNvSpPr/>
            <p:nvPr/>
          </p:nvSpPr>
          <p:spPr>
            <a:xfrm flipH="1">
              <a:off x="6623280" y="491400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10"/>
            <p:cNvSpPr/>
            <p:nvPr/>
          </p:nvSpPr>
          <p:spPr>
            <a:xfrm flipH="1">
              <a:off x="7325280" y="489600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" name="CustomShape 11"/>
            <p:cNvSpPr/>
            <p:nvPr/>
          </p:nvSpPr>
          <p:spPr>
            <a:xfrm flipH="1">
              <a:off x="5921280" y="491400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" name="CustomShape 12"/>
            <p:cNvSpPr/>
            <p:nvPr/>
          </p:nvSpPr>
          <p:spPr>
            <a:xfrm flipH="1">
              <a:off x="6281280" y="545400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" name="CustomShape 13"/>
            <p:cNvSpPr/>
            <p:nvPr/>
          </p:nvSpPr>
          <p:spPr>
            <a:xfrm flipH="1">
              <a:off x="5237280" y="491400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" name="CustomShape 14"/>
            <p:cNvSpPr/>
            <p:nvPr/>
          </p:nvSpPr>
          <p:spPr>
            <a:xfrm flipH="1">
              <a:off x="4877280" y="545400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" name="CustomShape 15"/>
            <p:cNvSpPr/>
            <p:nvPr/>
          </p:nvSpPr>
          <p:spPr>
            <a:xfrm flipH="1">
              <a:off x="5579280" y="545400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" name="CustomShape 16"/>
            <p:cNvSpPr/>
            <p:nvPr/>
          </p:nvSpPr>
          <p:spPr>
            <a:xfrm flipH="1">
              <a:off x="3851280" y="491400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" name="CustomShape 17"/>
            <p:cNvSpPr/>
            <p:nvPr/>
          </p:nvSpPr>
          <p:spPr>
            <a:xfrm flipH="1">
              <a:off x="4535280" y="491400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" name="CustomShape 18"/>
            <p:cNvSpPr/>
            <p:nvPr/>
          </p:nvSpPr>
          <p:spPr>
            <a:xfrm flipH="1">
              <a:off x="4175280" y="545400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" name="CustomShape 19"/>
            <p:cNvSpPr/>
            <p:nvPr/>
          </p:nvSpPr>
          <p:spPr>
            <a:xfrm flipH="1">
              <a:off x="2771280" y="545400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CustomShape 20"/>
            <p:cNvSpPr/>
            <p:nvPr/>
          </p:nvSpPr>
          <p:spPr>
            <a:xfrm flipH="1">
              <a:off x="3473280" y="545400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CustomShape 21"/>
            <p:cNvSpPr/>
            <p:nvPr/>
          </p:nvSpPr>
          <p:spPr>
            <a:xfrm flipH="1">
              <a:off x="2447280" y="491400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CustomShape 22"/>
            <p:cNvSpPr/>
            <p:nvPr/>
          </p:nvSpPr>
          <p:spPr>
            <a:xfrm flipH="1">
              <a:off x="3149280" y="491400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CustomShape 23"/>
            <p:cNvSpPr/>
            <p:nvPr/>
          </p:nvSpPr>
          <p:spPr>
            <a:xfrm flipH="1">
              <a:off x="1745280" y="491400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CustomShape 24"/>
            <p:cNvSpPr/>
            <p:nvPr/>
          </p:nvSpPr>
          <p:spPr>
            <a:xfrm flipH="1">
              <a:off x="2069280" y="545400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CustomShape 25"/>
            <p:cNvSpPr/>
            <p:nvPr/>
          </p:nvSpPr>
          <p:spPr>
            <a:xfrm flipH="1">
              <a:off x="1043280" y="491436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CustomShape 26"/>
            <p:cNvSpPr/>
            <p:nvPr/>
          </p:nvSpPr>
          <p:spPr>
            <a:xfrm flipH="1">
              <a:off x="1367280" y="545436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CustomShape 27"/>
            <p:cNvSpPr/>
            <p:nvPr/>
          </p:nvSpPr>
          <p:spPr>
            <a:xfrm flipH="1">
              <a:off x="-36720" y="545436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" name="CustomShape 28"/>
            <p:cNvSpPr/>
            <p:nvPr/>
          </p:nvSpPr>
          <p:spPr>
            <a:xfrm flipH="1">
              <a:off x="665280" y="545436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CustomShape 29"/>
            <p:cNvSpPr/>
            <p:nvPr/>
          </p:nvSpPr>
          <p:spPr>
            <a:xfrm flipH="1">
              <a:off x="-360720" y="491436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" name="CustomShape 30"/>
            <p:cNvSpPr/>
            <p:nvPr/>
          </p:nvSpPr>
          <p:spPr>
            <a:xfrm flipH="1">
              <a:off x="341280" y="491436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CustomShape 31"/>
            <p:cNvSpPr/>
            <p:nvPr/>
          </p:nvSpPr>
          <p:spPr>
            <a:xfrm flipH="1">
              <a:off x="9089280" y="545400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5" name="CustomShape 32"/>
          <p:cNvSpPr/>
          <p:nvPr/>
        </p:nvSpPr>
        <p:spPr>
          <a:xfrm>
            <a:off x="342000" y="4914360"/>
            <a:ext cx="2400840" cy="70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6" name="CustomShape 33"/>
          <p:cNvSpPr/>
          <p:nvPr/>
        </p:nvSpPr>
        <p:spPr>
          <a:xfrm>
            <a:off x="2744640" y="4914000"/>
            <a:ext cx="4580640" cy="70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7" name="CustomShape 34"/>
          <p:cNvSpPr/>
          <p:nvPr/>
        </p:nvSpPr>
        <p:spPr>
          <a:xfrm>
            <a:off x="8494200" y="4914000"/>
            <a:ext cx="1142640" cy="70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C8BA3F87-66E5-41AE-AD17-FA97282F6A05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148" name="PlaceHolder 35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9" name="PlaceHolder 36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540000" y="1980000"/>
            <a:ext cx="8999640" cy="12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latin typeface="Arial"/>
              </a:rPr>
              <a:t>Lecture 11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540000" y="3420000"/>
            <a:ext cx="8999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latin typeface="Arial"/>
              </a:rPr>
              <a:t>Nick Rugai PhD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latin typeface="Arial"/>
              </a:rPr>
              <a:t>Dictionaries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Let’s rewrite the Fibonacci using dictionaries: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217" name="" descr=""/>
          <p:cNvPicPr/>
          <p:nvPr/>
        </p:nvPicPr>
        <p:blipFill>
          <a:blip r:embed="rId1"/>
          <a:stretch/>
        </p:blipFill>
        <p:spPr>
          <a:xfrm>
            <a:off x="685800" y="1859760"/>
            <a:ext cx="4281840" cy="2026080"/>
          </a:xfrm>
          <a:prstGeom prst="rect">
            <a:avLst/>
          </a:prstGeom>
          <a:ln w="18000">
            <a:noFill/>
          </a:ln>
        </p:spPr>
      </p:pic>
      <p:sp>
        <p:nvSpPr>
          <p:cNvPr id="218" name="CustomShape 3"/>
          <p:cNvSpPr/>
          <p:nvPr/>
        </p:nvSpPr>
        <p:spPr>
          <a:xfrm>
            <a:off x="914760" y="4343400"/>
            <a:ext cx="3382200" cy="34596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Try to run 38 as argument twice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latin typeface="Arial"/>
              </a:rPr>
              <a:t>Variables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known in the previous example is a global variable.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While res is a local variable.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Using ‘global’ makes a global variable available anywhere.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latin typeface="Arial"/>
              </a:rPr>
              <a:t>Variables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4000"/>
          </a:bodyPr>
          <a:p>
            <a:pPr marL="432000" indent="-32364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k = 0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def temp():</a:t>
            </a:r>
            <a:endParaRPr b="0" lang="en-US" sz="24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k=100</a:t>
            </a:r>
            <a:endParaRPr b="0" lang="en-US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k</a:t>
            </a:r>
            <a:endParaRPr b="0" lang="en-US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def temp():</a:t>
            </a:r>
            <a:endParaRPr b="0" lang="en-US" sz="24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global k</a:t>
            </a:r>
            <a:endParaRPr b="0" lang="en-US" sz="24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k=100</a:t>
            </a:r>
            <a:endParaRPr b="0" lang="en-US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k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Quiz 3 and Program 3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latin typeface="Arial"/>
              </a:rPr>
              <a:t>Dictionaries 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540000" y="1260000"/>
            <a:ext cx="8999640" cy="32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A dictionary is a mapping similar to a list.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The index of a list is an integer.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The index of a dictionary can be of any type.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latin typeface="Arial"/>
              </a:rPr>
              <a:t>Dictionaries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Let’s create a dictionary:</a:t>
            </a:r>
            <a:endParaRPr b="0" lang="en-US" sz="2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100" spc="-1" strike="noStrike">
                <a:latin typeface="Arial"/>
              </a:rPr>
              <a:t>e2s=dict() #creates and empty list</a:t>
            </a:r>
            <a:endParaRPr b="0" lang="en-US" sz="21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100" spc="-1" strike="noStrike">
                <a:latin typeface="Arial"/>
              </a:rPr>
              <a:t>e2s</a:t>
            </a:r>
            <a:endParaRPr b="0" lang="en-US" sz="21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100" spc="-1" strike="noStrike">
                <a:latin typeface="Arial"/>
              </a:rPr>
              <a:t>{}</a:t>
            </a:r>
            <a:endParaRPr b="0" lang="en-US" sz="21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100" spc="-1" strike="noStrike">
                <a:latin typeface="Arial"/>
              </a:rPr>
              <a:t>e2s[‘one’]=’uno’</a:t>
            </a:r>
            <a:endParaRPr b="0" lang="en-US" sz="21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100" spc="-1" strike="noStrike">
                <a:latin typeface="Arial"/>
              </a:rPr>
              <a:t>e2s</a:t>
            </a:r>
            <a:endParaRPr b="0" lang="en-US" sz="21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100" spc="-1" strike="noStrike">
                <a:latin typeface="Arial"/>
              </a:rPr>
              <a:t>e2s = {‘one’: 'uno', 'two': 'dos', 'three': 'tres'}</a:t>
            </a:r>
            <a:endParaRPr b="0" lang="en-US" sz="21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100" spc="-1" strike="noStrike">
                <a:latin typeface="Arial"/>
              </a:rPr>
              <a:t>Let’s try e2s[‘four’]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latin typeface="Arial"/>
              </a:rPr>
              <a:t>Dictionaries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‘</a:t>
            </a:r>
            <a:r>
              <a:rPr b="0" lang="en-US" sz="2400" spc="-1" strike="noStrike">
                <a:latin typeface="Arial"/>
              </a:rPr>
              <a:t>one’ in e2s #’one’ is a key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‘</a:t>
            </a:r>
            <a:r>
              <a:rPr b="0" lang="en-US" sz="2400" spc="-1" strike="noStrike">
                <a:latin typeface="Arial"/>
              </a:rPr>
              <a:t>uno’ in e2s #’uno’ is a value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v = e2s.values()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‘</a:t>
            </a:r>
            <a:r>
              <a:rPr b="0" lang="en-US" sz="2400" spc="-1" strike="noStrike">
                <a:latin typeface="Arial"/>
              </a:rPr>
              <a:t>uno’ in v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latin typeface="Arial"/>
              </a:rPr>
              <a:t>Dictionaries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Let’s create a histogram using a dictionary:</a:t>
            </a:r>
            <a:endParaRPr b="0" lang="en-US" sz="2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100" spc="-1" strike="noStrike">
                <a:latin typeface="Arial"/>
              </a:rPr>
              <a:t> </a:t>
            </a:r>
            <a:endParaRPr b="0" lang="en-US" sz="2100" spc="-1" strike="noStrike">
              <a:latin typeface="Arial"/>
            </a:endParaRPr>
          </a:p>
        </p:txBody>
      </p:sp>
      <p:pic>
        <p:nvPicPr>
          <p:cNvPr id="196" name="" descr=""/>
          <p:cNvPicPr/>
          <p:nvPr/>
        </p:nvPicPr>
        <p:blipFill>
          <a:blip r:embed="rId1"/>
          <a:stretch/>
        </p:blipFill>
        <p:spPr>
          <a:xfrm>
            <a:off x="1371600" y="1828800"/>
            <a:ext cx="2232000" cy="1721520"/>
          </a:xfrm>
          <a:prstGeom prst="rect">
            <a:avLst/>
          </a:prstGeom>
          <a:ln w="18000">
            <a:noFill/>
          </a:ln>
        </p:spPr>
      </p:pic>
      <p:pic>
        <p:nvPicPr>
          <p:cNvPr id="197" name="" descr=""/>
          <p:cNvPicPr/>
          <p:nvPr/>
        </p:nvPicPr>
        <p:blipFill>
          <a:blip r:embed="rId2"/>
          <a:stretch/>
        </p:blipFill>
        <p:spPr>
          <a:xfrm>
            <a:off x="4114800" y="3634920"/>
            <a:ext cx="1134720" cy="93672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latin typeface="Arial"/>
              </a:rPr>
              <a:t>Dictionaries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Traversing: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0"/>
              </a:spcAft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200" name="" descr=""/>
          <p:cNvPicPr/>
          <p:nvPr/>
        </p:nvPicPr>
        <p:blipFill>
          <a:blip r:embed="rId1"/>
          <a:stretch/>
        </p:blipFill>
        <p:spPr>
          <a:xfrm>
            <a:off x="1326240" y="1737720"/>
            <a:ext cx="2331000" cy="776520"/>
          </a:xfrm>
          <a:prstGeom prst="rect">
            <a:avLst/>
          </a:prstGeom>
          <a:ln w="18000">
            <a:noFill/>
          </a:ln>
        </p:spPr>
      </p:pic>
      <p:pic>
        <p:nvPicPr>
          <p:cNvPr id="201" name="" descr=""/>
          <p:cNvPicPr/>
          <p:nvPr/>
        </p:nvPicPr>
        <p:blipFill>
          <a:blip r:embed="rId2"/>
          <a:stretch/>
        </p:blipFill>
        <p:spPr>
          <a:xfrm>
            <a:off x="1105200" y="3128040"/>
            <a:ext cx="2780640" cy="54792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latin typeface="Arial"/>
              </a:rPr>
              <a:t>Dictionaries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Reverse Lookup: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0"/>
              </a:spcAft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204" name="" descr=""/>
          <p:cNvPicPr/>
          <p:nvPr/>
        </p:nvPicPr>
        <p:blipFill>
          <a:blip r:embed="rId1"/>
          <a:stretch/>
        </p:blipFill>
        <p:spPr>
          <a:xfrm>
            <a:off x="1189080" y="1692000"/>
            <a:ext cx="2468160" cy="1279440"/>
          </a:xfrm>
          <a:prstGeom prst="rect">
            <a:avLst/>
          </a:prstGeom>
          <a:ln w="18000">
            <a:noFill/>
          </a:ln>
        </p:spPr>
      </p:pic>
      <p:pic>
        <p:nvPicPr>
          <p:cNvPr id="205" name="" descr=""/>
          <p:cNvPicPr/>
          <p:nvPr/>
        </p:nvPicPr>
        <p:blipFill>
          <a:blip r:embed="rId2"/>
          <a:stretch/>
        </p:blipFill>
        <p:spPr>
          <a:xfrm>
            <a:off x="1074600" y="3459960"/>
            <a:ext cx="3039840" cy="883080"/>
          </a:xfrm>
          <a:prstGeom prst="rect">
            <a:avLst/>
          </a:prstGeom>
          <a:ln w="18000">
            <a:noFill/>
          </a:ln>
        </p:spPr>
      </p:pic>
      <p:pic>
        <p:nvPicPr>
          <p:cNvPr id="206" name="" descr=""/>
          <p:cNvPicPr/>
          <p:nvPr/>
        </p:nvPicPr>
        <p:blipFill>
          <a:blip r:embed="rId3"/>
          <a:stretch/>
        </p:blipFill>
        <p:spPr>
          <a:xfrm>
            <a:off x="5486400" y="3680640"/>
            <a:ext cx="4540680" cy="111960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latin typeface="Arial"/>
              </a:rPr>
              <a:t>Dictionaries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Inverting a dictionary: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09" name="" descr=""/>
          <p:cNvPicPr/>
          <p:nvPr/>
        </p:nvPicPr>
        <p:blipFill>
          <a:blip r:embed="rId1"/>
          <a:stretch/>
        </p:blipFill>
        <p:spPr>
          <a:xfrm>
            <a:off x="685800" y="1653840"/>
            <a:ext cx="3634200" cy="2232000"/>
          </a:xfrm>
          <a:prstGeom prst="rect">
            <a:avLst/>
          </a:prstGeom>
          <a:ln w="18000">
            <a:noFill/>
          </a:ln>
        </p:spPr>
      </p:pic>
      <p:pic>
        <p:nvPicPr>
          <p:cNvPr id="210" name="" descr=""/>
          <p:cNvPicPr/>
          <p:nvPr/>
        </p:nvPicPr>
        <p:blipFill>
          <a:blip r:embed="rId2"/>
          <a:stretch/>
        </p:blipFill>
        <p:spPr>
          <a:xfrm>
            <a:off x="5517360" y="3238920"/>
            <a:ext cx="4083480" cy="133272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latin typeface="Arial"/>
              </a:rPr>
              <a:t>Dictionaries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504000" y="1326600"/>
            <a:ext cx="9071280" cy="255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Let’s rewrite the Fibonacci function: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13" name="" descr=""/>
          <p:cNvPicPr/>
          <p:nvPr/>
        </p:nvPicPr>
        <p:blipFill>
          <a:blip r:embed="rId1"/>
          <a:stretch/>
        </p:blipFill>
        <p:spPr>
          <a:xfrm>
            <a:off x="914400" y="2012040"/>
            <a:ext cx="4815000" cy="1645200"/>
          </a:xfrm>
          <a:prstGeom prst="rect">
            <a:avLst/>
          </a:prstGeom>
          <a:ln w="18000">
            <a:noFill/>
          </a:ln>
        </p:spPr>
      </p:pic>
      <p:sp>
        <p:nvSpPr>
          <p:cNvPr id="214" name="CustomShape 3"/>
          <p:cNvSpPr/>
          <p:nvPr/>
        </p:nvSpPr>
        <p:spPr>
          <a:xfrm>
            <a:off x="914400" y="4343400"/>
            <a:ext cx="2798640" cy="34596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Try to run 38 as argument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</TotalTime>
  <Application>LibreOffice/7.0.0.3$Windows_X86_64 LibreOffice_project/8061b3e9204bef6b321a21033174034a5e2ea88e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2020-09-22T12:07:57Z</dcterms:created>
  <dc:creator/>
  <dc:description/>
  <dc:language>en-US</dc:language>
  <cp:lastModifiedBy/>
  <dcterms:modified xsi:type="dcterms:W3CDTF">2020-09-22T14:42:01Z</dcterms:modified>
  <cp:revision>29</cp:revision>
  <dc:subject/>
  <dc:title>Beehive</dc:title>
</cp:coreProperties>
</file>