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900000" y="1440000"/>
            <a:ext cx="8279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900000" y="3320280"/>
            <a:ext cx="8279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900000" y="1440000"/>
            <a:ext cx="404028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142600" y="1440000"/>
            <a:ext cx="404028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900000" y="3320280"/>
            <a:ext cx="404028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142600" y="3320280"/>
            <a:ext cx="404028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900000" y="1440000"/>
            <a:ext cx="26658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699360" y="1440000"/>
            <a:ext cx="26658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499080" y="1440000"/>
            <a:ext cx="26658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900000" y="3320280"/>
            <a:ext cx="26658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699360" y="3320280"/>
            <a:ext cx="26658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499080" y="3320280"/>
            <a:ext cx="26658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900000" y="1440000"/>
            <a:ext cx="8279640" cy="35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900000" y="1440000"/>
            <a:ext cx="8279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900000" y="1440000"/>
            <a:ext cx="404028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2600" y="1440000"/>
            <a:ext cx="404028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3240000" y="450000"/>
            <a:ext cx="35996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900000" y="1440000"/>
            <a:ext cx="404028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42600" y="1440000"/>
            <a:ext cx="404028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900000" y="3320280"/>
            <a:ext cx="404028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900000" y="1440000"/>
            <a:ext cx="404028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42600" y="1440000"/>
            <a:ext cx="404028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142600" y="3320280"/>
            <a:ext cx="404028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900000" y="1440000"/>
            <a:ext cx="404028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42600" y="1440000"/>
            <a:ext cx="404028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900000" y="3320280"/>
            <a:ext cx="8279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137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60000">
            <a:off x="356400" y="139680"/>
            <a:ext cx="9434880" cy="5219640"/>
          </a:xfrm>
          <a:prstGeom prst="rect">
            <a:avLst/>
          </a:prstGeom>
          <a:gradFill rotWithShape="0">
            <a:gsLst>
              <a:gs pos="0">
                <a:srgbClr val="158466"/>
              </a:gs>
              <a:gs pos="67000">
                <a:srgbClr val="2a6099"/>
              </a:gs>
              <a:gs pos="100000">
                <a:srgbClr val="2a6099"/>
              </a:gs>
            </a:gsLst>
            <a:path path="circle">
              <a:fillToRect l="50000" t="80000" r="50000" b="20000"/>
            </a:path>
          </a:gradFill>
          <a:ln w="1080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37760" y="257760"/>
            <a:ext cx="9101880" cy="5321880"/>
          </a:xfrm>
          <a:prstGeom prst="rect">
            <a:avLst/>
          </a:prstGeom>
          <a:solidFill>
            <a:srgbClr val="111111">
              <a:alpha val="64000"/>
            </a:srgbClr>
          </a:solidFill>
          <a:ln w="10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540000" y="360000"/>
            <a:ext cx="8999640" cy="521964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8000"/>
              </a:gs>
            </a:gsLst>
            <a:path path="circle">
              <a:fillToRect l="50000" t="100000" r="50000" b="0"/>
            </a:path>
          </a:gradFill>
          <a:ln w="1080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452160" y="1209600"/>
            <a:ext cx="9221040" cy="4913640"/>
          </a:xfrm>
          <a:custGeom>
            <a:avLst/>
            <a:gdLst/>
            <a:ahLst/>
            <a:rect l="l" t="t" r="r" b="b"/>
            <a:pathLst>
              <a:path w="25615" h="13650">
                <a:moveTo>
                  <a:pt x="1822" y="6343"/>
                </a:moveTo>
                <a:cubicBezTo>
                  <a:pt x="1919" y="6343"/>
                  <a:pt x="2013" y="6368"/>
                  <a:pt x="2096" y="6416"/>
                </a:cubicBezTo>
                <a:lnTo>
                  <a:pt x="9473" y="10677"/>
                </a:lnTo>
                <a:lnTo>
                  <a:pt x="3450" y="4654"/>
                </a:lnTo>
                <a:cubicBezTo>
                  <a:pt x="3382" y="4586"/>
                  <a:pt x="3333" y="4501"/>
                  <a:pt x="3308" y="4408"/>
                </a:cubicBezTo>
                <a:cubicBezTo>
                  <a:pt x="3283" y="4315"/>
                  <a:pt x="3283" y="4217"/>
                  <a:pt x="3308" y="4124"/>
                </a:cubicBezTo>
                <a:cubicBezTo>
                  <a:pt x="3333" y="4031"/>
                  <a:pt x="3382" y="3947"/>
                  <a:pt x="3450" y="3878"/>
                </a:cubicBezTo>
                <a:cubicBezTo>
                  <a:pt x="3518" y="3810"/>
                  <a:pt x="3603" y="3761"/>
                  <a:pt x="3696" y="3736"/>
                </a:cubicBezTo>
                <a:cubicBezTo>
                  <a:pt x="3789" y="3712"/>
                  <a:pt x="3887" y="3712"/>
                  <a:pt x="3980" y="3736"/>
                </a:cubicBezTo>
                <a:cubicBezTo>
                  <a:pt x="4073" y="3761"/>
                  <a:pt x="4158" y="3810"/>
                  <a:pt x="4226" y="3878"/>
                </a:cubicBezTo>
                <a:lnTo>
                  <a:pt x="10246" y="9898"/>
                </a:lnTo>
                <a:lnTo>
                  <a:pt x="5990" y="2523"/>
                </a:lnTo>
                <a:cubicBezTo>
                  <a:pt x="5941" y="2440"/>
                  <a:pt x="5916" y="2345"/>
                  <a:pt x="5916" y="2249"/>
                </a:cubicBezTo>
                <a:cubicBezTo>
                  <a:pt x="5916" y="2153"/>
                  <a:pt x="5941" y="2058"/>
                  <a:pt x="5990" y="1975"/>
                </a:cubicBezTo>
                <a:cubicBezTo>
                  <a:pt x="6038" y="1892"/>
                  <a:pt x="6107" y="1822"/>
                  <a:pt x="6190" y="1774"/>
                </a:cubicBezTo>
                <a:cubicBezTo>
                  <a:pt x="6274" y="1726"/>
                  <a:pt x="6368" y="1701"/>
                  <a:pt x="6465" y="1701"/>
                </a:cubicBezTo>
                <a:cubicBezTo>
                  <a:pt x="6561" y="1701"/>
                  <a:pt x="6656" y="1726"/>
                  <a:pt x="6739" y="1774"/>
                </a:cubicBezTo>
                <a:cubicBezTo>
                  <a:pt x="6822" y="1822"/>
                  <a:pt x="6892" y="1892"/>
                  <a:pt x="6940" y="1975"/>
                </a:cubicBezTo>
                <a:lnTo>
                  <a:pt x="11200" y="9357"/>
                </a:lnTo>
                <a:lnTo>
                  <a:pt x="8993" y="1122"/>
                </a:lnTo>
                <a:cubicBezTo>
                  <a:pt x="8968" y="1029"/>
                  <a:pt x="8968" y="931"/>
                  <a:pt x="8993" y="838"/>
                </a:cubicBezTo>
                <a:cubicBezTo>
                  <a:pt x="9018" y="745"/>
                  <a:pt x="9067" y="661"/>
                  <a:pt x="9135" y="593"/>
                </a:cubicBezTo>
                <a:cubicBezTo>
                  <a:pt x="9203" y="524"/>
                  <a:pt x="9288" y="476"/>
                  <a:pt x="9381" y="451"/>
                </a:cubicBezTo>
                <a:cubicBezTo>
                  <a:pt x="9474" y="426"/>
                  <a:pt x="9572" y="426"/>
                  <a:pt x="9665" y="451"/>
                </a:cubicBezTo>
                <a:cubicBezTo>
                  <a:pt x="9758" y="476"/>
                  <a:pt x="9843" y="524"/>
                  <a:pt x="9911" y="593"/>
                </a:cubicBezTo>
                <a:cubicBezTo>
                  <a:pt x="9979" y="661"/>
                  <a:pt x="10028" y="745"/>
                  <a:pt x="10053" y="838"/>
                </a:cubicBezTo>
                <a:lnTo>
                  <a:pt x="12259" y="9073"/>
                </a:lnTo>
                <a:lnTo>
                  <a:pt x="12259" y="549"/>
                </a:lnTo>
                <a:cubicBezTo>
                  <a:pt x="12259" y="452"/>
                  <a:pt x="12285" y="358"/>
                  <a:pt x="12333" y="274"/>
                </a:cubicBezTo>
                <a:cubicBezTo>
                  <a:pt x="12381" y="191"/>
                  <a:pt x="12450" y="122"/>
                  <a:pt x="12534" y="73"/>
                </a:cubicBezTo>
                <a:cubicBezTo>
                  <a:pt x="12617" y="25"/>
                  <a:pt x="12712" y="0"/>
                  <a:pt x="12808" y="0"/>
                </a:cubicBezTo>
                <a:cubicBezTo>
                  <a:pt x="12904" y="0"/>
                  <a:pt x="12999" y="25"/>
                  <a:pt x="13082" y="73"/>
                </a:cubicBezTo>
                <a:cubicBezTo>
                  <a:pt x="13165" y="122"/>
                  <a:pt x="13235" y="191"/>
                  <a:pt x="13283" y="274"/>
                </a:cubicBezTo>
                <a:cubicBezTo>
                  <a:pt x="13331" y="358"/>
                  <a:pt x="13356" y="452"/>
                  <a:pt x="13356" y="549"/>
                </a:cubicBezTo>
                <a:lnTo>
                  <a:pt x="13356" y="9065"/>
                </a:lnTo>
                <a:lnTo>
                  <a:pt x="15560" y="842"/>
                </a:lnTo>
                <a:cubicBezTo>
                  <a:pt x="15585" y="749"/>
                  <a:pt x="15634" y="664"/>
                  <a:pt x="15702" y="596"/>
                </a:cubicBezTo>
                <a:cubicBezTo>
                  <a:pt x="15770" y="528"/>
                  <a:pt x="15855" y="479"/>
                  <a:pt x="15948" y="454"/>
                </a:cubicBezTo>
                <a:cubicBezTo>
                  <a:pt x="16041" y="429"/>
                  <a:pt x="16138" y="429"/>
                  <a:pt x="16231" y="454"/>
                </a:cubicBezTo>
                <a:cubicBezTo>
                  <a:pt x="16324" y="479"/>
                  <a:pt x="16409" y="528"/>
                  <a:pt x="16477" y="596"/>
                </a:cubicBezTo>
                <a:cubicBezTo>
                  <a:pt x="16545" y="664"/>
                  <a:pt x="16594" y="749"/>
                  <a:pt x="16619" y="842"/>
                </a:cubicBezTo>
                <a:cubicBezTo>
                  <a:pt x="16644" y="935"/>
                  <a:pt x="16644" y="1033"/>
                  <a:pt x="16619" y="1126"/>
                </a:cubicBezTo>
                <a:lnTo>
                  <a:pt x="14414" y="9358"/>
                </a:lnTo>
                <a:lnTo>
                  <a:pt x="18676" y="1975"/>
                </a:lnTo>
                <a:cubicBezTo>
                  <a:pt x="18724" y="1892"/>
                  <a:pt x="18794" y="1822"/>
                  <a:pt x="18877" y="1774"/>
                </a:cubicBezTo>
                <a:cubicBezTo>
                  <a:pt x="18960" y="1726"/>
                  <a:pt x="19055" y="1701"/>
                  <a:pt x="19151" y="1701"/>
                </a:cubicBezTo>
                <a:cubicBezTo>
                  <a:pt x="19247" y="1701"/>
                  <a:pt x="19342" y="1726"/>
                  <a:pt x="19425" y="1774"/>
                </a:cubicBezTo>
                <a:cubicBezTo>
                  <a:pt x="19509" y="1822"/>
                  <a:pt x="19578" y="1892"/>
                  <a:pt x="19626" y="1975"/>
                </a:cubicBezTo>
                <a:cubicBezTo>
                  <a:pt x="19674" y="2058"/>
                  <a:pt x="19700" y="2153"/>
                  <a:pt x="19700" y="2249"/>
                </a:cubicBezTo>
                <a:cubicBezTo>
                  <a:pt x="19700" y="2346"/>
                  <a:pt x="19674" y="2440"/>
                  <a:pt x="19626" y="2524"/>
                </a:cubicBezTo>
                <a:lnTo>
                  <a:pt x="19626" y="2523"/>
                </a:lnTo>
                <a:lnTo>
                  <a:pt x="19626" y="2524"/>
                </a:lnTo>
                <a:lnTo>
                  <a:pt x="15369" y="9897"/>
                </a:lnTo>
                <a:lnTo>
                  <a:pt x="21388" y="3878"/>
                </a:lnTo>
                <a:cubicBezTo>
                  <a:pt x="21456" y="3810"/>
                  <a:pt x="21541" y="3761"/>
                  <a:pt x="21634" y="3736"/>
                </a:cubicBezTo>
                <a:cubicBezTo>
                  <a:pt x="21727" y="3711"/>
                  <a:pt x="21825" y="3711"/>
                  <a:pt x="21918" y="3736"/>
                </a:cubicBezTo>
                <a:cubicBezTo>
                  <a:pt x="22011" y="3761"/>
                  <a:pt x="22096" y="3810"/>
                  <a:pt x="22164" y="3878"/>
                </a:cubicBezTo>
                <a:cubicBezTo>
                  <a:pt x="22232" y="3946"/>
                  <a:pt x="22281" y="4031"/>
                  <a:pt x="22306" y="4124"/>
                </a:cubicBezTo>
                <a:cubicBezTo>
                  <a:pt x="22331" y="4217"/>
                  <a:pt x="22331" y="4315"/>
                  <a:pt x="22306" y="4408"/>
                </a:cubicBezTo>
                <a:cubicBezTo>
                  <a:pt x="22281" y="4501"/>
                  <a:pt x="22232" y="4585"/>
                  <a:pt x="22164" y="4653"/>
                </a:cubicBezTo>
                <a:lnTo>
                  <a:pt x="16137" y="10681"/>
                </a:lnTo>
                <a:lnTo>
                  <a:pt x="23519" y="6418"/>
                </a:lnTo>
                <a:cubicBezTo>
                  <a:pt x="23603" y="6370"/>
                  <a:pt x="23697" y="6345"/>
                  <a:pt x="23794" y="6345"/>
                </a:cubicBezTo>
                <a:cubicBezTo>
                  <a:pt x="23890" y="6345"/>
                  <a:pt x="23984" y="6370"/>
                  <a:pt x="24068" y="6418"/>
                </a:cubicBezTo>
                <a:cubicBezTo>
                  <a:pt x="24151" y="6466"/>
                  <a:pt x="24220" y="6536"/>
                  <a:pt x="24269" y="6619"/>
                </a:cubicBezTo>
                <a:cubicBezTo>
                  <a:pt x="24317" y="6702"/>
                  <a:pt x="24342" y="6797"/>
                  <a:pt x="24342" y="6893"/>
                </a:cubicBezTo>
                <a:cubicBezTo>
                  <a:pt x="24342" y="6990"/>
                  <a:pt x="24317" y="7084"/>
                  <a:pt x="24269" y="7168"/>
                </a:cubicBezTo>
                <a:cubicBezTo>
                  <a:pt x="24220" y="7251"/>
                  <a:pt x="24151" y="7320"/>
                  <a:pt x="24068" y="7368"/>
                </a:cubicBezTo>
                <a:lnTo>
                  <a:pt x="16695" y="11625"/>
                </a:lnTo>
                <a:lnTo>
                  <a:pt x="24917" y="9422"/>
                </a:lnTo>
                <a:cubicBezTo>
                  <a:pt x="25010" y="9397"/>
                  <a:pt x="25108" y="9397"/>
                  <a:pt x="25201" y="9422"/>
                </a:cubicBezTo>
                <a:cubicBezTo>
                  <a:pt x="25294" y="9447"/>
                  <a:pt x="25379" y="9496"/>
                  <a:pt x="25447" y="9564"/>
                </a:cubicBezTo>
                <a:cubicBezTo>
                  <a:pt x="25515" y="9632"/>
                  <a:pt x="25564" y="9717"/>
                  <a:pt x="25589" y="9810"/>
                </a:cubicBezTo>
                <a:cubicBezTo>
                  <a:pt x="25614" y="9903"/>
                  <a:pt x="25614" y="10001"/>
                  <a:pt x="25589" y="10094"/>
                </a:cubicBezTo>
                <a:cubicBezTo>
                  <a:pt x="25564" y="10187"/>
                  <a:pt x="25515" y="10272"/>
                  <a:pt x="25447" y="10340"/>
                </a:cubicBezTo>
                <a:cubicBezTo>
                  <a:pt x="25379" y="10408"/>
                  <a:pt x="25294" y="10457"/>
                  <a:pt x="25201" y="10482"/>
                </a:cubicBezTo>
                <a:lnTo>
                  <a:pt x="13476" y="13623"/>
                </a:lnTo>
                <a:cubicBezTo>
                  <a:pt x="13383" y="13648"/>
                  <a:pt x="13286" y="13648"/>
                  <a:pt x="13193" y="13623"/>
                </a:cubicBezTo>
                <a:cubicBezTo>
                  <a:pt x="13100" y="13598"/>
                  <a:pt x="13015" y="13549"/>
                  <a:pt x="12947" y="13481"/>
                </a:cubicBezTo>
                <a:cubicBezTo>
                  <a:pt x="12880" y="13415"/>
                  <a:pt x="12832" y="13333"/>
                  <a:pt x="12807" y="13243"/>
                </a:cubicBezTo>
                <a:cubicBezTo>
                  <a:pt x="12781" y="13333"/>
                  <a:pt x="12733" y="13416"/>
                  <a:pt x="12667" y="13482"/>
                </a:cubicBezTo>
                <a:cubicBezTo>
                  <a:pt x="12599" y="13550"/>
                  <a:pt x="12514" y="13599"/>
                  <a:pt x="12421" y="13624"/>
                </a:cubicBezTo>
                <a:cubicBezTo>
                  <a:pt x="12328" y="13649"/>
                  <a:pt x="12230" y="13649"/>
                  <a:pt x="12137" y="13624"/>
                </a:cubicBezTo>
                <a:lnTo>
                  <a:pt x="12136" y="13624"/>
                </a:lnTo>
                <a:lnTo>
                  <a:pt x="413" y="10483"/>
                </a:lnTo>
                <a:cubicBezTo>
                  <a:pt x="320" y="10458"/>
                  <a:pt x="235" y="10409"/>
                  <a:pt x="167" y="10341"/>
                </a:cubicBezTo>
                <a:cubicBezTo>
                  <a:pt x="99" y="10273"/>
                  <a:pt x="50" y="10188"/>
                  <a:pt x="25" y="10095"/>
                </a:cubicBezTo>
                <a:cubicBezTo>
                  <a:pt x="0" y="10002"/>
                  <a:pt x="0" y="9904"/>
                  <a:pt x="25" y="9811"/>
                </a:cubicBezTo>
                <a:cubicBezTo>
                  <a:pt x="50" y="9718"/>
                  <a:pt x="99" y="9633"/>
                  <a:pt x="167" y="9565"/>
                </a:cubicBezTo>
                <a:cubicBezTo>
                  <a:pt x="235" y="9497"/>
                  <a:pt x="320" y="9448"/>
                  <a:pt x="413" y="9423"/>
                </a:cubicBezTo>
                <a:cubicBezTo>
                  <a:pt x="506" y="9398"/>
                  <a:pt x="603" y="9398"/>
                  <a:pt x="696" y="9423"/>
                </a:cubicBezTo>
                <a:lnTo>
                  <a:pt x="8927" y="11628"/>
                </a:lnTo>
                <a:lnTo>
                  <a:pt x="1548" y="7366"/>
                </a:lnTo>
                <a:cubicBezTo>
                  <a:pt x="1464" y="7318"/>
                  <a:pt x="1395" y="7249"/>
                  <a:pt x="1347" y="7165"/>
                </a:cubicBezTo>
                <a:cubicBezTo>
                  <a:pt x="1299" y="7082"/>
                  <a:pt x="1274" y="6987"/>
                  <a:pt x="1274" y="6891"/>
                </a:cubicBezTo>
                <a:cubicBezTo>
                  <a:pt x="1274" y="6795"/>
                  <a:pt x="1299" y="6700"/>
                  <a:pt x="1347" y="6617"/>
                </a:cubicBezTo>
                <a:cubicBezTo>
                  <a:pt x="1395" y="6534"/>
                  <a:pt x="1465" y="6464"/>
                  <a:pt x="1548" y="6416"/>
                </a:cubicBezTo>
                <a:cubicBezTo>
                  <a:pt x="1631" y="6368"/>
                  <a:pt x="1726" y="6343"/>
                  <a:pt x="1822" y="6343"/>
                </a:cubicBezTo>
                <a:close/>
              </a:path>
            </a:pathLst>
          </a:custGeom>
          <a:solidFill>
            <a:srgbClr val="ffffa6">
              <a:alpha val="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" name="Group 5"/>
          <p:cNvGrpSpPr/>
          <p:nvPr/>
        </p:nvGrpSpPr>
        <p:grpSpPr>
          <a:xfrm>
            <a:off x="747720" y="866880"/>
            <a:ext cx="8584200" cy="119520"/>
            <a:chOff x="747720" y="866880"/>
            <a:chExt cx="8584200" cy="119520"/>
          </a:xfrm>
        </p:grpSpPr>
        <p:sp>
          <p:nvSpPr>
            <p:cNvPr id="5" name="CustomShape 6"/>
            <p:cNvSpPr/>
            <p:nvPr/>
          </p:nvSpPr>
          <p:spPr>
            <a:xfrm>
              <a:off x="747720" y="866880"/>
              <a:ext cx="2465640" cy="28440"/>
            </a:xfrm>
            <a:custGeom>
              <a:avLst/>
              <a:gdLst/>
              <a:ahLst/>
              <a:rect l="l" t="t" r="r" b="b"/>
              <a:pathLst>
                <a:path w="6852" h="82">
                  <a:moveTo>
                    <a:pt x="40" y="0"/>
                  </a:moveTo>
                  <a:lnTo>
                    <a:pt x="41" y="0"/>
                  </a:lnTo>
                  <a:cubicBezTo>
                    <a:pt x="33" y="0"/>
                    <a:pt x="26" y="2"/>
                    <a:pt x="20" y="5"/>
                  </a:cubicBezTo>
                  <a:cubicBezTo>
                    <a:pt x="14" y="9"/>
                    <a:pt x="9" y="14"/>
                    <a:pt x="5" y="20"/>
                  </a:cubicBezTo>
                  <a:cubicBezTo>
                    <a:pt x="2" y="26"/>
                    <a:pt x="0" y="33"/>
                    <a:pt x="0" y="41"/>
                  </a:cubicBezTo>
                  <a:lnTo>
                    <a:pt x="0" y="40"/>
                  </a:lnTo>
                  <a:lnTo>
                    <a:pt x="0" y="41"/>
                  </a:lnTo>
                  <a:cubicBezTo>
                    <a:pt x="0" y="48"/>
                    <a:pt x="2" y="55"/>
                    <a:pt x="5" y="61"/>
                  </a:cubicBezTo>
                  <a:cubicBezTo>
                    <a:pt x="9" y="67"/>
                    <a:pt x="14" y="72"/>
                    <a:pt x="20" y="76"/>
                  </a:cubicBezTo>
                  <a:cubicBezTo>
                    <a:pt x="26" y="79"/>
                    <a:pt x="33" y="81"/>
                    <a:pt x="41" y="81"/>
                  </a:cubicBezTo>
                  <a:lnTo>
                    <a:pt x="6810" y="81"/>
                  </a:lnTo>
                  <a:lnTo>
                    <a:pt x="6811" y="81"/>
                  </a:lnTo>
                  <a:cubicBezTo>
                    <a:pt x="6818" y="81"/>
                    <a:pt x="6825" y="79"/>
                    <a:pt x="6831" y="76"/>
                  </a:cubicBezTo>
                  <a:cubicBezTo>
                    <a:pt x="6837" y="72"/>
                    <a:pt x="6842" y="67"/>
                    <a:pt x="6846" y="61"/>
                  </a:cubicBezTo>
                  <a:cubicBezTo>
                    <a:pt x="6849" y="55"/>
                    <a:pt x="6851" y="48"/>
                    <a:pt x="6851" y="41"/>
                  </a:cubicBezTo>
                  <a:lnTo>
                    <a:pt x="6850" y="40"/>
                  </a:lnTo>
                  <a:lnTo>
                    <a:pt x="6851" y="41"/>
                  </a:lnTo>
                  <a:lnTo>
                    <a:pt x="6851" y="41"/>
                  </a:lnTo>
                  <a:cubicBezTo>
                    <a:pt x="6851" y="33"/>
                    <a:pt x="6849" y="26"/>
                    <a:pt x="6846" y="20"/>
                  </a:cubicBezTo>
                  <a:cubicBezTo>
                    <a:pt x="6842" y="14"/>
                    <a:pt x="6837" y="9"/>
                    <a:pt x="6831" y="5"/>
                  </a:cubicBezTo>
                  <a:cubicBezTo>
                    <a:pt x="6825" y="2"/>
                    <a:pt x="6818" y="0"/>
                    <a:pt x="6811" y="0"/>
                  </a:cubicBezTo>
                  <a:lnTo>
                    <a:pt x="40" y="0"/>
                  </a:lnTo>
                </a:path>
              </a:pathLst>
            </a:cu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1005120" y="957960"/>
              <a:ext cx="2195640" cy="28440"/>
            </a:xfrm>
            <a:custGeom>
              <a:avLst/>
              <a:gdLst/>
              <a:ahLst/>
              <a:rect l="l" t="t" r="r" b="b"/>
              <a:pathLst>
                <a:path w="6102" h="82">
                  <a:moveTo>
                    <a:pt x="40" y="0"/>
                  </a:moveTo>
                  <a:lnTo>
                    <a:pt x="41" y="0"/>
                  </a:lnTo>
                  <a:cubicBezTo>
                    <a:pt x="33" y="0"/>
                    <a:pt x="26" y="2"/>
                    <a:pt x="20" y="5"/>
                  </a:cubicBezTo>
                  <a:cubicBezTo>
                    <a:pt x="14" y="9"/>
                    <a:pt x="9" y="14"/>
                    <a:pt x="5" y="20"/>
                  </a:cubicBezTo>
                  <a:cubicBezTo>
                    <a:pt x="2" y="26"/>
                    <a:pt x="0" y="33"/>
                    <a:pt x="0" y="41"/>
                  </a:cubicBezTo>
                  <a:lnTo>
                    <a:pt x="0" y="40"/>
                  </a:lnTo>
                  <a:lnTo>
                    <a:pt x="0" y="41"/>
                  </a:lnTo>
                  <a:cubicBezTo>
                    <a:pt x="0" y="48"/>
                    <a:pt x="2" y="55"/>
                    <a:pt x="5" y="61"/>
                  </a:cubicBezTo>
                  <a:cubicBezTo>
                    <a:pt x="9" y="67"/>
                    <a:pt x="14" y="72"/>
                    <a:pt x="20" y="76"/>
                  </a:cubicBezTo>
                  <a:cubicBezTo>
                    <a:pt x="26" y="79"/>
                    <a:pt x="33" y="81"/>
                    <a:pt x="41" y="81"/>
                  </a:cubicBezTo>
                  <a:lnTo>
                    <a:pt x="6060" y="81"/>
                  </a:lnTo>
                  <a:lnTo>
                    <a:pt x="6061" y="81"/>
                  </a:lnTo>
                  <a:cubicBezTo>
                    <a:pt x="6068" y="81"/>
                    <a:pt x="6075" y="79"/>
                    <a:pt x="6081" y="76"/>
                  </a:cubicBezTo>
                  <a:cubicBezTo>
                    <a:pt x="6087" y="72"/>
                    <a:pt x="6092" y="67"/>
                    <a:pt x="6096" y="61"/>
                  </a:cubicBezTo>
                  <a:cubicBezTo>
                    <a:pt x="6099" y="55"/>
                    <a:pt x="6101" y="48"/>
                    <a:pt x="6101" y="41"/>
                  </a:cubicBezTo>
                  <a:lnTo>
                    <a:pt x="6100" y="40"/>
                  </a:lnTo>
                  <a:lnTo>
                    <a:pt x="6101" y="41"/>
                  </a:lnTo>
                  <a:lnTo>
                    <a:pt x="6101" y="41"/>
                  </a:lnTo>
                  <a:cubicBezTo>
                    <a:pt x="6101" y="33"/>
                    <a:pt x="6099" y="26"/>
                    <a:pt x="6096" y="20"/>
                  </a:cubicBezTo>
                  <a:cubicBezTo>
                    <a:pt x="6092" y="14"/>
                    <a:pt x="6087" y="9"/>
                    <a:pt x="6081" y="5"/>
                  </a:cubicBezTo>
                  <a:cubicBezTo>
                    <a:pt x="6075" y="2"/>
                    <a:pt x="6068" y="0"/>
                    <a:pt x="6061" y="0"/>
                  </a:cubicBezTo>
                  <a:lnTo>
                    <a:pt x="40" y="0"/>
                  </a:lnTo>
                </a:path>
              </a:pathLst>
            </a:cu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6866280" y="866880"/>
              <a:ext cx="2465640" cy="28440"/>
            </a:xfrm>
            <a:custGeom>
              <a:avLst/>
              <a:gdLst/>
              <a:ahLst/>
              <a:rect l="l" t="t" r="r" b="b"/>
              <a:pathLst>
                <a:path w="6852" h="82">
                  <a:moveTo>
                    <a:pt x="6811" y="0"/>
                  </a:moveTo>
                  <a:lnTo>
                    <a:pt x="6811" y="0"/>
                  </a:lnTo>
                  <a:cubicBezTo>
                    <a:pt x="6818" y="0"/>
                    <a:pt x="6825" y="2"/>
                    <a:pt x="6831" y="5"/>
                  </a:cubicBezTo>
                  <a:cubicBezTo>
                    <a:pt x="6837" y="9"/>
                    <a:pt x="6842" y="14"/>
                    <a:pt x="6846" y="20"/>
                  </a:cubicBezTo>
                  <a:cubicBezTo>
                    <a:pt x="6849" y="26"/>
                    <a:pt x="6851" y="33"/>
                    <a:pt x="6851" y="41"/>
                  </a:cubicBezTo>
                  <a:lnTo>
                    <a:pt x="6851" y="40"/>
                  </a:lnTo>
                  <a:lnTo>
                    <a:pt x="6851" y="41"/>
                  </a:lnTo>
                  <a:cubicBezTo>
                    <a:pt x="6851" y="48"/>
                    <a:pt x="6849" y="55"/>
                    <a:pt x="6846" y="61"/>
                  </a:cubicBezTo>
                  <a:cubicBezTo>
                    <a:pt x="6842" y="67"/>
                    <a:pt x="6837" y="72"/>
                    <a:pt x="6831" y="76"/>
                  </a:cubicBezTo>
                  <a:cubicBezTo>
                    <a:pt x="6825" y="79"/>
                    <a:pt x="6818" y="81"/>
                    <a:pt x="6811" y="81"/>
                  </a:cubicBezTo>
                  <a:lnTo>
                    <a:pt x="41" y="81"/>
                  </a:lnTo>
                  <a:lnTo>
                    <a:pt x="41" y="81"/>
                  </a:lnTo>
                  <a:cubicBezTo>
                    <a:pt x="33" y="81"/>
                    <a:pt x="26" y="79"/>
                    <a:pt x="20" y="76"/>
                  </a:cubicBezTo>
                  <a:cubicBezTo>
                    <a:pt x="14" y="72"/>
                    <a:pt x="9" y="67"/>
                    <a:pt x="5" y="61"/>
                  </a:cubicBezTo>
                  <a:cubicBezTo>
                    <a:pt x="2" y="55"/>
                    <a:pt x="0" y="48"/>
                    <a:pt x="0" y="41"/>
                  </a:cubicBezTo>
                  <a:lnTo>
                    <a:pt x="1" y="40"/>
                  </a:lnTo>
                  <a:lnTo>
                    <a:pt x="0" y="41"/>
                  </a:lnTo>
                  <a:lnTo>
                    <a:pt x="0" y="41"/>
                  </a:lnTo>
                  <a:cubicBezTo>
                    <a:pt x="0" y="33"/>
                    <a:pt x="2" y="26"/>
                    <a:pt x="5" y="20"/>
                  </a:cubicBezTo>
                  <a:cubicBezTo>
                    <a:pt x="9" y="14"/>
                    <a:pt x="14" y="9"/>
                    <a:pt x="20" y="5"/>
                  </a:cubicBezTo>
                  <a:cubicBezTo>
                    <a:pt x="26" y="2"/>
                    <a:pt x="33" y="0"/>
                    <a:pt x="41" y="0"/>
                  </a:cubicBezTo>
                  <a:lnTo>
                    <a:pt x="6811" y="0"/>
                  </a:lnTo>
                </a:path>
              </a:pathLst>
            </a:cu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6878880" y="957960"/>
              <a:ext cx="2195640" cy="28440"/>
            </a:xfrm>
            <a:custGeom>
              <a:avLst/>
              <a:gdLst/>
              <a:ahLst/>
              <a:rect l="l" t="t" r="r" b="b"/>
              <a:pathLst>
                <a:path w="6102" h="82">
                  <a:moveTo>
                    <a:pt x="6061" y="0"/>
                  </a:moveTo>
                  <a:lnTo>
                    <a:pt x="6061" y="0"/>
                  </a:lnTo>
                  <a:cubicBezTo>
                    <a:pt x="6068" y="0"/>
                    <a:pt x="6075" y="2"/>
                    <a:pt x="6081" y="5"/>
                  </a:cubicBezTo>
                  <a:cubicBezTo>
                    <a:pt x="6087" y="9"/>
                    <a:pt x="6092" y="14"/>
                    <a:pt x="6096" y="20"/>
                  </a:cubicBezTo>
                  <a:cubicBezTo>
                    <a:pt x="6099" y="26"/>
                    <a:pt x="6101" y="33"/>
                    <a:pt x="6101" y="41"/>
                  </a:cubicBezTo>
                  <a:lnTo>
                    <a:pt x="6101" y="40"/>
                  </a:lnTo>
                  <a:lnTo>
                    <a:pt x="6101" y="41"/>
                  </a:lnTo>
                  <a:cubicBezTo>
                    <a:pt x="6101" y="48"/>
                    <a:pt x="6099" y="55"/>
                    <a:pt x="6096" y="61"/>
                  </a:cubicBezTo>
                  <a:cubicBezTo>
                    <a:pt x="6092" y="67"/>
                    <a:pt x="6087" y="72"/>
                    <a:pt x="6081" y="76"/>
                  </a:cubicBezTo>
                  <a:cubicBezTo>
                    <a:pt x="6075" y="79"/>
                    <a:pt x="6068" y="81"/>
                    <a:pt x="6061" y="81"/>
                  </a:cubicBezTo>
                  <a:lnTo>
                    <a:pt x="41" y="81"/>
                  </a:lnTo>
                  <a:lnTo>
                    <a:pt x="41" y="81"/>
                  </a:lnTo>
                  <a:cubicBezTo>
                    <a:pt x="33" y="81"/>
                    <a:pt x="26" y="79"/>
                    <a:pt x="20" y="76"/>
                  </a:cubicBezTo>
                  <a:cubicBezTo>
                    <a:pt x="14" y="72"/>
                    <a:pt x="9" y="67"/>
                    <a:pt x="5" y="61"/>
                  </a:cubicBezTo>
                  <a:cubicBezTo>
                    <a:pt x="2" y="55"/>
                    <a:pt x="0" y="48"/>
                    <a:pt x="0" y="41"/>
                  </a:cubicBezTo>
                  <a:lnTo>
                    <a:pt x="1" y="40"/>
                  </a:lnTo>
                  <a:lnTo>
                    <a:pt x="0" y="41"/>
                  </a:lnTo>
                  <a:lnTo>
                    <a:pt x="0" y="41"/>
                  </a:lnTo>
                  <a:cubicBezTo>
                    <a:pt x="0" y="33"/>
                    <a:pt x="2" y="26"/>
                    <a:pt x="5" y="20"/>
                  </a:cubicBezTo>
                  <a:cubicBezTo>
                    <a:pt x="9" y="14"/>
                    <a:pt x="14" y="9"/>
                    <a:pt x="20" y="5"/>
                  </a:cubicBezTo>
                  <a:cubicBezTo>
                    <a:pt x="26" y="2"/>
                    <a:pt x="33" y="0"/>
                    <a:pt x="41" y="0"/>
                  </a:cubicBezTo>
                  <a:lnTo>
                    <a:pt x="6061" y="0"/>
                  </a:lnTo>
                </a:path>
              </a:pathLst>
            </a:cu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900000" y="1440000"/>
            <a:ext cx="8279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300" spc="-1" strike="noStrike">
                <a:solidFill>
                  <a:srgbClr val="ffffff"/>
                </a:solidFill>
                <a:latin typeface="Arial"/>
              </a:rPr>
              <a:t>Lecture 15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4572000" y="2286000"/>
            <a:ext cx="1789560" cy="345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Nick Rugai PhD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300" spc="-1" strike="noStrike">
                <a:solidFill>
                  <a:srgbClr val="ffffff"/>
                </a:solidFill>
                <a:latin typeface="Arial"/>
              </a:rPr>
              <a:t>Classes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900000" y="1440000"/>
            <a:ext cx="827964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685800" y="1227240"/>
            <a:ext cx="3093480" cy="105876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685800" y="2362680"/>
            <a:ext cx="1241640" cy="609120"/>
          </a:xfrm>
          <a:prstGeom prst="rect">
            <a:avLst/>
          </a:prstGeom>
          <a:ln w="0">
            <a:noFill/>
          </a:ln>
        </p:spPr>
      </p:pic>
      <p:sp>
        <p:nvSpPr>
          <p:cNvPr id="97" name="TextShape 3"/>
          <p:cNvSpPr txBox="1"/>
          <p:nvPr/>
        </p:nvSpPr>
        <p:spPr>
          <a:xfrm>
            <a:off x="4329360" y="1600200"/>
            <a:ext cx="425448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self represents the instance of the class,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you must use it!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3"/>
          <a:stretch/>
        </p:blipFill>
        <p:spPr>
          <a:xfrm>
            <a:off x="685800" y="3200400"/>
            <a:ext cx="2697120" cy="1455120"/>
          </a:xfrm>
          <a:prstGeom prst="rect">
            <a:avLst/>
          </a:prstGeom>
          <a:ln w="0">
            <a:noFill/>
          </a:ln>
        </p:spPr>
      </p:pic>
      <p:sp>
        <p:nvSpPr>
          <p:cNvPr id="99" name="TextShape 4"/>
          <p:cNvSpPr txBox="1"/>
          <p:nvPr/>
        </p:nvSpPr>
        <p:spPr>
          <a:xfrm>
            <a:off x="4273920" y="3608640"/>
            <a:ext cx="431244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__init__ is the default initializing function: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2Xunderscore+init+2Xunderscores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300" spc="-1" strike="noStrike">
                <a:solidFill>
                  <a:srgbClr val="ffffff"/>
                </a:solidFill>
                <a:latin typeface="Arial"/>
              </a:rPr>
              <a:t>Classes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900000" y="1440000"/>
            <a:ext cx="827964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671040" y="1067040"/>
            <a:ext cx="5501160" cy="3047760"/>
          </a:xfrm>
          <a:prstGeom prst="rect">
            <a:avLst/>
          </a:prstGeom>
          <a:ln w="0">
            <a:noFill/>
          </a:ln>
        </p:spPr>
      </p:pic>
      <p:sp>
        <p:nvSpPr>
          <p:cNvPr id="103" name="TextShape 3"/>
          <p:cNvSpPr txBox="1"/>
          <p:nvPr/>
        </p:nvSpPr>
        <p:spPr>
          <a:xfrm>
            <a:off x="1600200" y="4454280"/>
            <a:ext cx="7246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Mutable objects such as lists and dictionaries are shared!!! Be careful!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300" spc="-1" strike="noStrike">
                <a:solidFill>
                  <a:srgbClr val="ffffff"/>
                </a:solidFill>
                <a:latin typeface="Arial"/>
              </a:rPr>
              <a:t>Classes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900000" y="1440000"/>
            <a:ext cx="827964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TextShape 3"/>
          <p:cNvSpPr txBox="1"/>
          <p:nvPr/>
        </p:nvSpPr>
        <p:spPr>
          <a:xfrm>
            <a:off x="1600200" y="4454280"/>
            <a:ext cx="53334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This is the correct way of using a list within a class.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685800" y="1128240"/>
            <a:ext cx="5859360" cy="321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3240000" y="432000"/>
            <a:ext cx="3599640" cy="93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300" spc="-1" strike="noStrike">
                <a:solidFill>
                  <a:srgbClr val="ffffff"/>
                </a:solidFill>
                <a:latin typeface="Arial"/>
              </a:rPr>
              <a:t>Object-Oriented Programming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900000" y="1440000"/>
            <a:ext cx="827964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Based on the idea of “objects”.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 object is both data (state) and code (behavior).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 python, the class type is the prototypical object.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class can be crated many times and they are all independent from each other: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These go by the name of </a:t>
            </a:r>
            <a:r>
              <a:rPr b="1" lang="en-US" sz="2100" spc="-1" strike="noStrike">
                <a:solidFill>
                  <a:srgbClr val="000000"/>
                </a:solidFill>
                <a:latin typeface="Arial"/>
              </a:rPr>
              <a:t>instances.</a:t>
            </a:r>
            <a:endParaRPr b="0" lang="en-US" sz="21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The creation of an instance goes by</a:t>
            </a:r>
            <a:r>
              <a:rPr b="1" lang="en-US" sz="2100" spc="-1" strike="noStrike">
                <a:solidFill>
                  <a:srgbClr val="000000"/>
                </a:solidFill>
                <a:latin typeface="Arial"/>
              </a:rPr>
              <a:t> instantiation.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300" spc="-1" strike="noStrike">
                <a:solidFill>
                  <a:srgbClr val="ffffff"/>
                </a:solidFill>
                <a:latin typeface="Arial"/>
              </a:rPr>
              <a:t>Classes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900000" y="1440000"/>
            <a:ext cx="827964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Classes are not function calls.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You cannot create an instance of a function: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You can only call a function</a:t>
            </a:r>
            <a:endParaRPr b="0" lang="en-US" sz="21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 Python, class names are usually capitalize.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&gt;&gt;&gt; class Point: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class Point is a factory about to produce many obejcts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&gt;&gt;&gt; blank = Point()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blank is an instance of Point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300" spc="-1" strike="noStrike">
                <a:solidFill>
                  <a:srgbClr val="ffffff"/>
                </a:solidFill>
                <a:latin typeface="Arial"/>
              </a:rPr>
              <a:t>Classes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900000" y="1440000"/>
            <a:ext cx="827964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&gt;&gt;&gt; Point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&gt;&gt;&gt; blank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You can assign new variables to an instance:</a:t>
            </a:r>
            <a:endParaRPr b="0" lang="en-US" sz="2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&gt;&gt;&gt; blank.x=4.4 # this is called an attribute</a:t>
            </a:r>
            <a:endParaRPr b="0" lang="en-US" sz="2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&gt;&gt;&gt; blank.y=1.2</a:t>
            </a:r>
            <a:endParaRPr b="0" lang="en-US" sz="2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&gt;&gt;&gt; z=blank.x/blank.y</a:t>
            </a:r>
            <a:endParaRPr b="0" lang="en-US" sz="2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&gt;&gt;&gt; z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300" spc="-1" strike="noStrike">
                <a:solidFill>
                  <a:srgbClr val="ffffff"/>
                </a:solidFill>
                <a:latin typeface="Arial"/>
              </a:rPr>
              <a:t>Classes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900000" y="1440000"/>
            <a:ext cx="827964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693720" y="1303200"/>
            <a:ext cx="2278080" cy="982800"/>
          </a:xfrm>
          <a:prstGeom prst="rect">
            <a:avLst/>
          </a:prstGeom>
          <a:ln w="0">
            <a:noFill/>
          </a:ln>
        </p:spPr>
      </p:pic>
      <p:sp>
        <p:nvSpPr>
          <p:cNvPr id="58" name="TextShape 3"/>
          <p:cNvSpPr txBox="1"/>
          <p:nvPr/>
        </p:nvSpPr>
        <p:spPr>
          <a:xfrm>
            <a:off x="3421800" y="1600200"/>
            <a:ext cx="50284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You can pass an instance down as an argument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685800" y="2514600"/>
            <a:ext cx="3634560" cy="601560"/>
          </a:xfrm>
          <a:prstGeom prst="rect">
            <a:avLst/>
          </a:prstGeom>
          <a:ln w="0">
            <a:noFill/>
          </a:ln>
        </p:spPr>
      </p:pic>
      <p:pic>
        <p:nvPicPr>
          <p:cNvPr id="60" name="" descr=""/>
          <p:cNvPicPr/>
          <p:nvPr/>
        </p:nvPicPr>
        <p:blipFill>
          <a:blip r:embed="rId3"/>
          <a:stretch/>
        </p:blipFill>
        <p:spPr>
          <a:xfrm>
            <a:off x="685800" y="3200400"/>
            <a:ext cx="2110320" cy="1020600"/>
          </a:xfrm>
          <a:prstGeom prst="rect">
            <a:avLst/>
          </a:prstGeom>
          <a:ln w="0">
            <a:noFill/>
          </a:ln>
        </p:spPr>
      </p:pic>
      <p:sp>
        <p:nvSpPr>
          <p:cNvPr id="61" name="TextShape 4"/>
          <p:cNvSpPr txBox="1"/>
          <p:nvPr/>
        </p:nvSpPr>
        <p:spPr>
          <a:xfrm>
            <a:off x="2922120" y="3657600"/>
            <a:ext cx="471924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Notice the double dot because is an instance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within another instance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TextShape 5"/>
          <p:cNvSpPr txBox="1"/>
          <p:nvPr/>
        </p:nvSpPr>
        <p:spPr>
          <a:xfrm>
            <a:off x="4114800" y="4800600"/>
            <a:ext cx="31737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Function can return instances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4"/>
          <a:stretch/>
        </p:blipFill>
        <p:spPr>
          <a:xfrm>
            <a:off x="685800" y="4427640"/>
            <a:ext cx="3238200" cy="83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300" spc="-1" strike="noStrike">
                <a:solidFill>
                  <a:srgbClr val="ffffff"/>
                </a:solidFill>
                <a:latin typeface="Arial"/>
              </a:rPr>
              <a:t>Classes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900000" y="1440000"/>
            <a:ext cx="827964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685800" y="1600200"/>
            <a:ext cx="2918160" cy="456840"/>
          </a:xfrm>
          <a:prstGeom prst="rect">
            <a:avLst/>
          </a:prstGeom>
          <a:ln w="0">
            <a:noFill/>
          </a:ln>
        </p:spPr>
      </p:pic>
      <p:pic>
        <p:nvPicPr>
          <p:cNvPr id="67" name="" descr=""/>
          <p:cNvPicPr/>
          <p:nvPr/>
        </p:nvPicPr>
        <p:blipFill>
          <a:blip r:embed="rId2"/>
          <a:stretch/>
        </p:blipFill>
        <p:spPr>
          <a:xfrm>
            <a:off x="685800" y="1211760"/>
            <a:ext cx="2689560" cy="228240"/>
          </a:xfrm>
          <a:prstGeom prst="rect">
            <a:avLst/>
          </a:prstGeom>
          <a:ln w="0">
            <a:noFill/>
          </a:ln>
        </p:spPr>
      </p:pic>
      <p:pic>
        <p:nvPicPr>
          <p:cNvPr id="68" name="" descr=""/>
          <p:cNvPicPr/>
          <p:nvPr/>
        </p:nvPicPr>
        <p:blipFill>
          <a:blip r:embed="rId3"/>
          <a:stretch/>
        </p:blipFill>
        <p:spPr>
          <a:xfrm>
            <a:off x="747000" y="2286000"/>
            <a:ext cx="1996200" cy="228240"/>
          </a:xfrm>
          <a:prstGeom prst="rect">
            <a:avLst/>
          </a:prstGeom>
          <a:ln w="0">
            <a:noFill/>
          </a:ln>
        </p:spPr>
      </p:pic>
      <p:pic>
        <p:nvPicPr>
          <p:cNvPr id="69" name="" descr=""/>
          <p:cNvPicPr/>
          <p:nvPr/>
        </p:nvPicPr>
        <p:blipFill>
          <a:blip r:embed="rId4"/>
          <a:stretch/>
        </p:blipFill>
        <p:spPr>
          <a:xfrm>
            <a:off x="724320" y="2743200"/>
            <a:ext cx="1790280" cy="205560"/>
          </a:xfrm>
          <a:prstGeom prst="rect">
            <a:avLst/>
          </a:prstGeom>
          <a:ln w="0">
            <a:noFill/>
          </a:ln>
        </p:spPr>
      </p:pic>
      <p:sp>
        <p:nvSpPr>
          <p:cNvPr id="70" name="TextShape 3"/>
          <p:cNvSpPr txBox="1"/>
          <p:nvPr/>
        </p:nvSpPr>
        <p:spPr>
          <a:xfrm>
            <a:off x="2971800" y="2743200"/>
            <a:ext cx="40485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Inside a function p is an alias for blank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5"/>
          <a:stretch/>
        </p:blipFill>
        <p:spPr>
          <a:xfrm>
            <a:off x="685800" y="3269160"/>
            <a:ext cx="3634560" cy="617040"/>
          </a:xfrm>
          <a:prstGeom prst="rect">
            <a:avLst/>
          </a:prstGeom>
          <a:ln w="0">
            <a:noFill/>
          </a:ln>
        </p:spPr>
      </p:pic>
      <p:sp>
        <p:nvSpPr>
          <p:cNvPr id="72" name="TextShape 4"/>
          <p:cNvSpPr txBox="1"/>
          <p:nvPr/>
        </p:nvSpPr>
        <p:spPr>
          <a:xfrm>
            <a:off x="5022000" y="3429000"/>
            <a:ext cx="2223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Objects are mutable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6"/>
          <a:stretch/>
        </p:blipFill>
        <p:spPr>
          <a:xfrm>
            <a:off x="685800" y="4095000"/>
            <a:ext cx="5234760" cy="944640"/>
          </a:xfrm>
          <a:prstGeom prst="rect">
            <a:avLst/>
          </a:prstGeom>
          <a:ln w="0">
            <a:noFill/>
          </a:ln>
        </p:spPr>
      </p:pic>
      <p:sp>
        <p:nvSpPr>
          <p:cNvPr id="74" name="TextShape 5"/>
          <p:cNvSpPr txBox="1"/>
          <p:nvPr/>
        </p:nvSpPr>
        <p:spPr>
          <a:xfrm>
            <a:off x="6055920" y="4225680"/>
            <a:ext cx="312372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Functions can modify objects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rect is an alias for box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300" spc="-1" strike="noStrike">
                <a:solidFill>
                  <a:srgbClr val="ffffff"/>
                </a:solidFill>
                <a:latin typeface="Arial"/>
              </a:rPr>
              <a:t>Classes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900000" y="1440000"/>
            <a:ext cx="827964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685800" y="1143000"/>
            <a:ext cx="4358160" cy="1371240"/>
          </a:xfrm>
          <a:prstGeom prst="rect">
            <a:avLst/>
          </a:prstGeom>
          <a:ln w="0">
            <a:noFill/>
          </a:ln>
        </p:spPr>
      </p:pic>
      <p:sp>
        <p:nvSpPr>
          <p:cNvPr id="78" name="TextShape 3"/>
          <p:cNvSpPr txBox="1"/>
          <p:nvPr/>
        </p:nvSpPr>
        <p:spPr>
          <a:xfrm>
            <a:off x="738360" y="2743200"/>
            <a:ext cx="863424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Aliasing can be dangerous! The same memory can be accessed by several sources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Aliasing can be hard to understand within the code.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300" spc="-1" strike="noStrike">
                <a:solidFill>
                  <a:srgbClr val="ffffff"/>
                </a:solidFill>
                <a:latin typeface="Arial"/>
              </a:rPr>
              <a:t>Classes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900000" y="1440000"/>
            <a:ext cx="827964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3"/>
          <p:cNvSpPr/>
          <p:nvPr/>
        </p:nvSpPr>
        <p:spPr>
          <a:xfrm>
            <a:off x="900000" y="1440000"/>
            <a:ext cx="827964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Copying an instance is a good alternative to aliasing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914400" y="2057400"/>
            <a:ext cx="2293200" cy="875880"/>
          </a:xfrm>
          <a:prstGeom prst="rect">
            <a:avLst/>
          </a:prstGeom>
          <a:ln w="0">
            <a:noFill/>
          </a:ln>
        </p:spPr>
      </p:pic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914400" y="3048480"/>
            <a:ext cx="2773440" cy="609120"/>
          </a:xfrm>
          <a:prstGeom prst="rect">
            <a:avLst/>
          </a:prstGeom>
          <a:ln w="0"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900000" y="3802680"/>
            <a:ext cx="2757960" cy="1683720"/>
          </a:xfrm>
          <a:prstGeom prst="rect">
            <a:avLst/>
          </a:prstGeom>
          <a:ln w="0">
            <a:noFill/>
          </a:ln>
        </p:spPr>
      </p:pic>
      <p:sp>
        <p:nvSpPr>
          <p:cNvPr id="85" name="TextShape 4"/>
          <p:cNvSpPr txBox="1"/>
          <p:nvPr/>
        </p:nvSpPr>
        <p:spPr>
          <a:xfrm>
            <a:off x="4287600" y="4495320"/>
            <a:ext cx="37072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p1 and p2 are not the same object!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300" spc="-1" strike="noStrike">
                <a:solidFill>
                  <a:srgbClr val="ffffff"/>
                </a:solidFill>
                <a:latin typeface="Arial"/>
              </a:rPr>
              <a:t>Classes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900000" y="1440000"/>
            <a:ext cx="827964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685800" y="1349640"/>
            <a:ext cx="3748680" cy="1348560"/>
          </a:xfrm>
          <a:prstGeom prst="rect">
            <a:avLst/>
          </a:prstGeom>
          <a:ln w="0"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5633640" y="1371600"/>
            <a:ext cx="3794400" cy="1363680"/>
          </a:xfrm>
          <a:prstGeom prst="rect">
            <a:avLst/>
          </a:prstGeom>
          <a:ln w="0">
            <a:noFill/>
          </a:ln>
        </p:spPr>
      </p:pic>
      <p:sp>
        <p:nvSpPr>
          <p:cNvPr id="90" name="TextShape 3"/>
          <p:cNvSpPr txBox="1"/>
          <p:nvPr/>
        </p:nvSpPr>
        <p:spPr>
          <a:xfrm>
            <a:off x="4800600" y="1828800"/>
            <a:ext cx="5115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Vs.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TextShape 4"/>
          <p:cNvSpPr txBox="1"/>
          <p:nvPr/>
        </p:nvSpPr>
        <p:spPr>
          <a:xfrm>
            <a:off x="701640" y="2826720"/>
            <a:ext cx="318456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Shallow Copy: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Embedded objects not copied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TextShape 5"/>
          <p:cNvSpPr txBox="1"/>
          <p:nvPr/>
        </p:nvSpPr>
        <p:spPr>
          <a:xfrm>
            <a:off x="5715000" y="2971800"/>
            <a:ext cx="304272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Deep Copy: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Embedded objects copied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box and box 3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are entirely different objects!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Application>LibreOffice/7.0.0.3$Windows_X86_64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2020-10-08T11:05:52Z</dcterms:created>
  <dc:creator/>
  <dc:description/>
  <dc:language>en-US</dc:language>
  <cp:lastModifiedBy/>
  <dcterms:modified xsi:type="dcterms:W3CDTF">2020-10-08T16:06:16Z</dcterms:modified>
  <cp:revision>35</cp:revision>
  <dc:subject/>
  <dc:title>Sunset</dc:title>
</cp:coreProperties>
</file>