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59" r:id="rId5"/>
    <p:sldId id="256" r:id="rId6"/>
    <p:sldId id="258" r:id="rId7"/>
    <p:sldId id="264" r:id="rId8"/>
    <p:sldId id="270" r:id="rId9"/>
    <p:sldId id="271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79CA9B-A90B-48C6-B097-516C86F83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50D358B-C653-4909-9D57-7A56B85AF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C552EE-8473-482A-957C-DA113A7F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13C8F41-A883-4B92-A065-1AB2AF94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85D303-BBCC-475E-809C-7B0BF51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1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77731F-4C7B-48E7-87EF-1E0CC7E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FA2899B-8AA7-475A-B418-B971BCCE2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57DC84-FF74-43DF-BD91-42EA7773B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7B538A-0E3B-4DE5-8CA6-5B4DF07B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F37BA9-3CD1-4AFA-9B6A-36F20BBF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43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E30E28-76D5-41DE-A35D-5A48EDF2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2DFCCAA-F33A-40FC-9E1B-A896832A5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771944-C0F8-4A6B-AF2A-F29D270C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649FBE-96F6-4BE7-B696-D6BE8345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8CAA835-5E42-4A4F-82EF-94FD6279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40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6243B4-CB82-4782-80A5-FCDA54CA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52DD6C-E76C-4017-AE15-29F6A037F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F20B80-E408-4154-AF94-6C3BF894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626203-59FC-4F95-B4D9-1E81A67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EB35DB-73B3-48A8-BBC1-C9AC6F1A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43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A3D656-5F42-4837-9782-6F24DE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4238E5-C848-4030-A103-EC29DA844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968185-E77C-4E8D-B4C4-480F00272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25276BD-15B4-4CD0-AFC3-0EAF5197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A9DDB3-88B6-4EBF-8DDB-9B37DEF8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493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785BED-403A-4EB3-8658-7BFA8D94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C02062-38C7-4DF5-8A7B-C0936CE6A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EBA1ED2-0814-4D28-807F-01DED2848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84E1484-2F2E-4B39-98FE-A206F6EA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1139EA6-74EB-4CED-8530-BEDA82F0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2BBCB2-E5F6-474F-9AAE-72C1EC37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925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A937BF-7A0B-4F32-8891-F6B31853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8FBEE3-53A8-43FC-A82E-BCD49393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89FEE2A-6D20-4F61-BAD1-5284DB3DA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781FAF6-6F2E-4A9E-A8CF-BB374857C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23FAA2B-A71F-4984-A372-CD3D94C77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85942D4-EE1E-4CF3-A35F-89742ACA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7D3198C-2074-4B0B-A612-788E83B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F890B97-C6CE-4609-9D14-EBE63709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50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867476-5DC2-4E51-83BB-288C7085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4C20898-DFC8-40CC-AB26-C1852815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2CA04C-EC05-416D-A8E8-2927540A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871D586-2EBB-4D5E-80B4-F05E5AD6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82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F81EF22-6C07-48EA-AB66-03FE933C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365B357-B7B6-4247-8B99-823A50DE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BD16B63-EAB0-4D49-9DAF-4DE1A4A1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25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34F5BB-5137-4F24-A6A7-C79F1DFF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1E57D3-2B2A-4DF6-95B1-C4441AE0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6B9A000-1050-464E-963E-4779225D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8C27A3-8619-44CC-9664-A78170F2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35BF429-7446-4F6D-ACAA-03A989E5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5ACEE6-8EA7-4647-B6F2-4B484333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27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922FC-F96E-4647-BC23-D8038350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23FCED1-80D6-4810-9B20-93AF47BB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7DFFF4-794C-4702-A6FA-1DFA39FE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46E084-930E-4B10-8E99-C2C9325A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F4F0E6C-7CBA-41D4-83C1-B86CEFE9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ECAC296-AB5F-4D25-A2CC-B8C2BB1E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1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B5B0D57-8A25-41B3-B8A9-6D2EA837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F00244A-3788-4958-98B3-EE32FD24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D6D246-67F6-46F0-B063-1282BC2D1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90942-D8DE-4C1F-9833-23C6C00C6AE6}" type="datetimeFigureOut">
              <a:rPr lang="tr-TR" smtClean="0"/>
              <a:t>31.03.2022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0F681AB-744F-4C39-A04C-00379347D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441AE4D-A2CB-4059-A707-F1BAB5F6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077E-6A63-4ED3-AE2C-054D6F755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77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65F4D9D-1715-437C-B758-54D91B771171}"/>
              </a:ext>
            </a:extLst>
          </p:cNvPr>
          <p:cNvSpPr txBox="1"/>
          <p:nvPr/>
        </p:nvSpPr>
        <p:spPr>
          <a:xfrm>
            <a:off x="551384" y="1124744"/>
            <a:ext cx="108732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 yapısal </a:t>
            </a:r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(structural)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 tasarım kalıplarından biridir. Bu kalıp kullanılacak asıl </a:t>
            </a:r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(orijinal) 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nesnenin yerine geçen başka bir nesnenin kullanımını sağlar.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303511-7213-4F84-A7E1-9A4E91DEE69C}"/>
              </a:ext>
            </a:extLst>
          </p:cNvPr>
          <p:cNvSpPr txBox="1"/>
          <p:nvPr/>
        </p:nvSpPr>
        <p:spPr>
          <a:xfrm>
            <a:off x="3575720" y="260648"/>
            <a:ext cx="367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>
                <a:solidFill>
                  <a:srgbClr val="FF0000"/>
                </a:solidFill>
                <a:latin typeface="Consolas" panose="020B0609020204030204" pitchFamily="49" charset="0"/>
              </a:rPr>
              <a:t>Proxy Tasarım kalıbı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8849455-81BF-44FC-8C0C-65F7541641D4}"/>
              </a:ext>
            </a:extLst>
          </p:cNvPr>
          <p:cNvSpPr txBox="1"/>
          <p:nvPr/>
        </p:nvSpPr>
        <p:spPr>
          <a:xfrm>
            <a:off x="597450" y="2564904"/>
            <a:ext cx="10643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 nesne orijinal/asıl nesneye erişimi kontrol eder. İstemciden gelen isteği </a:t>
            </a:r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(request)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 orijinal nesneye iletmeden önce ya da ilettikten sonra birtakım işlevlerin yürütülmesini sağlar.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ADC2E0D-4CC0-437F-BFD7-628FCCE7E57C}"/>
              </a:ext>
            </a:extLst>
          </p:cNvPr>
          <p:cNvSpPr txBox="1"/>
          <p:nvPr/>
        </p:nvSpPr>
        <p:spPr>
          <a:xfrm>
            <a:off x="551384" y="4293096"/>
            <a:ext cx="111775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GOF </a:t>
            </a:r>
            <a:r>
              <a:rPr lang="tr-TR" sz="20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  <a:t> tasarım kalıbını şöyle tanımlıyor:</a:t>
            </a:r>
            <a:br>
              <a:rPr lang="tr-TR" sz="2000" b="1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Provide a surrogate or placeholder for another </a:t>
            </a:r>
            <a:r>
              <a:rPr lang="tr-TR" sz="2000" b="1">
                <a:solidFill>
                  <a:srgbClr val="FF0000"/>
                </a:solidFill>
                <a:latin typeface="Consolas" panose="020B0609020204030204" pitchFamily="49" charset="0"/>
              </a:rPr>
              <a:t>object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 to control access to it.</a:t>
            </a:r>
            <a:endParaRPr lang="tr-TR" sz="20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8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DFDB6C7-9FF0-475B-AEA5-A3FF1E24C9FE}"/>
              </a:ext>
            </a:extLst>
          </p:cNvPr>
          <p:cNvSpPr txBox="1"/>
          <p:nvPr/>
        </p:nvSpPr>
        <p:spPr>
          <a:xfrm>
            <a:off x="587387" y="489286"/>
            <a:ext cx="9973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>
                <a:solidFill>
                  <a:srgbClr val="FF0000"/>
                </a:solidFill>
                <a:latin typeface="Consolas" panose="020B0609020204030204" pitchFamily="49" charset="0"/>
              </a:rPr>
              <a:t>Bir nesneye erişimi farklı nedenlerden kontrol altına almak isteyebiliriz: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7EF4227-0EF5-496D-B1EA-8D238E31C7FC}"/>
              </a:ext>
            </a:extLst>
          </p:cNvPr>
          <p:cNvSpPr txBox="1"/>
          <p:nvPr/>
        </p:nvSpPr>
        <p:spPr>
          <a:xfrm>
            <a:off x="911424" y="1258307"/>
            <a:ext cx="9217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✔️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Nesnemizin kendisine doğrudan erişim bir güvenlik riski içeriyor olabilir.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779CC4-DBF7-49A8-9861-3BFAEA471AFF}"/>
              </a:ext>
            </a:extLst>
          </p:cNvPr>
          <p:cNvSpPr txBox="1"/>
          <p:nvPr/>
        </p:nvSpPr>
        <p:spPr>
          <a:xfrm>
            <a:off x="920507" y="1859549"/>
            <a:ext cx="1021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✔️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Nesneyi oluşturmak ihtiyaç duyulacağı ana kadar kadar geciktirilebilir ve böylece maliyet azaltılabilir. (Belki de nesneye hiç ihtiyaç duyulmayacaktır.)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DF49D2D-B388-4BAA-8727-896A9700DECC}"/>
              </a:ext>
            </a:extLst>
          </p:cNvPr>
          <p:cNvSpPr txBox="1"/>
          <p:nvPr/>
        </p:nvSpPr>
        <p:spPr>
          <a:xfrm>
            <a:off x="911424" y="2735915"/>
            <a:ext cx="978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✔️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 uzaktadır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(remote object).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Dışarıdan erişime karşı yalıtılmıştır. Nesneye kontrollü, kolaylaştırılmış, detaylardan arındırılmış bir erişim sağlanabilir.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07D0D53-F4BF-431B-BE3E-61919F3D5733}"/>
              </a:ext>
            </a:extLst>
          </p:cNvPr>
          <p:cNvSpPr txBox="1"/>
          <p:nvPr/>
        </p:nvSpPr>
        <p:spPr>
          <a:xfrm>
            <a:off x="911424" y="3612281"/>
            <a:ext cx="10585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✔️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Nesneye erişim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thread-safe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değildir.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Nesneye erişim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thread-safe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hale getirilebilir.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A1EEFE8-E4C1-4CE1-A545-7B02D321181F}"/>
              </a:ext>
            </a:extLst>
          </p:cNvPr>
          <p:cNvSpPr txBox="1"/>
          <p:nvPr/>
        </p:nvSpPr>
        <p:spPr>
          <a:xfrm>
            <a:off x="869414" y="4365104"/>
            <a:ext cx="9865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✔️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Nesneye erişimden önce ya da sonra farklı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(ilave)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işler yapılıyor olabilir. Örneğin erişim işlemleri loglanabilir. Nesneye erişimde bir kuyruk sistemi oluşturulabilir. Nesneye erişim senkron olmaktan çıkartılıp asenkron hale getirilebilir. </a:t>
            </a:r>
          </a:p>
        </p:txBody>
      </p:sp>
    </p:spTree>
    <p:extLst>
      <p:ext uri="{BB962C8B-B14F-4D97-AF65-F5344CB8AC3E}">
        <p14:creationId xmlns:p14="http://schemas.microsoft.com/office/powerpoint/2010/main" val="12138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C5A86F0-D36B-4C7F-A1D0-BDEA84BCFD31}"/>
              </a:ext>
            </a:extLst>
          </p:cNvPr>
          <p:cNvSpPr txBox="1"/>
          <p:nvPr/>
        </p:nvSpPr>
        <p:spPr>
          <a:xfrm>
            <a:off x="4871864" y="476672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Çözüm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88CE3D6-B77F-4B67-B923-A98003D65CDB}"/>
              </a:ext>
            </a:extLst>
          </p:cNvPr>
          <p:cNvSpPr txBox="1"/>
          <p:nvPr/>
        </p:nvSpPr>
        <p:spPr>
          <a:xfrm>
            <a:off x="407368" y="1196752"/>
            <a:ext cx="1080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İstemci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(client)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ile erişimi kontrol edilecek servis nesnesi arasına bir geçiş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(surrogate)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nesnesi ya da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(servis nesnesi gibi davranacak)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bir vekil nesne koyulur. İşte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bu nesnedir.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98CB1F3-67E9-4B87-B358-4186343CB003}"/>
              </a:ext>
            </a:extLst>
          </p:cNvPr>
          <p:cNvSpPr txBox="1"/>
          <p:nvPr/>
        </p:nvSpPr>
        <p:spPr>
          <a:xfrm>
            <a:off x="373250" y="2132856"/>
            <a:ext cx="109073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sz="1600" b="1" i="1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Proxy</a:t>
            </a:r>
            <a:r>
              <a:rPr kumimoji="0" lang="tr-TR" sz="1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nesnesinin arayüzü saklanan nesne ile aynı olursa, istemci bu durumdan haberdar olmaz. İstemci orijinal nesne ile aradaki nesneyi ayırt edemez.</a:t>
            </a:r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B5E06E5-82A5-4BDC-ACF7-0071966F4728}"/>
              </a:ext>
            </a:extLst>
          </p:cNvPr>
          <p:cNvSpPr txBox="1"/>
          <p:nvPr/>
        </p:nvSpPr>
        <p:spPr>
          <a:xfrm>
            <a:off x="407367" y="3018646"/>
            <a:ext cx="10907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(nesne) istemciyi asıl nesneden yalıtır ve asıl nesneye olan bağımlılığı ortadan kaldırır.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6548678-F77C-4B8D-9D38-2AA5068136A6}"/>
              </a:ext>
            </a:extLst>
          </p:cNvPr>
          <p:cNvSpPr txBox="1"/>
          <p:nvPr/>
        </p:nvSpPr>
        <p:spPr>
          <a:xfrm>
            <a:off x="433772" y="3861048"/>
            <a:ext cx="112788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(nesne), kısıtları yöneterek asıl nesnenin birlikteliğini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(cohesion)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yönetmeye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9311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A514EA8-A4EC-4DD6-82F0-B3877238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700807"/>
            <a:ext cx="4324415" cy="380521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04A4E7F-649F-49E6-AE7B-4A73D28310B9}"/>
              </a:ext>
            </a:extLst>
          </p:cNvPr>
          <p:cNvSpPr txBox="1"/>
          <p:nvPr/>
        </p:nvSpPr>
        <p:spPr>
          <a:xfrm>
            <a:off x="7968208" y="441193"/>
            <a:ext cx="33123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FF0000"/>
                </a:solidFill>
                <a:latin typeface="Consolas" panose="020B0609020204030204" pitchFamily="49" charset="0"/>
              </a:rPr>
              <a:t>ServiceInterface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b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arayüzünü bildirir.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'nin bu arayüze uyması beklenir. Böylece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nesnesinin kullanıldığı yerlerde Proxy nesnesi kullanılabilir.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DF4AE33-DBBC-4FAC-906A-B39A0CD57706}"/>
              </a:ext>
            </a:extLst>
          </p:cNvPr>
          <p:cNvCxnSpPr/>
          <p:nvPr/>
        </p:nvCxnSpPr>
        <p:spPr>
          <a:xfrm flipH="1">
            <a:off x="6312024" y="980728"/>
            <a:ext cx="1584176" cy="10081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9718B345-2ED3-40DD-9DAE-179503E85553}"/>
              </a:ext>
            </a:extLst>
          </p:cNvPr>
          <p:cNvSpPr txBox="1"/>
          <p:nvPr/>
        </p:nvSpPr>
        <p:spPr>
          <a:xfrm>
            <a:off x="7896200" y="3239598"/>
            <a:ext cx="3600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FF0000"/>
                </a:solidFill>
                <a:latin typeface="Consolas" panose="020B0609020204030204" pitchFamily="49" charset="0"/>
              </a:rPr>
              <a:t>Service</a:t>
            </a:r>
            <a:b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Fayda sağlayacak iş mantığını gerçekleştiren somut sınıftır.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 bu nesneyi sarmalar.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9931605F-C16E-4F2F-B132-CD5AE8939A44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104112" y="3284984"/>
            <a:ext cx="792088" cy="431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93B59F33-2629-4F1B-9573-32EE876D4130}"/>
              </a:ext>
            </a:extLst>
          </p:cNvPr>
          <p:cNvSpPr txBox="1"/>
          <p:nvPr/>
        </p:nvSpPr>
        <p:spPr>
          <a:xfrm>
            <a:off x="119336" y="3008766"/>
            <a:ext cx="287670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FF0000"/>
                </a:solidFill>
                <a:latin typeface="Consolas" panose="020B0609020204030204" pitchFamily="49" charset="0"/>
              </a:rPr>
              <a:t>Proxy</a:t>
            </a:r>
            <a:b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Service nesnesine bir referans tutar.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nesnesi işini bitirdikten sonra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(loglama, erişim kontrolü, caching, geç yükleme gibi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) almış olduğu isteği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Service 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nesnesine iletir.</a:t>
            </a:r>
          </a:p>
          <a:p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nesneleri genellikle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nesnelerinin tüm yaşam döngülerini yönetirler.</a:t>
            </a: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612400DC-6F12-4E44-90E2-7C6483E0F5A3}"/>
              </a:ext>
            </a:extLst>
          </p:cNvPr>
          <p:cNvCxnSpPr>
            <a:cxnSpLocks/>
          </p:cNvCxnSpPr>
          <p:nvPr/>
        </p:nvCxnSpPr>
        <p:spPr>
          <a:xfrm>
            <a:off x="2783632" y="3379254"/>
            <a:ext cx="7052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BB4028DF-F4D8-4139-B241-E1DF44073ECC}"/>
              </a:ext>
            </a:extLst>
          </p:cNvPr>
          <p:cNvSpPr txBox="1"/>
          <p:nvPr/>
        </p:nvSpPr>
        <p:spPr>
          <a:xfrm>
            <a:off x="407368" y="503520"/>
            <a:ext cx="33843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FF0000"/>
                </a:solidFill>
                <a:latin typeface="Consolas" panose="020B0609020204030204" pitchFamily="49" charset="0"/>
              </a:rPr>
              <a:t>Client</a:t>
            </a:r>
          </a:p>
          <a:p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Hem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nesnesiyle hem de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nesnesiyle aynı arayüzü kullanarak çalışabilir. (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 nesnesi kullanılabilen her yerde </a:t>
            </a:r>
            <a:r>
              <a:rPr lang="tr-TR" sz="1200" b="1" i="1">
                <a:solidFill>
                  <a:srgbClr val="002060"/>
                </a:solidFill>
                <a:latin typeface="Consolas" panose="020B0609020204030204" pitchFamily="49" charset="0"/>
              </a:rPr>
              <a:t>Proxy </a:t>
            </a:r>
            <a:r>
              <a:rPr lang="tr-TR" sz="1200" b="1">
                <a:solidFill>
                  <a:srgbClr val="002060"/>
                </a:solidFill>
                <a:latin typeface="Consolas" panose="020B0609020204030204" pitchFamily="49" charset="0"/>
              </a:rPr>
              <a:t>nesnesi de kullanılabilir.)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AE1B0CF1-ED1A-4AB3-B0C3-771D4CDD7B91}"/>
              </a:ext>
            </a:extLst>
          </p:cNvPr>
          <p:cNvCxnSpPr>
            <a:cxnSpLocks/>
          </p:cNvCxnSpPr>
          <p:nvPr/>
        </p:nvCxnSpPr>
        <p:spPr>
          <a:xfrm>
            <a:off x="2783632" y="1628800"/>
            <a:ext cx="593141" cy="342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7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F2FFC1E-ECCC-45ED-B68C-65090B27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6" y="2132856"/>
            <a:ext cx="655927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5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76B3FB4-0C09-47D4-B1B7-FEB2A01C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355985"/>
            <a:ext cx="6912768" cy="302433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95CF9EA-C81F-4C33-81BF-BAC72EA11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356992"/>
            <a:ext cx="5881428" cy="29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058CD70-C117-4CBA-A386-B5F7D2400E4E}"/>
              </a:ext>
            </a:extLst>
          </p:cNvPr>
          <p:cNvSpPr txBox="1"/>
          <p:nvPr/>
        </p:nvSpPr>
        <p:spPr>
          <a:xfrm>
            <a:off x="368660" y="331145"/>
            <a:ext cx="8103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>
                <a:solidFill>
                  <a:srgbClr val="FF0000"/>
                </a:solidFill>
                <a:latin typeface="Consolas" panose="020B0609020204030204" pitchFamily="49" charset="0"/>
              </a:rPr>
              <a:t>Proxy kalıbından farklı şekillere faydalanabiliriz: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F459B0A-881F-4756-A259-498B1736AFF7}"/>
              </a:ext>
            </a:extLst>
          </p:cNvPr>
          <p:cNvSpPr txBox="1"/>
          <p:nvPr/>
        </p:nvSpPr>
        <p:spPr>
          <a:xfrm>
            <a:off x="335360" y="836712"/>
            <a:ext cx="109452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Bazı hizmet nesneleri hayatta oldukları sürece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(yüksek miktarda)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sistem kaynaklarını kullanır. Oysa bunlara her zaman ihtiyacımız olmayabilir. Uygulama başlar başlamaz böyle hizmet nesnelerini hayata başlatmak yerine bunlara ilk kez ihtiyaç duyulduğunda bu nesneleri hayata getirebiliriz.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(lazy initialization / lazy loading)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Bu amaçla kullanılan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nesnelerine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"Virtual Proxy"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denir.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680B2A6-EFB1-4D50-9209-C28075FBD6DA}"/>
              </a:ext>
            </a:extLst>
          </p:cNvPr>
          <p:cNvSpPr txBox="1"/>
          <p:nvPr/>
        </p:nvSpPr>
        <p:spPr>
          <a:xfrm>
            <a:off x="335360" y="1988609"/>
            <a:ext cx="112332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Bir servis nesnesi işletim sisteminin kritik parçalarına ilişkin olabilir. Her kodun bu nesneye erişebilmesi bir güvenlik açığı oluşturabilir. Yalnızca belirli istemcilerin servis nesnesini kullanabilmesi gerekebilir.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 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nesne yalnızca belirli kriterleri sağlayan istemcilerin isteklerini asıl nesneye iletebilir. Bu amaçla oluşturulan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nesnelerine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"Protection Proxy" 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denir.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689CD2F-A761-4BD4-8AB3-4B01F8588708}"/>
              </a:ext>
            </a:extLst>
          </p:cNvPr>
          <p:cNvSpPr txBox="1"/>
          <p:nvPr/>
        </p:nvSpPr>
        <p:spPr>
          <a:xfrm>
            <a:off x="368660" y="3140506"/>
            <a:ext cx="109119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Bir hizmet nesnesi uzaktaki (farklı bir adres uzayındaki) sunucuda tutuluyor olabilir. Bu durumda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 isteği service nesnesine network üzerinden gönderir.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 network ile ilgili tüm detayları gizler. Böyle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nesnelerine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"Remote Proxy"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denir.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AD171B4-7A60-427F-9332-582F9AE1A1F6}"/>
              </a:ext>
            </a:extLst>
          </p:cNvPr>
          <p:cNvSpPr txBox="1"/>
          <p:nvPr/>
        </p:nvSpPr>
        <p:spPr>
          <a:xfrm>
            <a:off x="375175" y="4221088"/>
            <a:ext cx="10108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Bazı durumlarda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sınıfları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caching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amaçı kullanılır.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sınıfı tekrar eden istekler için bir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caching 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mekanizması oluşturur.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(Caching Proxy)</a:t>
            </a:r>
          </a:p>
        </p:txBody>
      </p:sp>
    </p:spTree>
    <p:extLst>
      <p:ext uri="{BB962C8B-B14F-4D97-AF65-F5344CB8AC3E}">
        <p14:creationId xmlns:p14="http://schemas.microsoft.com/office/powerpoint/2010/main" val="304266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B339FA0-D31C-4E99-B8E0-DD4245C8B47F}"/>
              </a:ext>
            </a:extLst>
          </p:cNvPr>
          <p:cNvSpPr txBox="1"/>
          <p:nvPr/>
        </p:nvSpPr>
        <p:spPr>
          <a:xfrm>
            <a:off x="554768" y="231058"/>
            <a:ext cx="58292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>
                <a:solidFill>
                  <a:srgbClr val="FF0000"/>
                </a:solidFill>
                <a:latin typeface="Consolas" panose="020B0609020204030204" pitchFamily="49" charset="0"/>
              </a:rPr>
              <a:t>Diğer tasarım kalıpları ile ilişkiler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D60A143-4968-4A1D-99C3-3BABAA691C7D}"/>
              </a:ext>
            </a:extLst>
          </p:cNvPr>
          <p:cNvSpPr txBox="1"/>
          <p:nvPr/>
        </p:nvSpPr>
        <p:spPr>
          <a:xfrm>
            <a:off x="522194" y="836712"/>
            <a:ext cx="95770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Adapter, Proxy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ve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 Decorator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nesneleri sarmalayan tasarım kalıplarıdır:</a:t>
            </a:r>
          </a:p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Adapter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, sarmalanan nesneye farklı bir arayüz sağlar,</a:t>
            </a:r>
          </a:p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sarmalanan nesneyi aynı arayüzle sunar,</a:t>
            </a:r>
          </a:p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Decorator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sarmalanan nesneyi zenginleştirilmiş bir arayüzle sunar.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A0D999F-CC34-49EA-977E-500D86EAA513}"/>
              </a:ext>
            </a:extLst>
          </p:cNvPr>
          <p:cNvSpPr txBox="1"/>
          <p:nvPr/>
        </p:nvSpPr>
        <p:spPr>
          <a:xfrm>
            <a:off x="522194" y="2261318"/>
            <a:ext cx="11153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Facade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ve Proxy birbirine benzer kalıplardır. Her ikisi de kompleks bir varlığı sarmalayarak initialize ederler.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Facade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'dan farklı olarak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hizmet veren nesneyle aynı arayüze sahiptir. </a:t>
            </a:r>
          </a:p>
          <a:p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Yani hizmet veren nesnenin kullanılabildiği her yerde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nesesi de kullanılabilir.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C72193D-F1DD-4C2B-8924-517ED67DBCBB}"/>
              </a:ext>
            </a:extLst>
          </p:cNvPr>
          <p:cNvSpPr txBox="1"/>
          <p:nvPr/>
        </p:nvSpPr>
        <p:spPr>
          <a:xfrm>
            <a:off x="522194" y="3573016"/>
            <a:ext cx="108303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Decorator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ve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kalıpları benzer yapılar olmasına karşın bunların niyetleri birbirinden çok farklıdır. Birleştirme (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composition)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ilkesiyle oluşturulan her iki kalıpta da nesnelerden biri işin bir kısmını bir başka nesneye delege eder. Ancak fark şuradadır:</a:t>
            </a:r>
          </a:p>
          <a:p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hizmet veren nesnenin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(service object) 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yaşam döngüsünü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(life-cycle)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 kendisi belirler. Ancak </a:t>
            </a:r>
            <a:r>
              <a:rPr lang="tr-TR" sz="1600" b="1" i="1">
                <a:solidFill>
                  <a:srgbClr val="002060"/>
                </a:solidFill>
                <a:latin typeface="Consolas" panose="020B0609020204030204" pitchFamily="49" charset="0"/>
              </a:rPr>
              <a:t>Decorator</a:t>
            </a:r>
            <a:r>
              <a:rPr lang="tr-TR" sz="1600" b="1">
                <a:solidFill>
                  <a:srgbClr val="002060"/>
                </a:solidFill>
                <a:latin typeface="Consolas" panose="020B0609020204030204" pitchFamily="49" charset="0"/>
              </a:rPr>
              <a:t>'un oluşturulması her zaman istemci kod tarafından gerçekleştirilir.</a:t>
            </a:r>
          </a:p>
        </p:txBody>
      </p:sp>
    </p:spTree>
    <p:extLst>
      <p:ext uri="{BB962C8B-B14F-4D97-AF65-F5344CB8AC3E}">
        <p14:creationId xmlns:p14="http://schemas.microsoft.com/office/powerpoint/2010/main" val="55139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ADE8C36-368D-4061-A6F9-93F84F34CFA0}"/>
              </a:ext>
            </a:extLst>
          </p:cNvPr>
          <p:cNvSpPr txBox="1"/>
          <p:nvPr/>
        </p:nvSpPr>
        <p:spPr>
          <a:xfrm>
            <a:off x="551384" y="347465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>
                <a:solidFill>
                  <a:srgbClr val="FF0000"/>
                </a:solidFill>
                <a:latin typeface="Consolas" panose="020B0609020204030204" pitchFamily="49" charset="0"/>
              </a:rPr>
              <a:t>Avantajlar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F4253A-FA64-4CD4-B433-0868B8B487B9}"/>
              </a:ext>
            </a:extLst>
          </p:cNvPr>
          <p:cNvSpPr txBox="1"/>
          <p:nvPr/>
        </p:nvSpPr>
        <p:spPr>
          <a:xfrm>
            <a:off x="551384" y="988713"/>
            <a:ext cx="10729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nesnesini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(istemci kodlar fark etmeden)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dilediğimiz gibi kontrol edebiliriz.</a:t>
            </a:r>
          </a:p>
          <a:p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 daha hazır ya da erişilir olmadan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 kullanılabilir.</a:t>
            </a:r>
          </a:p>
          <a:p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nesnesinin ömrünü istemci kodları işe karıştırmadan istediğimiz gibi kontrol edebiliriz.</a:t>
            </a:r>
          </a:p>
          <a:p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Service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ya da istemci kodlarını değiştirmeden yeni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Proxy</a:t>
            </a:r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 sınıfları oluşturabiliriz. </a:t>
            </a:r>
            <a:r>
              <a:rPr lang="tr-TR" sz="1400" b="1" i="1">
                <a:solidFill>
                  <a:srgbClr val="002060"/>
                </a:solidFill>
                <a:latin typeface="Consolas" panose="020B0609020204030204" pitchFamily="49" charset="0"/>
              </a:rPr>
              <a:t>(Open Close Principle)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3CE5117-364B-4C2C-A3D9-B9F6432EEDCB}"/>
              </a:ext>
            </a:extLst>
          </p:cNvPr>
          <p:cNvSpPr txBox="1"/>
          <p:nvPr/>
        </p:nvSpPr>
        <p:spPr>
          <a:xfrm>
            <a:off x="551384" y="2564904"/>
            <a:ext cx="6097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 b="1">
                <a:solidFill>
                  <a:srgbClr val="FF0000"/>
                </a:solidFill>
                <a:latin typeface="Consolas" panose="020B0609020204030204" pitchFamily="49" charset="0"/>
              </a:defRPr>
            </a:lvl1pPr>
          </a:lstStyle>
          <a:p>
            <a:r>
              <a:rPr lang="tr-TR"/>
              <a:t>Dezavantajlar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0FE19DB-CFF0-434C-B0F7-A13E4B8AAD6A}"/>
              </a:ext>
            </a:extLst>
          </p:cNvPr>
          <p:cNvSpPr txBox="1"/>
          <p:nvPr/>
        </p:nvSpPr>
        <p:spPr>
          <a:xfrm>
            <a:off x="551384" y="3140968"/>
            <a:ext cx="7776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Yeni sınıflar oluşturulduğundan kod daha karmaşık hale gelebilir.</a:t>
            </a:r>
          </a:p>
          <a:p>
            <a:r>
              <a:rPr lang="tr-TR" sz="1400" b="1">
                <a:solidFill>
                  <a:srgbClr val="002060"/>
                </a:solidFill>
                <a:latin typeface="Consolas" panose="020B0609020204030204" pitchFamily="49" charset="0"/>
              </a:rPr>
              <a:t>Ara katman nedeniyle asıl nesnenin cevabı gecikebilir.</a:t>
            </a:r>
          </a:p>
        </p:txBody>
      </p:sp>
    </p:spTree>
    <p:extLst>
      <p:ext uri="{BB962C8B-B14F-4D97-AF65-F5344CB8AC3E}">
        <p14:creationId xmlns:p14="http://schemas.microsoft.com/office/powerpoint/2010/main" val="257895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785</Words>
  <Application>Microsoft Office PowerPoint</Application>
  <PresentationFormat>Geniş ekran</PresentationFormat>
  <Paragraphs>44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kaan aslan</dc:creator>
  <cp:lastModifiedBy>kaan aslan</cp:lastModifiedBy>
  <cp:revision>18</cp:revision>
  <dcterms:created xsi:type="dcterms:W3CDTF">2022-03-28T12:33:59Z</dcterms:created>
  <dcterms:modified xsi:type="dcterms:W3CDTF">2022-03-31T10:36:24Z</dcterms:modified>
</cp:coreProperties>
</file>