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060179-B4F6-4FFE-A15C-BAB918188C1A}">
  <a:tblStyle styleId="{6A060179-B4F6-4FFE-A15C-BAB918188C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c412120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c41212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c412120a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c412120a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b127f2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b127f2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b127f2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b127f2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c412120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c412120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b127f2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b127f2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c0911e7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c0911e7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c41212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c41212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b127f2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b127f2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c412120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c412120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9225" y="860850"/>
            <a:ext cx="51339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tr" sz="8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e2gether</a:t>
            </a:r>
            <a:br>
              <a:rPr b="1" lang="tr" sz="8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tr" sz="3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Grup-8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311950" y="552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rgbClr val="4A86E8"/>
                </a:solidFill>
              </a:rPr>
              <a:t>Solution Mapping</a:t>
            </a:r>
            <a:endParaRPr b="1" sz="3000">
              <a:solidFill>
                <a:srgbClr val="4A86E8"/>
              </a:solidFill>
            </a:endParaRPr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1409375" y="18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{6A060179-B4F6-4FFE-A15C-BAB918188C1A}</a:tableStyleId>
              </a:tblPr>
              <a:tblGrid>
                <a:gridCol w="2980850"/>
                <a:gridCol w="2980850"/>
              </a:tblGrid>
              <a:tr h="33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D9D9D9"/>
                          </a:solidFill>
                        </a:rPr>
                        <a:t>Sorunlar</a:t>
                      </a:r>
                      <a:endParaRPr b="1"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solidFill>
                            <a:srgbClr val="D9D9D9"/>
                          </a:solidFill>
                        </a:rPr>
                        <a:t>Çözümler</a:t>
                      </a:r>
                      <a:endParaRPr b="1"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Projelerimi ve hangi projeme kimlerin katılmak istediğini görmek istiyo</a:t>
                      </a: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ru</a:t>
                      </a: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m.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Sahip olunan projeleri ve projelerine  başvuru yapan herkesi gösteren bir myprojects ekranı tasarladık.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Katılabileceğim uygun projeleri görmek istiyorum.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Tüm uygun projelerin listelendiği bir project ekranı tasarladık.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Başvuran kişilerin niteliklerini bilmek istiyorum.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D9D9D9"/>
                          </a:solidFill>
                        </a:rPr>
                        <a:t>Başvuranların profillerini ve profillerinde cv ve yeteneklerini içeren bir profiles ekranı tasarlandı.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2" name="Google Shape;192;p22"/>
          <p:cNvGraphicFramePr/>
          <p:nvPr/>
        </p:nvGraphicFramePr>
        <p:xfrm>
          <a:off x="1409375" y="41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{6A060179-B4F6-4FFE-A15C-BAB918188C1A}</a:tableStyleId>
              </a:tblPr>
              <a:tblGrid>
                <a:gridCol w="2980850"/>
                <a:gridCol w="2980850"/>
              </a:tblGrid>
              <a:tr h="29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EFEFEF"/>
                          </a:solidFill>
                        </a:rPr>
                        <a:t>Projelerime benzer projeleri görmek istiyorum</a:t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EFEFEF"/>
                          </a:solidFill>
                        </a:rPr>
                        <a:t>Filtreleme sistemi sayesinde sorun çözüme kavuşturuldu.</a:t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24" y="437737"/>
            <a:ext cx="5950425" cy="42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301950" y="834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800">
                <a:solidFill>
                  <a:srgbClr val="4A86E8"/>
                </a:solidFill>
              </a:rPr>
              <a:t>Grup Üyeleri</a:t>
            </a:r>
            <a:endParaRPr b="1" sz="4800">
              <a:solidFill>
                <a:srgbClr val="4A86E8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4279775" y="25338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AYŞE IRMAK ERÇEVIK</a:t>
            </a:r>
            <a:endParaRPr b="1" sz="14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MELISSA GÖŞMEN</a:t>
            </a:r>
            <a:endParaRPr b="1" sz="14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MURATHAN KÖSE</a:t>
            </a:r>
            <a:endParaRPr sz="14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ORHAN ONAR</a:t>
            </a:r>
            <a:endParaRPr sz="14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BERKAY ERTURK</a:t>
            </a:r>
            <a:endParaRPr b="1" sz="14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KASIM ALP TOKER</a:t>
            </a:r>
            <a:endParaRPr b="1" sz="14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873825" y="1146175"/>
            <a:ext cx="64257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Günümüzde birçok okul projesi eksik kalıp başarısız  sonuçlanmaktadır. Bunun başlıca nedenleri şunlardır:</a:t>
            </a:r>
            <a:endParaRPr sz="1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-Gruptaki insanların kişisel becerilerinden habersiz olmak.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-Yetersiz bilgiye sahip olunması.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-Yanlış iş paylaşımı.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-Proje sahiplerinin çalışacak uygun insanı bulamaması.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-Diğer insanların da kendisine uygun projeyi bulamaması.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873825" y="34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rgbClr val="4A86E8"/>
                </a:solidFill>
              </a:rPr>
              <a:t>Projemiz</a:t>
            </a:r>
            <a:endParaRPr sz="2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rgbClr val="4A86E8"/>
                </a:solidFill>
              </a:rPr>
              <a:t>Paydaşların Belirlenmesi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46975" y="14438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Sorundan kimler çıkar sağlıyor?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Projeye destek  verenler ve karşı çıkanlar kimlerdir?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Kimler doğrudan kimler dolaylı olarak etkileniyor?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Tüm paydaşların özellikleri nasıl?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Tedarikçiler kimlerdir?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Kimler projeyi başarısızlığa uğratabilir?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A86E8"/>
                </a:solidFill>
              </a:rPr>
              <a:t>Formative Study Method - Anket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Örneklem Sınıfımız : 3 veya 3 den fazla katılımcıdan oluşan grup çalışmalarında yer almış   Üniversite öğrencileridir.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Toplamda 51 kişi anketi cevaplandırmıştır.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Anketimiz 2 si  doğrudan kullanıcı dönütlü cevaplar gerektirecek şekilde 15  açık uçlu ve çoktan seçmeli sorudan oluşmaktadır.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Sorular genelden özele gidecek şekilde, kullanıcılara herhangi bir öny</a:t>
            </a:r>
            <a:r>
              <a:rPr lang="tr"/>
              <a:t>argı aşılamaktan kaçınılarak</a:t>
            </a:r>
            <a:r>
              <a:rPr lang="tr"/>
              <a:t> hazırlanmıştır.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  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25" y="3320325"/>
            <a:ext cx="3311550" cy="16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83900" y="1987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tr" sz="1800">
                <a:solidFill>
                  <a:srgbClr val="00FFFF"/>
                </a:solidFill>
              </a:rPr>
              <a:t>Anket sonuçlarınına bakarak  2 temel çıkarama varabiliyoruz:</a:t>
            </a:r>
            <a:endParaRPr sz="1800"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tr" sz="1400"/>
              <a:t>Öğrencilerin yaklaşık %80 ‘i daha önce tanımadıkları ancak gözlemeleri sonucu proje amacıyla “yetkinlikleri” paralel olan öğrencilerle kaynaşıp grup oluşturmak yerine daha önceden tanıdığı  arkadaşlarıyla  grup oluşturmayı tercih ediyor.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tr" sz="1400"/>
              <a:t>Oluşan grubunun  katılımcıların yetenekleri ve ilgilerine göre görev paylaşımı yapılamadığı veya proje oluşturma aşamasında homojen yeteneklere sahip katılımcıların bir araya gelememesi sonucu   projenin ilerleyen aşamalarında katılımcılarda güvensizlik oluşuyor.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975" y="130950"/>
            <a:ext cx="2794200" cy="1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type="title"/>
          </p:nvPr>
        </p:nvSpPr>
        <p:spPr>
          <a:xfrm>
            <a:off x="1247600" y="66056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rgbClr val="4A86E8"/>
                </a:solidFill>
              </a:rPr>
              <a:t>Anket Sonuçları</a:t>
            </a:r>
            <a:endParaRPr b="1" sz="3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61375" y="6695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rgbClr val="4A86E8"/>
                </a:solidFill>
              </a:rPr>
              <a:t>Anket Sonuçları</a:t>
            </a:r>
            <a:endParaRPr b="1" sz="3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30600" y="166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tr" sz="1800">
                <a:solidFill>
                  <a:srgbClr val="00FFFF"/>
                </a:solidFill>
              </a:rPr>
              <a:t>Açık uçlu sorulardan yola çıkarak kullanıcı dönütlerinden;</a:t>
            </a:r>
            <a:endParaRPr sz="1800"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tr" sz="1400"/>
              <a:t>Katılımcıların projeye olan bağlılıkları ve proje başlangıç aşamasında iddia ettikleri yetilere sahip olup olmadıklarını anlamanın herhangi bir yolu olmadığını “DÜRÜSTLÜK-GÜVENİLİRLİK” problemi ,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tr" sz="1400"/>
              <a:t>Bu güven problemi sonucu grup üyelerinin projeye ayırdığı vakit ve özende değişiklik gözlendiği ve ADALETSİZ bir görev paylaşımı olması kaynaklı sıkıntı çektiklerini öğrendik .</a:t>
            </a:r>
            <a:endParaRPr sz="14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600" y="195050"/>
            <a:ext cx="3037000" cy="1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54025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>
                <a:solidFill>
                  <a:srgbClr val="4A86E8"/>
                </a:solidFill>
              </a:rPr>
              <a:t>Çözümümüz bir websitesi</a:t>
            </a:r>
            <a:endParaRPr sz="2600">
              <a:solidFill>
                <a:srgbClr val="4A86E8"/>
              </a:solidFill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Proje sahipleri bu şekilde “new post” olarak projelerini paylaşabilecek.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Proje sahipleri projesini post olarak paylaşacak ve tüm projeler listelenecek.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Herhangi bir projeye dahil olmak isteyen öğrenciler listeden kendisine uygun projeyi seçip başvuru yapabilecek.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Proje sahipleri de öğrencilerin profillerini göz önünde bulundurarak başvurularını değerlendirebilecek.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A86E8"/>
                </a:solidFill>
              </a:rPr>
              <a:t>A</a:t>
            </a:r>
            <a:r>
              <a:rPr lang="tr">
                <a:solidFill>
                  <a:srgbClr val="4A86E8"/>
                </a:solidFill>
              </a:rPr>
              <a:t>nket Sonuçlarından Sonra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Proje sahibi, proje katılımcılarının niteliklerinden emin olmadığı zaman sınava tabi tutabilir.</a:t>
            </a:r>
            <a:endParaRPr sz="20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Projede bulunan diğer kişiler de proje lideri gibi yeni katılımcıların projeye katılıp katılmamasını ya da var olan katılımcının çıkarılıp çıkarılmama konusunda fikrini beyan edebilecek.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tr" sz="2000">
                <a:latin typeface="Calibri"/>
                <a:ea typeface="Calibri"/>
                <a:cs typeface="Calibri"/>
                <a:sym typeface="Calibri"/>
              </a:rPr>
              <a:t>Filtreleme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