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TAHA KÜNKÜL" userId="d609bc6a5f390e82" providerId="LiveId" clId="{BAF23FF4-37B5-47F6-8214-738DE087B550}"/>
    <pc:docChg chg="undo custSel addSld modSld">
      <pc:chgData name="HASAN TAHA KÜNKÜL" userId="d609bc6a5f390e82" providerId="LiveId" clId="{BAF23FF4-37B5-47F6-8214-738DE087B550}" dt="2022-11-17T15:11:55.657" v="2632" actId="27636"/>
      <pc:docMkLst>
        <pc:docMk/>
      </pc:docMkLst>
      <pc:sldChg chg="delSp modSp new mod">
        <pc:chgData name="HASAN TAHA KÜNKÜL" userId="d609bc6a5f390e82" providerId="LiveId" clId="{BAF23FF4-37B5-47F6-8214-738DE087B550}" dt="2022-11-17T15:11:55.494" v="2630"/>
        <pc:sldMkLst>
          <pc:docMk/>
          <pc:sldMk cId="2026569915" sldId="256"/>
        </pc:sldMkLst>
        <pc:spChg chg="mod">
          <ac:chgData name="HASAN TAHA KÜNKÜL" userId="d609bc6a5f390e82" providerId="LiveId" clId="{BAF23FF4-37B5-47F6-8214-738DE087B550}" dt="2022-11-17T15:11:55.494" v="2630"/>
          <ac:spMkLst>
            <pc:docMk/>
            <pc:sldMk cId="2026569915" sldId="256"/>
            <ac:spMk id="2" creationId="{E0733E52-525D-41A1-BD37-F357F8EFB58E}"/>
          </ac:spMkLst>
        </pc:spChg>
        <pc:spChg chg="del">
          <ac:chgData name="HASAN TAHA KÜNKÜL" userId="d609bc6a5f390e82" providerId="LiveId" clId="{BAF23FF4-37B5-47F6-8214-738DE087B550}" dt="2022-11-09T18:10:58.545" v="4" actId="478"/>
          <ac:spMkLst>
            <pc:docMk/>
            <pc:sldMk cId="2026569915" sldId="256"/>
            <ac:spMk id="3" creationId="{3B51D42B-68E8-409D-845A-F2DBEADED76D}"/>
          </ac:spMkLst>
        </pc:spChg>
      </pc:sldChg>
      <pc:sldChg chg="modSp new mod">
        <pc:chgData name="HASAN TAHA KÜNKÜL" userId="d609bc6a5f390e82" providerId="LiveId" clId="{BAF23FF4-37B5-47F6-8214-738DE087B550}" dt="2022-11-17T15:11:55.494" v="2630"/>
        <pc:sldMkLst>
          <pc:docMk/>
          <pc:sldMk cId="1592173368" sldId="257"/>
        </pc:sldMkLst>
        <pc:spChg chg="mod">
          <ac:chgData name="HASAN TAHA KÜNKÜL" userId="d609bc6a5f390e82" providerId="LiveId" clId="{BAF23FF4-37B5-47F6-8214-738DE087B550}" dt="2022-11-17T15:11:55.494" v="2630"/>
          <ac:spMkLst>
            <pc:docMk/>
            <pc:sldMk cId="1592173368" sldId="257"/>
            <ac:spMk id="2" creationId="{F6A67C13-E597-4149-9F23-9E422984D891}"/>
          </ac:spMkLst>
        </pc:spChg>
        <pc:spChg chg="mod">
          <ac:chgData name="HASAN TAHA KÜNKÜL" userId="d609bc6a5f390e82" providerId="LiveId" clId="{BAF23FF4-37B5-47F6-8214-738DE087B550}" dt="2022-11-17T15:11:55.494" v="2630"/>
          <ac:spMkLst>
            <pc:docMk/>
            <pc:sldMk cId="1592173368" sldId="257"/>
            <ac:spMk id="3" creationId="{F349B588-A4BB-4233-B597-213184E74669}"/>
          </ac:spMkLst>
        </pc:spChg>
      </pc:sldChg>
      <pc:sldChg chg="modSp new mod">
        <pc:chgData name="HASAN TAHA KÜNKÜL" userId="d609bc6a5f390e82" providerId="LiveId" clId="{BAF23FF4-37B5-47F6-8214-738DE087B550}" dt="2022-11-17T15:11:55.657" v="2632" actId="27636"/>
        <pc:sldMkLst>
          <pc:docMk/>
          <pc:sldMk cId="1286329898" sldId="258"/>
        </pc:sldMkLst>
        <pc:spChg chg="mod">
          <ac:chgData name="HASAN TAHA KÜNKÜL" userId="d609bc6a5f390e82" providerId="LiveId" clId="{BAF23FF4-37B5-47F6-8214-738DE087B550}" dt="2022-11-17T15:11:55.494" v="2630"/>
          <ac:spMkLst>
            <pc:docMk/>
            <pc:sldMk cId="1286329898" sldId="258"/>
            <ac:spMk id="2" creationId="{1BB67D35-F355-46EB-9976-E60DCC963174}"/>
          </ac:spMkLst>
        </pc:spChg>
        <pc:spChg chg="mod">
          <ac:chgData name="HASAN TAHA KÜNKÜL" userId="d609bc6a5f390e82" providerId="LiveId" clId="{BAF23FF4-37B5-47F6-8214-738DE087B550}" dt="2022-11-17T15:11:55.657" v="2632" actId="27636"/>
          <ac:spMkLst>
            <pc:docMk/>
            <pc:sldMk cId="1286329898" sldId="258"/>
            <ac:spMk id="3" creationId="{C36ED24F-F407-4B6B-8FE8-05BE34C5B855}"/>
          </ac:spMkLst>
        </pc:spChg>
      </pc:sldChg>
      <pc:sldChg chg="modSp new mod">
        <pc:chgData name="HASAN TAHA KÜNKÜL" userId="d609bc6a5f390e82" providerId="LiveId" clId="{BAF23FF4-37B5-47F6-8214-738DE087B550}" dt="2022-11-17T15:11:55.494" v="2630"/>
        <pc:sldMkLst>
          <pc:docMk/>
          <pc:sldMk cId="804076549" sldId="259"/>
        </pc:sldMkLst>
        <pc:spChg chg="mod">
          <ac:chgData name="HASAN TAHA KÜNKÜL" userId="d609bc6a5f390e82" providerId="LiveId" clId="{BAF23FF4-37B5-47F6-8214-738DE087B550}" dt="2022-11-17T15:11:55.494" v="2630"/>
          <ac:spMkLst>
            <pc:docMk/>
            <pc:sldMk cId="804076549" sldId="259"/>
            <ac:spMk id="2" creationId="{58C176EA-ABBD-485D-BEB0-F416EEE1B1E9}"/>
          </ac:spMkLst>
        </pc:spChg>
        <pc:spChg chg="mod">
          <ac:chgData name="HASAN TAHA KÜNKÜL" userId="d609bc6a5f390e82" providerId="LiveId" clId="{BAF23FF4-37B5-47F6-8214-738DE087B550}" dt="2022-11-17T15:11:55.494" v="2630"/>
          <ac:spMkLst>
            <pc:docMk/>
            <pc:sldMk cId="804076549" sldId="259"/>
            <ac:spMk id="3" creationId="{8D1D16B8-084A-4EF2-8009-7D2A02033C81}"/>
          </ac:spMkLst>
        </pc:spChg>
      </pc:sldChg>
      <pc:sldChg chg="modSp new mod">
        <pc:chgData name="HASAN TAHA KÜNKÜL" userId="d609bc6a5f390e82" providerId="LiveId" clId="{BAF23FF4-37B5-47F6-8214-738DE087B550}" dt="2022-11-17T15:11:55.494" v="2630"/>
        <pc:sldMkLst>
          <pc:docMk/>
          <pc:sldMk cId="3045813591" sldId="260"/>
        </pc:sldMkLst>
        <pc:spChg chg="mod">
          <ac:chgData name="HASAN TAHA KÜNKÜL" userId="d609bc6a5f390e82" providerId="LiveId" clId="{BAF23FF4-37B5-47F6-8214-738DE087B550}" dt="2022-11-17T15:11:55.494" v="2630"/>
          <ac:spMkLst>
            <pc:docMk/>
            <pc:sldMk cId="3045813591" sldId="260"/>
            <ac:spMk id="2" creationId="{456207B8-1FFE-47B9-919D-5B3069FAADFA}"/>
          </ac:spMkLst>
        </pc:spChg>
        <pc:spChg chg="mod">
          <ac:chgData name="HASAN TAHA KÜNKÜL" userId="d609bc6a5f390e82" providerId="LiveId" clId="{BAF23FF4-37B5-47F6-8214-738DE087B550}" dt="2022-11-17T15:11:55.494" v="2630"/>
          <ac:spMkLst>
            <pc:docMk/>
            <pc:sldMk cId="3045813591" sldId="260"/>
            <ac:spMk id="3" creationId="{812206E8-EF32-4FE8-8AF9-61BB360CCDF3}"/>
          </ac:spMkLst>
        </pc:spChg>
      </pc:sldChg>
      <pc:sldChg chg="addSp delSp modSp new mod">
        <pc:chgData name="HASAN TAHA KÜNKÜL" userId="d609bc6a5f390e82" providerId="LiveId" clId="{BAF23FF4-37B5-47F6-8214-738DE087B550}" dt="2022-11-17T15:11:55.612" v="2631" actId="27636"/>
        <pc:sldMkLst>
          <pc:docMk/>
          <pc:sldMk cId="2435316215" sldId="261"/>
        </pc:sldMkLst>
        <pc:spChg chg="mod">
          <ac:chgData name="HASAN TAHA KÜNKÜL" userId="d609bc6a5f390e82" providerId="LiveId" clId="{BAF23FF4-37B5-47F6-8214-738DE087B550}" dt="2022-11-17T15:11:55.494" v="2630"/>
          <ac:spMkLst>
            <pc:docMk/>
            <pc:sldMk cId="2435316215" sldId="261"/>
            <ac:spMk id="2" creationId="{30200A49-39D3-432C-AFA6-246052CC58C9}"/>
          </ac:spMkLst>
        </pc:spChg>
        <pc:spChg chg="mod">
          <ac:chgData name="HASAN TAHA KÜNKÜL" userId="d609bc6a5f390e82" providerId="LiveId" clId="{BAF23FF4-37B5-47F6-8214-738DE087B550}" dt="2022-11-17T15:11:55.612" v="2631" actId="27636"/>
          <ac:spMkLst>
            <pc:docMk/>
            <pc:sldMk cId="2435316215" sldId="261"/>
            <ac:spMk id="3" creationId="{1F1EE57C-996E-41BD-AEF9-87BD60A5AD2C}"/>
          </ac:spMkLst>
        </pc:spChg>
        <pc:spChg chg="add del">
          <ac:chgData name="HASAN TAHA KÜNKÜL" userId="d609bc6a5f390e82" providerId="LiveId" clId="{BAF23FF4-37B5-47F6-8214-738DE087B550}" dt="2022-11-17T06:18:45.625" v="2097" actId="22"/>
          <ac:spMkLst>
            <pc:docMk/>
            <pc:sldMk cId="2435316215" sldId="261"/>
            <ac:spMk id="5" creationId="{8A06B7BE-CF81-4E88-882B-F82DCDBDA8F3}"/>
          </ac:spMkLst>
        </pc:spChg>
      </pc:sldChg>
      <pc:sldChg chg="modSp new mod">
        <pc:chgData name="HASAN TAHA KÜNKÜL" userId="d609bc6a5f390e82" providerId="LiveId" clId="{BAF23FF4-37B5-47F6-8214-738DE087B550}" dt="2022-11-17T15:11:55.494" v="2630"/>
        <pc:sldMkLst>
          <pc:docMk/>
          <pc:sldMk cId="953497297" sldId="262"/>
        </pc:sldMkLst>
        <pc:spChg chg="mod">
          <ac:chgData name="HASAN TAHA KÜNKÜL" userId="d609bc6a5f390e82" providerId="LiveId" clId="{BAF23FF4-37B5-47F6-8214-738DE087B550}" dt="2022-11-17T15:11:55.494" v="2630"/>
          <ac:spMkLst>
            <pc:docMk/>
            <pc:sldMk cId="953497297" sldId="262"/>
            <ac:spMk id="2" creationId="{2CAEA893-C212-45C9-B770-7D19523BDEDF}"/>
          </ac:spMkLst>
        </pc:spChg>
        <pc:spChg chg="mod">
          <ac:chgData name="HASAN TAHA KÜNKÜL" userId="d609bc6a5f390e82" providerId="LiveId" clId="{BAF23FF4-37B5-47F6-8214-738DE087B550}" dt="2022-11-17T15:11:55.494" v="2630"/>
          <ac:spMkLst>
            <pc:docMk/>
            <pc:sldMk cId="953497297" sldId="262"/>
            <ac:spMk id="3" creationId="{F08D9F19-85C0-4071-9726-4773C86EA25D}"/>
          </ac:spMkLst>
        </pc:spChg>
      </pc:sldChg>
      <pc:sldChg chg="modSp new mod">
        <pc:chgData name="HASAN TAHA KÜNKÜL" userId="d609bc6a5f390e82" providerId="LiveId" clId="{BAF23FF4-37B5-47F6-8214-738DE087B550}" dt="2022-11-17T15:11:55.494" v="2630"/>
        <pc:sldMkLst>
          <pc:docMk/>
          <pc:sldMk cId="1635296489" sldId="263"/>
        </pc:sldMkLst>
        <pc:spChg chg="mod">
          <ac:chgData name="HASAN TAHA KÜNKÜL" userId="d609bc6a5f390e82" providerId="LiveId" clId="{BAF23FF4-37B5-47F6-8214-738DE087B550}" dt="2022-11-17T15:11:55.494" v="2630"/>
          <ac:spMkLst>
            <pc:docMk/>
            <pc:sldMk cId="1635296489" sldId="263"/>
            <ac:spMk id="2" creationId="{6F145257-E815-403E-805F-1B1241F8372A}"/>
          </ac:spMkLst>
        </pc:spChg>
        <pc:spChg chg="mod">
          <ac:chgData name="HASAN TAHA KÜNKÜL" userId="d609bc6a5f390e82" providerId="LiveId" clId="{BAF23FF4-37B5-47F6-8214-738DE087B550}" dt="2022-11-17T15:11:55.494" v="2630"/>
          <ac:spMkLst>
            <pc:docMk/>
            <pc:sldMk cId="1635296489" sldId="263"/>
            <ac:spMk id="3" creationId="{26146767-C085-4B4D-8AB9-71A6A07815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Başlık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Düz Bağlayıcı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Oval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pPr/>
              <a:t>15.12.2022</a:t>
            </a:fld>
            <a:endParaRPr lang="tr-TR"/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pPr/>
              <a:t>15.12.2022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pPr/>
              <a:t>15.12.2022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İçerik Yer Tutucusu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pPr/>
              <a:t>15.12.2022</a:t>
            </a:fld>
            <a:endParaRPr lang="tr-TR"/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7A048A0-D29B-4350-B707-49244486AFC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6" name="15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7" name="16 Başlık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pPr/>
              <a:t>15.12.2022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cxnSp>
        <p:nvCxnSpPr>
          <p:cNvPr id="7" name="6 Düz Bağlayıcı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pPr/>
              <a:t>15.12.2022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pPr/>
              <a:t>15.12.2022</a:t>
            </a:fld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2" name="31 İçerik Yer Tutucusu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34" name="33 İçerik Yer Tutucusu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cxnSp>
        <p:nvCxnSpPr>
          <p:cNvPr id="10" name="9 Düz Bağlayıcı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Düz Bağlayıcı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pPr/>
              <a:t>15.12.2022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pPr/>
              <a:t>15.12.2022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İçerik Yer Tutucusu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1" name="30 Başlık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pPr/>
              <a:t>15.12.2022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pPr/>
              <a:t>15.12.2022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5F8228-A69F-423C-A1A3-AC64891C141E}" type="datetimeFigureOut">
              <a:rPr lang="tr-TR" smtClean="0"/>
              <a:pPr/>
              <a:t>15.12.2022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7A048A0-D29B-4350-B707-49244486AFC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02215076501 </a:t>
            </a:r>
            <a:br>
              <a:rPr lang="tr-TR" dirty="0" smtClean="0"/>
            </a:br>
            <a:r>
              <a:rPr lang="tr-TR" dirty="0" smtClean="0"/>
              <a:t>Orhan ULUTAS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E0733E52-525D-41A1-BD37-F357F8EFB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Görüntü İşleme Yöntemleri Kullanılarak Kiraz Meyvesinin Sınıflandırılması</a:t>
            </a:r>
          </a:p>
        </p:txBody>
      </p:sp>
    </p:spTree>
    <p:extLst>
      <p:ext uri="{BB962C8B-B14F-4D97-AF65-F5344CB8AC3E}">
        <p14:creationId xmlns:p14="http://schemas.microsoft.com/office/powerpoint/2010/main" xmlns="" val="202656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F349B588-A4BB-4233-B597-213184E7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Kiraz gülgiller familyasındandır</a:t>
            </a:r>
          </a:p>
          <a:p>
            <a:r>
              <a:rPr lang="tr-TR" dirty="0"/>
              <a:t>Tatlı aromalı, sulu ve sert çekirdekli bir meyve türüdür</a:t>
            </a:r>
          </a:p>
          <a:p>
            <a:r>
              <a:rPr lang="tr-TR" dirty="0"/>
              <a:t>Belli başlı vitaminler bakımından zengindir</a:t>
            </a:r>
          </a:p>
          <a:p>
            <a:r>
              <a:rPr lang="en-US" dirty="0" err="1"/>
              <a:t>Türkiye</a:t>
            </a:r>
            <a:r>
              <a:rPr lang="en-US" dirty="0"/>
              <a:t> </a:t>
            </a:r>
            <a:r>
              <a:rPr lang="tr-TR" dirty="0"/>
              <a:t>kiraz üretimi bakımından</a:t>
            </a:r>
            <a:r>
              <a:rPr lang="en-US" dirty="0"/>
              <a:t> </a:t>
            </a:r>
            <a:r>
              <a:rPr lang="en-US" dirty="0" err="1"/>
              <a:t>birinci</a:t>
            </a:r>
            <a:r>
              <a:rPr lang="en-US" dirty="0"/>
              <a:t> </a:t>
            </a:r>
            <a:r>
              <a:rPr lang="en-US" dirty="0" err="1"/>
              <a:t>sıradadır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Tek kiraza bağlı olmayarak sebze ve meyvelerde kalite belirlenmesi el göz ile yapılmaktaydı buna bağlı olarak görüntü işleme kullanılarak kiraz meyvesinin boyutlarına göre sınıflandırılması sağlandı.</a:t>
            </a:r>
          </a:p>
          <a:p>
            <a:r>
              <a:rPr lang="tr-TR" dirty="0"/>
              <a:t>Bu sayede uluslararası standartlara uygun olarak tasnif edilmesi sağlanacak ve ülke ekonomisine katkısı artacak.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F6A67C13-E597-4149-9F23-9E422984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 </a:t>
            </a:r>
          </a:p>
        </p:txBody>
      </p:sp>
    </p:spTree>
    <p:extLst>
      <p:ext uri="{BB962C8B-B14F-4D97-AF65-F5344CB8AC3E}">
        <p14:creationId xmlns:p14="http://schemas.microsoft.com/office/powerpoint/2010/main" xmlns="" val="15921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36ED24F-F407-4B6B-8FE8-05BE34C5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Dünyada 1500 civarında kiraz çeşidi vardır.</a:t>
            </a:r>
          </a:p>
          <a:p>
            <a:r>
              <a:rPr lang="tr-TR" dirty="0"/>
              <a:t>En önemli kiraz üretim yerlerinden biri </a:t>
            </a:r>
            <a:r>
              <a:rPr lang="tr-TR" dirty="0" err="1"/>
              <a:t>türkiyedir</a:t>
            </a:r>
            <a:endParaRPr lang="tr-TR" dirty="0"/>
          </a:p>
          <a:p>
            <a:r>
              <a:rPr lang="tr-TR" dirty="0"/>
              <a:t>Bunun dışında belli başlı </a:t>
            </a:r>
            <a:r>
              <a:rPr lang="tr-TR" dirty="0" err="1"/>
              <a:t>ülkelerdede</a:t>
            </a:r>
            <a:r>
              <a:rPr lang="tr-TR" dirty="0"/>
              <a:t> </a:t>
            </a:r>
            <a:r>
              <a:rPr lang="tr-TR" dirty="0" err="1"/>
              <a:t>kyüksek</a:t>
            </a:r>
            <a:r>
              <a:rPr lang="tr-TR" dirty="0"/>
              <a:t> oranlarda kiraz üretimi vardır</a:t>
            </a:r>
          </a:p>
          <a:p>
            <a:r>
              <a:rPr lang="nb-NO" dirty="0"/>
              <a:t>Dünyadaki kiraz üretiminin ise %20’ si Türkiye de gerçekleşmekte</a:t>
            </a:r>
            <a:r>
              <a:rPr lang="tr-TR" dirty="0"/>
              <a:t> buna bağlı olarak üretim konusunda ilk 6 ülke arasındadır.</a:t>
            </a:r>
          </a:p>
          <a:p>
            <a:r>
              <a:rPr lang="tr-TR" dirty="0"/>
              <a:t>Dünyada sınıflandırılmış kaliteli ürünler tercih edilmektedir.</a:t>
            </a:r>
          </a:p>
          <a:p>
            <a:r>
              <a:rPr lang="tr-TR" dirty="0"/>
              <a:t>Sınıflandırma işlemi insanlar ve makinalar yapılmakta ancak insan kaynaklı sıkıntılar nedeniyle tam verim alınmamaktadır burada devreye görüntü işleme girmektedir</a:t>
            </a:r>
          </a:p>
          <a:p>
            <a:r>
              <a:rPr lang="tr-TR" dirty="0"/>
              <a:t>Görüntü işlemede arka plan siyah hale getirilerek elde edilen görüntü filtreme işlemleri uygulanmış bu sayede kirazların sınırları belirlenip boyutları çıkartılıp sınıflandırılmıştır.</a:t>
            </a:r>
          </a:p>
          <a:p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BB67D35-F355-46EB-9976-E60DCC96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</p:spTree>
    <p:extLst>
      <p:ext uri="{BB962C8B-B14F-4D97-AF65-F5344CB8AC3E}">
        <p14:creationId xmlns:p14="http://schemas.microsoft.com/office/powerpoint/2010/main" xmlns="" val="128632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8D1D16B8-084A-4EF2-8009-7D2A0203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Kiraz üretimi incelendiğinde, beş yıllık üretim ortalaması 570 bin ton olan Türkiye’nin dünya liderliğini eline almıştır</a:t>
            </a:r>
          </a:p>
          <a:p>
            <a:r>
              <a:rPr lang="tr-TR" dirty="0"/>
              <a:t>Türkiye 2018 yılında 84.087 ton üretime ulaşmıştır</a:t>
            </a:r>
          </a:p>
          <a:p>
            <a:r>
              <a:rPr lang="tr-TR" dirty="0"/>
              <a:t>Toplam dünya kiraz alanının %19’unu ve 639.564 ton ile de toplam dünya kiraz üretiminin %25’ini oluşturmuş ve Dünya liderliğini eline almıştır.</a:t>
            </a:r>
          </a:p>
          <a:p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8C176EA-ABBD-485D-BEB0-F416EEE1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2014-2018 yılları arası dünya kiraz üretim miktarları</a:t>
            </a:r>
          </a:p>
        </p:txBody>
      </p:sp>
    </p:spTree>
    <p:extLst>
      <p:ext uri="{BB962C8B-B14F-4D97-AF65-F5344CB8AC3E}">
        <p14:creationId xmlns:p14="http://schemas.microsoft.com/office/powerpoint/2010/main" xmlns="" val="80407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812206E8-EF32-4FE8-8AF9-61BB360C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202122"/>
                </a:solidFill>
                <a:latin typeface="Arial" panose="020B0604020202020204" pitchFamily="34" charset="0"/>
              </a:rPr>
              <a:t>Öl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çülmüş veya kaydedilmiş olan elektronik görüntü verilerini, elektronik ortamda amaca uygun şekilde değiştirmeye yönelik yapılan bilgisayar çalışmasıdır.</a:t>
            </a:r>
          </a:p>
          <a:p>
            <a:r>
              <a:rPr lang="tr-TR" dirty="0"/>
              <a:t>Matrisler üzerinde yapılan işlemler bütünü şeklinde de tanımlayabiliriz.</a:t>
            </a:r>
          </a:p>
          <a:p>
            <a:endParaRPr lang="tr-TR" dirty="0"/>
          </a:p>
          <a:p>
            <a:r>
              <a:rPr lang="tr-TR" dirty="0"/>
              <a:t>Resimler renklerin bir araya geldiği karelerden oluşmuştur</a:t>
            </a:r>
          </a:p>
          <a:p>
            <a:r>
              <a:rPr lang="tr-TR" dirty="0"/>
              <a:t>Resmi küçük parçalara bölersek eğer piksel dediğimiz matrisler oluşuyor.</a:t>
            </a:r>
          </a:p>
          <a:p>
            <a:r>
              <a:rPr lang="tr-TR" dirty="0"/>
              <a:t>Görüntü işemede ise piksel dediğimiz matrisler kullanılarak işlemler yapılıyor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56207B8-1FFE-47B9-919D-5B3069FA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Görüntü İşleme</a:t>
            </a:r>
          </a:p>
        </p:txBody>
      </p:sp>
    </p:spTree>
    <p:extLst>
      <p:ext uri="{BB962C8B-B14F-4D97-AF65-F5344CB8AC3E}">
        <p14:creationId xmlns:p14="http://schemas.microsoft.com/office/powerpoint/2010/main" xmlns="" val="304581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F1EE57C-996E-41BD-AEF9-87BD60A5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Kirazların görüntü işleme yöntemi ile sınıflandırılması yapılmıştır ve belli veriler çıkmıştır</a:t>
            </a:r>
          </a:p>
          <a:p>
            <a:r>
              <a:rPr lang="tr-TR" dirty="0"/>
              <a:t>22mm den küçük olan kirazlar küçük boy sınıfına 22mmile 28mm arasında  olan kirazlara orta boy sınıfına 28mm den büyük olan kirazlar ise büyük boy sınıfına girmektedir.</a:t>
            </a:r>
          </a:p>
          <a:p>
            <a:endParaRPr lang="tr-TR" dirty="0"/>
          </a:p>
          <a:p>
            <a:r>
              <a:rPr lang="tr-TR" dirty="0"/>
              <a:t>Dönüştürme işlem için şu adımlar gerçekleştiriliyor resim alınıyor siyah-beyaza dönüştürülüyor belirli pikselin altındaki resim kaldırılıyor kiraz beyaza dönüştürülerek arkan plan ayırt edilme işlemi sonrasında </a:t>
            </a:r>
            <a:r>
              <a:rPr lang="tr-TR" dirty="0" err="1"/>
              <a:t>eşikleme</a:t>
            </a:r>
            <a:r>
              <a:rPr lang="tr-TR" dirty="0"/>
              <a:t> ile resim sınır belirlemesi bu sayede kiraz büyüklüğü hesaplanıp sınıfları </a:t>
            </a:r>
            <a:r>
              <a:rPr lang="tr-TR" dirty="0" err="1"/>
              <a:t>belirlenmmiştir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0200A49-39D3-432C-AFA6-246052CC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</a:t>
            </a:r>
          </a:p>
        </p:txBody>
      </p:sp>
    </p:spTree>
    <p:extLst>
      <p:ext uri="{BB962C8B-B14F-4D97-AF65-F5344CB8AC3E}">
        <p14:creationId xmlns:p14="http://schemas.microsoft.com/office/powerpoint/2010/main" xmlns="" val="243531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F08D9F19-85C0-4071-9726-4773C86E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Uygulama kısmı tamamlandıktan sonra kirazlara ait bilgiler hesaplanmış ve kirazlar ayrık olarak resimlenmiş bu sayede sınıflandırma başarısı %100 e çıkmıştır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2CAEA893-C212-45C9-B770-7D19523B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Araştırma Sonuçları ve Tartışma </a:t>
            </a:r>
          </a:p>
        </p:txBody>
      </p:sp>
    </p:spTree>
    <p:extLst>
      <p:ext uri="{BB962C8B-B14F-4D97-AF65-F5344CB8AC3E}">
        <p14:creationId xmlns:p14="http://schemas.microsoft.com/office/powerpoint/2010/main" xmlns="" val="95349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26146767-C085-4B4D-8AB9-71A6A078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Kiraz meyvesinin klasik sınıflandırma yöntemleri yerine görüntü işleme teknikleri ile sınıflandırılmıştır</a:t>
            </a:r>
          </a:p>
          <a:p>
            <a:r>
              <a:rPr lang="tr-TR" dirty="0"/>
              <a:t>Bu sayede uluslararası isteklerine uygun tasnif edilmesi sağlanmıştır</a:t>
            </a:r>
          </a:p>
          <a:p>
            <a:r>
              <a:rPr lang="tr-TR" dirty="0"/>
              <a:t>Bu filtreleme yöntemi sadece kirazda değil diğer meyvelerin </a:t>
            </a:r>
            <a:r>
              <a:rPr lang="tr-TR" dirty="0" err="1"/>
              <a:t>sınıflandırımasındada</a:t>
            </a:r>
            <a:r>
              <a:rPr lang="tr-TR" dirty="0"/>
              <a:t> kullanılabilmektedir</a:t>
            </a:r>
          </a:p>
          <a:p>
            <a:r>
              <a:rPr lang="tr-TR"/>
              <a:t>Bu sayede </a:t>
            </a:r>
            <a:r>
              <a:rPr lang="tr-TR" dirty="0"/>
              <a:t>kalite ve pazarlama için önemli bir sınıflandırma işlemi gerçekleşmiştir.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F145257-E815-403E-805F-1B1241F8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</a:p>
        </p:txBody>
      </p:sp>
    </p:spTree>
    <p:extLst>
      <p:ext uri="{BB962C8B-B14F-4D97-AF65-F5344CB8AC3E}">
        <p14:creationId xmlns:p14="http://schemas.microsoft.com/office/powerpoint/2010/main" xmlns="" val="163529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ğıt">
  <a:themeElements>
    <a:clrScheme name="Kağıt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Kağıt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ağıt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80</TotalTime>
  <Words>423</Words>
  <Application>Microsoft Office PowerPoint</Application>
  <PresentationFormat>Özel</PresentationFormat>
  <Paragraphs>40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Kağıt</vt:lpstr>
      <vt:lpstr>02215076501  Orhan ULUTAS</vt:lpstr>
      <vt:lpstr>Görüntü İşleme Yöntemleri Kullanılarak Kiraz Meyvesinin Sınıflandırılması</vt:lpstr>
      <vt:lpstr>Öz </vt:lpstr>
      <vt:lpstr>Giriş</vt:lpstr>
      <vt:lpstr>2014-2018 yılları arası dünya kiraz üretim miktarları</vt:lpstr>
      <vt:lpstr>Görüntü İşleme</vt:lpstr>
      <vt:lpstr>Uygulama</vt:lpstr>
      <vt:lpstr>Araştırma Sonuçları ve Tartışma </vt:lpstr>
      <vt:lpstr>Sonuç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Yöntemleri Kullanılarak Kiraz Meyvesinin Sınıflandırılması</dc:title>
  <dc:creator>HASAN TAHA KÜNKÜL</dc:creator>
  <cp:lastModifiedBy>North</cp:lastModifiedBy>
  <cp:revision>9</cp:revision>
  <dcterms:created xsi:type="dcterms:W3CDTF">2022-11-09T18:08:51Z</dcterms:created>
  <dcterms:modified xsi:type="dcterms:W3CDTF">2022-12-15T16:18:03Z</dcterms:modified>
</cp:coreProperties>
</file>