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87"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77912-FDF9-4113-A3C6-B926CFD4B543}" v="16" dt="2023-01-15T19:18:50.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 Elias" userId="fb22eb73757ce047" providerId="LiveId" clId="{4B077912-FDF9-4113-A3C6-B926CFD4B543}"/>
    <pc:docChg chg="undo custSel addSld delSld modSld sldOrd">
      <pc:chgData name="Bar Elias" userId="fb22eb73757ce047" providerId="LiveId" clId="{4B077912-FDF9-4113-A3C6-B926CFD4B543}" dt="2023-01-15T19:24:10.303" v="1332" actId="20577"/>
      <pc:docMkLst>
        <pc:docMk/>
      </pc:docMkLst>
      <pc:sldChg chg="modSp mod ord">
        <pc:chgData name="Bar Elias" userId="fb22eb73757ce047" providerId="LiveId" clId="{4B077912-FDF9-4113-A3C6-B926CFD4B543}" dt="2023-01-14T12:32:59.295" v="978" actId="2711"/>
        <pc:sldMkLst>
          <pc:docMk/>
          <pc:sldMk cId="2404703554" sldId="256"/>
        </pc:sldMkLst>
        <pc:spChg chg="mod">
          <ac:chgData name="Bar Elias" userId="fb22eb73757ce047" providerId="LiveId" clId="{4B077912-FDF9-4113-A3C6-B926CFD4B543}" dt="2023-01-14T12:32:59.295" v="978" actId="2711"/>
          <ac:spMkLst>
            <pc:docMk/>
            <pc:sldMk cId="2404703554" sldId="256"/>
            <ac:spMk id="9" creationId="{2E785A9E-8CBF-F1DE-A58D-24ABEE11DDBB}"/>
          </ac:spMkLst>
        </pc:spChg>
      </pc:sldChg>
      <pc:sldChg chg="modSp mod ord">
        <pc:chgData name="Bar Elias" userId="fb22eb73757ce047" providerId="LiveId" clId="{4B077912-FDF9-4113-A3C6-B926CFD4B543}" dt="2023-01-15T19:15:22.660" v="1164" actId="15"/>
        <pc:sldMkLst>
          <pc:docMk/>
          <pc:sldMk cId="2650667422" sldId="257"/>
        </pc:sldMkLst>
        <pc:spChg chg="mod">
          <ac:chgData name="Bar Elias" userId="fb22eb73757ce047" providerId="LiveId" clId="{4B077912-FDF9-4113-A3C6-B926CFD4B543}" dt="2023-01-15T19:15:22.660" v="1164" actId="15"/>
          <ac:spMkLst>
            <pc:docMk/>
            <pc:sldMk cId="2650667422" sldId="257"/>
            <ac:spMk id="11" creationId="{02DD1B8B-C305-8324-7863-2D7714572722}"/>
          </ac:spMkLst>
        </pc:spChg>
      </pc:sldChg>
      <pc:sldChg chg="modSp mod ord">
        <pc:chgData name="Bar Elias" userId="fb22eb73757ce047" providerId="LiveId" clId="{4B077912-FDF9-4113-A3C6-B926CFD4B543}" dt="2023-01-15T19:24:10.303" v="1332" actId="20577"/>
        <pc:sldMkLst>
          <pc:docMk/>
          <pc:sldMk cId="625235936" sldId="258"/>
        </pc:sldMkLst>
        <pc:spChg chg="mod">
          <ac:chgData name="Bar Elias" userId="fb22eb73757ce047" providerId="LiveId" clId="{4B077912-FDF9-4113-A3C6-B926CFD4B543}" dt="2023-01-15T19:24:10.303" v="1332" actId="20577"/>
          <ac:spMkLst>
            <pc:docMk/>
            <pc:sldMk cId="625235936" sldId="258"/>
            <ac:spMk id="11" creationId="{02DD1B8B-C305-8324-7863-2D7714572722}"/>
          </ac:spMkLst>
        </pc:spChg>
      </pc:sldChg>
      <pc:sldChg chg="modSp mod">
        <pc:chgData name="Bar Elias" userId="fb22eb73757ce047" providerId="LiveId" clId="{4B077912-FDF9-4113-A3C6-B926CFD4B543}" dt="2023-01-15T19:18:11.529" v="1185" actId="20578"/>
        <pc:sldMkLst>
          <pc:docMk/>
          <pc:sldMk cId="498236657" sldId="259"/>
        </pc:sldMkLst>
        <pc:spChg chg="mod">
          <ac:chgData name="Bar Elias" userId="fb22eb73757ce047" providerId="LiveId" clId="{4B077912-FDF9-4113-A3C6-B926CFD4B543}" dt="2023-01-15T19:18:11.529" v="1185" actId="20578"/>
          <ac:spMkLst>
            <pc:docMk/>
            <pc:sldMk cId="498236657" sldId="259"/>
            <ac:spMk id="11" creationId="{02DD1B8B-C305-8324-7863-2D7714572722}"/>
          </ac:spMkLst>
        </pc:spChg>
      </pc:sldChg>
      <pc:sldChg chg="modSp mod">
        <pc:chgData name="Bar Elias" userId="fb22eb73757ce047" providerId="LiveId" clId="{4B077912-FDF9-4113-A3C6-B926CFD4B543}" dt="2023-01-15T19:19:25.540" v="1191" actId="20577"/>
        <pc:sldMkLst>
          <pc:docMk/>
          <pc:sldMk cId="3198079548" sldId="260"/>
        </pc:sldMkLst>
        <pc:spChg chg="mod">
          <ac:chgData name="Bar Elias" userId="fb22eb73757ce047" providerId="LiveId" clId="{4B077912-FDF9-4113-A3C6-B926CFD4B543}" dt="2023-01-15T19:19:25.540" v="1191" actId="20577"/>
          <ac:spMkLst>
            <pc:docMk/>
            <pc:sldMk cId="3198079548" sldId="260"/>
            <ac:spMk id="11" creationId="{02DD1B8B-C305-8324-7863-2D7714572722}"/>
          </ac:spMkLst>
        </pc:spChg>
      </pc:sldChg>
      <pc:sldChg chg="modSp mod">
        <pc:chgData name="Bar Elias" userId="fb22eb73757ce047" providerId="LiveId" clId="{4B077912-FDF9-4113-A3C6-B926CFD4B543}" dt="2023-01-15T19:21:11.956" v="1193" actId="20577"/>
        <pc:sldMkLst>
          <pc:docMk/>
          <pc:sldMk cId="4283378173" sldId="261"/>
        </pc:sldMkLst>
        <pc:spChg chg="mod">
          <ac:chgData name="Bar Elias" userId="fb22eb73757ce047" providerId="LiveId" clId="{4B077912-FDF9-4113-A3C6-B926CFD4B543}" dt="2023-01-15T19:21:11.956" v="1193" actId="20577"/>
          <ac:spMkLst>
            <pc:docMk/>
            <pc:sldMk cId="4283378173" sldId="261"/>
            <ac:spMk id="11" creationId="{02DD1B8B-C305-8324-7863-2D7714572722}"/>
          </ac:spMkLst>
        </pc:spChg>
      </pc:sldChg>
      <pc:sldChg chg="add del">
        <pc:chgData name="Bar Elias" userId="fb22eb73757ce047" providerId="LiveId" clId="{4B077912-FDF9-4113-A3C6-B926CFD4B543}" dt="2023-01-14T12:15:05.730" v="8"/>
        <pc:sldMkLst>
          <pc:docMk/>
          <pc:sldMk cId="1034568397" sldId="262"/>
        </pc:sldMkLst>
      </pc:sldChg>
      <pc:sldChg chg="modSp add mod">
        <pc:chgData name="Bar Elias" userId="fb22eb73757ce047" providerId="LiveId" clId="{4B077912-FDF9-4113-A3C6-B926CFD4B543}" dt="2023-01-15T19:22:30.852" v="1194" actId="20577"/>
        <pc:sldMkLst>
          <pc:docMk/>
          <pc:sldMk cId="2332546481" sldId="262"/>
        </pc:sldMkLst>
        <pc:spChg chg="mod">
          <ac:chgData name="Bar Elias" userId="fb22eb73757ce047" providerId="LiveId" clId="{4B077912-FDF9-4113-A3C6-B926CFD4B543}" dt="2023-01-14T12:20:37.987" v="161" actId="20577"/>
          <ac:spMkLst>
            <pc:docMk/>
            <pc:sldMk cId="2332546481" sldId="262"/>
            <ac:spMk id="2" creationId="{05811530-6272-BD30-E9D9-0288614BA614}"/>
          </ac:spMkLst>
        </pc:spChg>
        <pc:spChg chg="mod">
          <ac:chgData name="Bar Elias" userId="fb22eb73757ce047" providerId="LiveId" clId="{4B077912-FDF9-4113-A3C6-B926CFD4B543}" dt="2023-01-15T19:22:30.852" v="1194" actId="20577"/>
          <ac:spMkLst>
            <pc:docMk/>
            <pc:sldMk cId="2332546481" sldId="262"/>
            <ac:spMk id="11" creationId="{02DD1B8B-C305-8324-7863-2D77145727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55089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74861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3971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334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41252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47492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99799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137760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5153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8874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24801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37484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28869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0357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19282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61714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5898F52-2787-4BA2-BBBC-9395E9F86D50}" type="datetimeFigureOut">
              <a:rPr lang="en-US" smtClean="0"/>
              <a:pPr/>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95770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898F52-2787-4BA2-BBBC-9395E9F86D50}" type="datetimeFigureOut">
              <a:rPr lang="en-US" smtClean="0"/>
              <a:pPr/>
              <a:t>1/15/2023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539345800"/>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תמונה 12" descr="תמונה שמכילה עץ, צמח&#10;&#10;התיאור נוצר באופן אוטומטי">
            <a:extLst>
              <a:ext uri="{FF2B5EF4-FFF2-40B4-BE49-F238E27FC236}">
                <a16:creationId xmlns:a16="http://schemas.microsoft.com/office/drawing/2014/main" id="{204FEB70-E0A9-BF98-1FB6-45188C070538}"/>
              </a:ext>
            </a:extLst>
          </p:cNvPr>
          <p:cNvPicPr>
            <a:picLocks noChangeAspect="1"/>
          </p:cNvPicPr>
          <p:nvPr/>
        </p:nvPicPr>
        <p:blipFill rotWithShape="1">
          <a:blip r:embed="rId2">
            <a:extLst>
              <a:ext uri="{28A0092B-C50C-407E-A947-70E740481C1C}">
                <a14:useLocalDpi xmlns:a14="http://schemas.microsoft.com/office/drawing/2010/main" val="0"/>
              </a:ext>
            </a:extLst>
          </a:blip>
          <a:srcRect l="3127"/>
          <a:stretch/>
        </p:blipFill>
        <p:spPr>
          <a:xfrm>
            <a:off x="9" y="-1119"/>
            <a:ext cx="12191982" cy="6859119"/>
          </a:xfrm>
          <a:prstGeom prst="rect">
            <a:avLst/>
          </a:prstGeom>
        </p:spPr>
      </p:pic>
      <p:sp>
        <p:nvSpPr>
          <p:cNvPr id="2" name="כותרת 1">
            <a:extLst>
              <a:ext uri="{FF2B5EF4-FFF2-40B4-BE49-F238E27FC236}">
                <a16:creationId xmlns:a16="http://schemas.microsoft.com/office/drawing/2014/main" id="{8EB22174-8486-5FEA-C397-C23586F57B42}"/>
              </a:ext>
            </a:extLst>
          </p:cNvPr>
          <p:cNvSpPr>
            <a:spLocks noGrp="1"/>
          </p:cNvSpPr>
          <p:nvPr>
            <p:ph type="ctrTitle"/>
          </p:nvPr>
        </p:nvSpPr>
        <p:spPr>
          <a:xfrm>
            <a:off x="-885248" y="-371561"/>
            <a:ext cx="8625385" cy="2729554"/>
          </a:xfrm>
        </p:spPr>
        <p:txBody>
          <a:bodyPr>
            <a:normAutofit/>
          </a:bodyPr>
          <a:lstStyle/>
          <a:p>
            <a:r>
              <a:rPr lang="he-IL" sz="4000" dirty="0">
                <a:solidFill>
                  <a:srgbClr val="FFFFFF"/>
                </a:solidFill>
                <a:latin typeface="Trebuchet MS" panose="020B0603020202020204" pitchFamily="34" charset="0"/>
                <a:cs typeface="Open Sans Hebrew" panose="00000500000000000000" pitchFamily="2" charset="-79"/>
              </a:rPr>
              <a:t>חנות האלקטרוניקה של בר ואורי</a:t>
            </a:r>
            <a:br>
              <a:rPr lang="he-IL" sz="4000" dirty="0">
                <a:solidFill>
                  <a:srgbClr val="FFFFFF"/>
                </a:solidFill>
                <a:latin typeface="Trebuchet MS" panose="020B0603020202020204" pitchFamily="34" charset="0"/>
                <a:cs typeface="Open Sans Hebrew" panose="00000500000000000000" pitchFamily="2" charset="-79"/>
              </a:rPr>
            </a:br>
            <a:endParaRPr lang="en-IL" sz="4000" dirty="0">
              <a:solidFill>
                <a:srgbClr val="FFFFFF"/>
              </a:solidFill>
              <a:latin typeface="Trebuchet MS" panose="020B0603020202020204" pitchFamily="34" charset="0"/>
              <a:cs typeface="Open Sans Hebrew" panose="00000500000000000000" pitchFamily="2" charset="-79"/>
            </a:endParaRPr>
          </a:p>
        </p:txBody>
      </p:sp>
      <p:sp>
        <p:nvSpPr>
          <p:cNvPr id="3" name="כותרת משנה 2">
            <a:extLst>
              <a:ext uri="{FF2B5EF4-FFF2-40B4-BE49-F238E27FC236}">
                <a16:creationId xmlns:a16="http://schemas.microsoft.com/office/drawing/2014/main" id="{9C51E2AD-1F16-C48E-ACE1-406116130D8B}"/>
              </a:ext>
            </a:extLst>
          </p:cNvPr>
          <p:cNvSpPr>
            <a:spLocks noGrp="1"/>
          </p:cNvSpPr>
          <p:nvPr>
            <p:ph type="subTitle" idx="1"/>
          </p:nvPr>
        </p:nvSpPr>
        <p:spPr>
          <a:xfrm>
            <a:off x="84453" y="2426895"/>
            <a:ext cx="5909481" cy="811373"/>
          </a:xfrm>
        </p:spPr>
        <p:txBody>
          <a:bodyPr>
            <a:noAutofit/>
          </a:bodyPr>
          <a:lstStyle/>
          <a:p>
            <a:pPr rtl="1">
              <a:lnSpc>
                <a:spcPct val="140000"/>
              </a:lnSpc>
            </a:pPr>
            <a:r>
              <a:rPr lang="he-IL" sz="1800" u="sng"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מגישים</a:t>
            </a:r>
            <a:r>
              <a:rPr lang="he-IL"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a:t>
            </a:r>
          </a:p>
          <a:p>
            <a:pPr rtl="1">
              <a:lnSpc>
                <a:spcPct val="140000"/>
              </a:lnSpc>
              <a:spcAft>
                <a:spcPts val="600"/>
              </a:spcAft>
            </a:pP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בר</a:t>
            </a:r>
            <a:r>
              <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a:t>
            </a: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אליס</a:t>
            </a:r>
            <a:r>
              <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208545236</a:t>
            </a:r>
          </a:p>
          <a:p>
            <a:pPr rtl="1">
              <a:lnSpc>
                <a:spcPct val="140000"/>
              </a:lnSpc>
              <a:spcAft>
                <a:spcPts val="600"/>
              </a:spcAft>
            </a:pP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אורי</a:t>
            </a:r>
            <a:r>
              <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a:t>
            </a:r>
            <a:r>
              <a:rPr lang="en-US" sz="1800" dirty="0" err="1">
                <a:solidFill>
                  <a:srgbClr val="FFFFFF"/>
                </a:solidFill>
                <a:latin typeface="Trebuchet MS" panose="020B0603020202020204" pitchFamily="34" charset="0"/>
                <a:ea typeface="Open Sans" panose="020B0606030504020204" pitchFamily="34" charset="0"/>
                <a:cs typeface="Open Sans Hebrew" panose="00000500000000000000" pitchFamily="2" charset="-79"/>
              </a:rPr>
              <a:t>כהן</a:t>
            </a:r>
            <a:r>
              <a:rPr lang="en-US" sz="1800" dirty="0">
                <a:solidFill>
                  <a:srgbClr val="FFFFFF"/>
                </a:solidFill>
                <a:latin typeface="Trebuchet MS" panose="020B0603020202020204" pitchFamily="34" charset="0"/>
                <a:ea typeface="Open Sans" panose="020B0606030504020204" pitchFamily="34" charset="0"/>
                <a:cs typeface="Open Sans Hebrew" panose="00000500000000000000" pitchFamily="2" charset="-79"/>
              </a:rPr>
              <a:t> 209044080</a:t>
            </a:r>
          </a:p>
        </p:txBody>
      </p:sp>
      <p:sp>
        <p:nvSpPr>
          <p:cNvPr id="8" name="תיבת טקסט 7">
            <a:extLst>
              <a:ext uri="{FF2B5EF4-FFF2-40B4-BE49-F238E27FC236}">
                <a16:creationId xmlns:a16="http://schemas.microsoft.com/office/drawing/2014/main" id="{CFADACD3-AA68-16B8-86F8-900583D880C0}"/>
              </a:ext>
            </a:extLst>
          </p:cNvPr>
          <p:cNvSpPr txBox="1"/>
          <p:nvPr/>
        </p:nvSpPr>
        <p:spPr>
          <a:xfrm>
            <a:off x="5637402" y="2973897"/>
            <a:ext cx="914400" cy="914400"/>
          </a:xfrm>
          <a:prstGeom prst="rect">
            <a:avLst/>
          </a:prstGeom>
          <a:noFill/>
        </p:spPr>
        <p:txBody>
          <a:bodyPr wrap="square" rtlCol="0">
            <a:spAutoFit/>
          </a:bodyPr>
          <a:lstStyle/>
          <a:p>
            <a:endParaRPr lang="en-IL" dirty="0"/>
          </a:p>
        </p:txBody>
      </p:sp>
      <p:sp>
        <p:nvSpPr>
          <p:cNvPr id="9" name="תיבת טקסט 8">
            <a:extLst>
              <a:ext uri="{FF2B5EF4-FFF2-40B4-BE49-F238E27FC236}">
                <a16:creationId xmlns:a16="http://schemas.microsoft.com/office/drawing/2014/main" id="{2E785A9E-8CBF-F1DE-A58D-24ABEE11DDBB}"/>
              </a:ext>
            </a:extLst>
          </p:cNvPr>
          <p:cNvSpPr txBox="1"/>
          <p:nvPr/>
        </p:nvSpPr>
        <p:spPr>
          <a:xfrm>
            <a:off x="4957300" y="6336573"/>
            <a:ext cx="3517373" cy="723275"/>
          </a:xfrm>
          <a:prstGeom prst="rect">
            <a:avLst/>
          </a:prstGeom>
          <a:noFill/>
        </p:spPr>
        <p:txBody>
          <a:bodyPr wrap="none" rtlCol="0">
            <a:spAutoFit/>
          </a:bodyPr>
          <a:lstStyle/>
          <a:p>
            <a:pPr>
              <a:spcAft>
                <a:spcPts val="600"/>
              </a:spcAft>
            </a:pPr>
            <a:r>
              <a:rPr lang="he-IL" dirty="0">
                <a:latin typeface="Trebuchet MS" panose="020B0603020202020204" pitchFamily="34" charset="0"/>
                <a:cs typeface="Open Sans Hebrew" panose="00000500000000000000" pitchFamily="2" charset="-79"/>
              </a:rPr>
              <a:t>מעבדה מתקדמת בתכנות פרויקט סוף</a:t>
            </a:r>
          </a:p>
          <a:p>
            <a:pPr>
              <a:spcAft>
                <a:spcPts val="600"/>
              </a:spcAft>
            </a:pPr>
            <a:endParaRPr lang="en-IL" dirty="0"/>
          </a:p>
        </p:txBody>
      </p:sp>
    </p:spTree>
    <p:extLst>
      <p:ext uri="{BB962C8B-B14F-4D97-AF65-F5344CB8AC3E}">
        <p14:creationId xmlns:p14="http://schemas.microsoft.com/office/powerpoint/2010/main" val="240470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20"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p:txBody>
          <a:bodyPr>
            <a:normAutofit/>
          </a:bodyPr>
          <a:lstStyle/>
          <a:p>
            <a:pPr rtl="1"/>
            <a:r>
              <a:rPr lang="he-IL" dirty="0"/>
              <a:t>כניסה והתחברות</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p:txBody>
          <a:bodyPr anchor="ctr">
            <a:normAutofit/>
          </a:bodyPr>
          <a:lstStyle/>
          <a:p>
            <a:pPr marL="36900" indent="0" algn="r" rtl="1">
              <a:buNone/>
            </a:pPr>
            <a:r>
              <a:rPr lang="he-IL" dirty="0"/>
              <a:t>להתחברות ראשונית (אם אין קובץ </a:t>
            </a:r>
            <a:r>
              <a:rPr lang="en-US" dirty="0" err="1"/>
              <a:t>employees.bin</a:t>
            </a:r>
            <a:r>
              <a:rPr lang="he-IL" dirty="0"/>
              <a:t>) אז נתחבר כך:</a:t>
            </a:r>
          </a:p>
          <a:p>
            <a:pPr marL="36900" indent="0" algn="l">
              <a:buNone/>
            </a:pPr>
            <a:r>
              <a:rPr lang="en-US" dirty="0"/>
              <a:t>Username: admin</a:t>
            </a:r>
          </a:p>
          <a:p>
            <a:pPr marL="36900" indent="0" algn="l">
              <a:buNone/>
            </a:pPr>
            <a:r>
              <a:rPr lang="en-US" dirty="0"/>
              <a:t>Password: admin</a:t>
            </a:r>
            <a:endParaRPr lang="he-IL" dirty="0"/>
          </a:p>
          <a:p>
            <a:pPr marL="36900" indent="0" algn="r" rtl="1">
              <a:buNone/>
            </a:pPr>
            <a:r>
              <a:rPr lang="he-IL" dirty="0"/>
              <a:t>כאשר המערכת טוענת את הקבצים היא בודקת אם המערך ריק אם כן היא יוצרת את </a:t>
            </a:r>
            <a:r>
              <a:rPr lang="he-IL" dirty="0" err="1"/>
              <a:t>האדמין</a:t>
            </a:r>
            <a:r>
              <a:rPr lang="he-IL" dirty="0"/>
              <a:t> עם רמת הרשאה 3 עם השם </a:t>
            </a:r>
            <a:r>
              <a:rPr lang="en-US" dirty="0" err="1"/>
              <a:t>Manager_System</a:t>
            </a:r>
            <a:r>
              <a:rPr lang="he-IL" dirty="0"/>
              <a:t>.</a:t>
            </a:r>
          </a:p>
          <a:p>
            <a:pPr marL="36900" indent="0" algn="r" rtl="1">
              <a:buNone/>
            </a:pPr>
            <a:r>
              <a:rPr lang="he-IL" dirty="0"/>
              <a:t>מהמשתמש הזה נוכל להוסיף עובדים ולהתאים להם הרשאות ובנוסף לעשות את כל הפעולות שאפשר לעשות בשאר ה- </a:t>
            </a:r>
            <a:r>
              <a:rPr lang="en-US" dirty="0" err="1"/>
              <a:t>AcessLevel</a:t>
            </a:r>
            <a:r>
              <a:rPr lang="he-IL" dirty="0"/>
              <a:t>. </a:t>
            </a:r>
          </a:p>
          <a:p>
            <a:pPr marL="36900" indent="0" algn="r" rtl="1">
              <a:buNone/>
            </a:pPr>
            <a:r>
              <a:rPr lang="he-IL" dirty="0"/>
              <a:t>בכל כניסה למערכת לעובד יש 3 </a:t>
            </a:r>
            <a:r>
              <a:rPr lang="he-IL" dirty="0" err="1"/>
              <a:t>נסיונות</a:t>
            </a:r>
            <a:r>
              <a:rPr lang="he-IL" dirty="0"/>
              <a:t> להיכנס </a:t>
            </a:r>
            <a:r>
              <a:rPr lang="he-IL"/>
              <a:t>למערכת, אחרת המערכת מוציאה אותו.</a:t>
            </a:r>
            <a:endParaRPr lang="he-IL" dirty="0"/>
          </a:p>
        </p:txBody>
      </p:sp>
    </p:spTree>
    <p:extLst>
      <p:ext uri="{BB962C8B-B14F-4D97-AF65-F5344CB8AC3E}">
        <p14:creationId xmlns:p14="http://schemas.microsoft.com/office/powerpoint/2010/main" val="62523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ופעולות - </a:t>
            </a:r>
            <a:r>
              <a:rPr lang="en-US" dirty="0"/>
              <a:t>Employees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721453" y="1732449"/>
            <a:ext cx="10546104" cy="5354151"/>
          </a:xfrm>
        </p:spPr>
        <p:txBody>
          <a:bodyPr anchor="ctr">
            <a:normAutofit/>
          </a:bodyPr>
          <a:lstStyle/>
          <a:p>
            <a:pPr marL="36900" indent="0" algn="r" rtl="1">
              <a:buNone/>
            </a:pPr>
            <a:r>
              <a:rPr lang="he-IL" dirty="0"/>
              <a:t>המבנה בו העובדים מוצגים הוא מבנה של מערך. </a:t>
            </a:r>
          </a:p>
          <a:p>
            <a:pPr marL="36900" indent="0" algn="r" rtl="1">
              <a:buNone/>
            </a:pPr>
            <a:r>
              <a:rPr lang="he-IL" dirty="0"/>
              <a:t>עם מערך קל לשלוף נתונים והשמירה אליו קלה. אין יתרון במיון העובדים בדרך כזו או אחרת</a:t>
            </a:r>
            <a:r>
              <a:rPr lang="en-US" dirty="0"/>
              <a:t> </a:t>
            </a:r>
            <a:r>
              <a:rPr lang="he-IL" dirty="0"/>
              <a:t> לכן העדפנו להשתמש במערך.</a:t>
            </a:r>
          </a:p>
          <a:p>
            <a:pPr marL="36900" indent="0" algn="r" rtl="1">
              <a:buNone/>
            </a:pPr>
            <a:r>
              <a:rPr lang="he-IL" u="sng" dirty="0"/>
              <a:t>פעולות שאפשר לבצע על עובדים</a:t>
            </a:r>
            <a:r>
              <a:rPr lang="he-IL" dirty="0"/>
              <a:t>:</a:t>
            </a:r>
          </a:p>
          <a:p>
            <a:pPr algn="r" rtl="1"/>
            <a:r>
              <a:rPr lang="he-IL" dirty="0"/>
              <a:t>התחברות למערכת (אם הקובץ לא קיים נוצר משתמש ראשון שהוא מנהל המערכת ולא ניתן למחוק אותו)</a:t>
            </a:r>
          </a:p>
          <a:p>
            <a:pPr algn="r" rtl="1"/>
            <a:r>
              <a:rPr lang="he-IL" dirty="0"/>
              <a:t>תפריט עובדים : (זמין למשתמש בעל </a:t>
            </a:r>
            <a:r>
              <a:rPr lang="en-US" dirty="0"/>
              <a:t>access level 3</a:t>
            </a:r>
            <a:r>
              <a:rPr lang="he-IL" dirty="0"/>
              <a:t> בלבד)</a:t>
            </a:r>
          </a:p>
          <a:p>
            <a:pPr lvl="1" algn="r" rtl="1"/>
            <a:r>
              <a:rPr lang="he-IL" dirty="0"/>
              <a:t> הוספת עובדים חדשים</a:t>
            </a:r>
          </a:p>
          <a:p>
            <a:pPr lvl="1" algn="r" rtl="1"/>
            <a:r>
              <a:rPr lang="he-IL" dirty="0"/>
              <a:t>מחיקת עובדים</a:t>
            </a:r>
          </a:p>
          <a:p>
            <a:pPr lvl="1" algn="r" rtl="1"/>
            <a:r>
              <a:rPr lang="he-IL" dirty="0"/>
              <a:t>עריכת פרטי עובדים</a:t>
            </a:r>
          </a:p>
          <a:p>
            <a:pPr lvl="1" algn="r" rtl="1"/>
            <a:r>
              <a:rPr lang="he-IL" dirty="0"/>
              <a:t>חיפוש עובד לפי השם משתמש שלו (כל של משתמש הוא ייחודי)</a:t>
            </a:r>
          </a:p>
          <a:p>
            <a:pPr lvl="1" algn="r" rtl="1"/>
            <a:r>
              <a:rPr lang="he-IL" dirty="0"/>
              <a:t>הצגת כל העובדים </a:t>
            </a:r>
          </a:p>
        </p:txBody>
      </p:sp>
    </p:spTree>
    <p:extLst>
      <p:ext uri="{BB962C8B-B14F-4D97-AF65-F5344CB8AC3E}">
        <p14:creationId xmlns:p14="http://schemas.microsoft.com/office/powerpoint/2010/main" val="265066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 </a:t>
            </a:r>
            <a:r>
              <a:rPr lang="en-US" dirty="0"/>
              <a:t>Items</a:t>
            </a:r>
            <a:endParaRPr lang="en-IL"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1732448"/>
                <a:ext cx="10353762" cy="5220801"/>
              </a:xfrm>
            </p:spPr>
            <p:txBody>
              <a:bodyPr anchor="ctr">
                <a:normAutofit/>
              </a:bodyPr>
              <a:lstStyle/>
              <a:p>
                <a:pPr marL="36900" indent="0" algn="r" rtl="1">
                  <a:buNone/>
                </a:pPr>
                <a:r>
                  <a:rPr lang="he-IL" dirty="0"/>
                  <a:t>נדרשנו בפרויקט למיין את הפריטים לפי </a:t>
                </a:r>
                <a:r>
                  <a:rPr lang="en-US" dirty="0"/>
                  <a:t>ID</a:t>
                </a:r>
                <a:r>
                  <a:rPr lang="he-IL" dirty="0"/>
                  <a:t> לכן המבנה המתאים היה עץ חיפוש בינארי </a:t>
                </a:r>
                <a:r>
                  <a:rPr lang="he-IL" dirty="0" err="1"/>
                  <a:t>שממויין</a:t>
                </a:r>
                <a:r>
                  <a:rPr lang="he-IL" dirty="0"/>
                  <a:t> לפי </a:t>
                </a:r>
                <a:r>
                  <a:rPr lang="en-US" dirty="0"/>
                  <a:t>ID</a:t>
                </a:r>
                <a:r>
                  <a:rPr lang="he-IL" dirty="0"/>
                  <a:t>.</a:t>
                </a:r>
              </a:p>
              <a:p>
                <a:pPr marL="36900" indent="0" algn="r" rtl="1">
                  <a:buNone/>
                </a:pPr>
                <a:r>
                  <a:rPr lang="he-IL" dirty="0"/>
                  <a:t>החיפוש בעץ בינארי כאשר עושים פעולות של מחיקה/הוספה של איברים היא מהירה</a:t>
                </a:r>
                <a:r>
                  <a:rPr lang="en-US" dirty="0"/>
                  <a:t> </a:t>
                </a:r>
                <a:r>
                  <a:rPr lang="he-IL" dirty="0"/>
                  <a:t> ב-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he-IL" dirty="0"/>
              </a:p>
              <a:p>
                <a:pPr marL="36900" indent="0" algn="r" rtl="1">
                  <a:buNone/>
                </a:pPr>
                <a:r>
                  <a:rPr lang="he-IL" dirty="0"/>
                  <a:t>מבנה כל </a:t>
                </a:r>
                <a:r>
                  <a:rPr lang="en-US" dirty="0"/>
                  <a:t>Item</a:t>
                </a:r>
                <a:r>
                  <a:rPr lang="he-IL" dirty="0"/>
                  <a:t> :</a:t>
                </a:r>
              </a:p>
              <a:p>
                <a:pPr algn="r" rtl="1"/>
                <a:r>
                  <a:rPr lang="en-US" dirty="0"/>
                  <a:t>ID </a:t>
                </a:r>
                <a:r>
                  <a:rPr lang="he-IL" dirty="0"/>
                  <a:t> - מק"ט של כל פריט, כל </a:t>
                </a:r>
                <a:r>
                  <a:rPr lang="en-US" dirty="0"/>
                  <a:t>ID </a:t>
                </a:r>
                <a:r>
                  <a:rPr lang="he-IL" dirty="0"/>
                  <a:t> הוא ייחודי, </a:t>
                </a:r>
                <a:r>
                  <a:rPr lang="en-US" dirty="0"/>
                  <a:t>ID </a:t>
                </a:r>
                <a:r>
                  <a:rPr lang="he-IL" dirty="0"/>
                  <a:t> של מוצר לא יחזור על עצמו</a:t>
                </a:r>
              </a:p>
              <a:p>
                <a:pPr algn="r" rtl="1"/>
                <a:r>
                  <a:rPr lang="he-IL" dirty="0"/>
                  <a:t>שם המוצר</a:t>
                </a:r>
              </a:p>
              <a:p>
                <a:pPr algn="r" rtl="1"/>
                <a:r>
                  <a:rPr lang="he-IL" dirty="0"/>
                  <a:t>קטגוריה</a:t>
                </a:r>
                <a:r>
                  <a:rPr lang="en-US" dirty="0"/>
                  <a:t> - </a:t>
                </a:r>
                <a:r>
                  <a:rPr lang="he-IL" dirty="0"/>
                  <a:t> לאיזה משפחה מתחלק – אוזניות, </a:t>
                </a:r>
                <a:r>
                  <a:rPr lang="he-IL" dirty="0" err="1"/>
                  <a:t>טלויזיות</a:t>
                </a:r>
                <a:r>
                  <a:rPr lang="he-IL" dirty="0"/>
                  <a:t>, מקלדות וכד’</a:t>
                </a:r>
              </a:p>
              <a:p>
                <a:pPr algn="r" rtl="1"/>
                <a:r>
                  <a:rPr lang="he-IL" dirty="0"/>
                  <a:t>מותג/יצרן </a:t>
                </a:r>
              </a:p>
              <a:p>
                <a:pPr algn="r" rtl="1"/>
                <a:r>
                  <a:rPr lang="he-IL" dirty="0"/>
                  <a:t>מחיר</a:t>
                </a:r>
              </a:p>
              <a:p>
                <a:pPr algn="r" rtl="1"/>
                <a:r>
                  <a:rPr lang="he-IL" dirty="0"/>
                  <a:t>האם המוצר זמין במלאי?</a:t>
                </a:r>
                <a:r>
                  <a:rPr lang="en-US" dirty="0"/>
                  <a:t> </a:t>
                </a:r>
                <a:r>
                  <a:rPr lang="he-IL" dirty="0"/>
                  <a:t>(ערך בוליאני)</a:t>
                </a:r>
              </a:p>
              <a:p>
                <a:pPr algn="r" rtl="1"/>
                <a:r>
                  <a:rPr lang="he-IL" dirty="0"/>
                  <a:t>כמות (ניהול מלאי של המוצר)</a:t>
                </a:r>
              </a:p>
              <a:p>
                <a:pPr algn="r" rtl="1"/>
                <a:r>
                  <a:rPr lang="he-IL" dirty="0"/>
                  <a:t>תאריך הוספת המוצר למלאי</a:t>
                </a:r>
              </a:p>
              <a:p>
                <a:pPr algn="r" rtl="1"/>
                <a:endParaRPr lang="he-IL" dirty="0"/>
              </a:p>
              <a:p>
                <a:pPr algn="r" rtl="1"/>
                <a:endParaRPr lang="he-IL" dirty="0"/>
              </a:p>
              <a:p>
                <a:pPr algn="r" rtl="1"/>
                <a:endParaRPr lang="he-IL" dirty="0"/>
              </a:p>
            </p:txBody>
          </p:sp>
        </mc:Choice>
        <mc:Fallback>
          <p:sp>
            <p:nvSpPr>
              <p:cNvPr id="11" name="Content Placeholder 10">
                <a:extLst>
                  <a:ext uri="{FF2B5EF4-FFF2-40B4-BE49-F238E27FC236}">
                    <a16:creationId xmlns:a16="http://schemas.microsoft.com/office/drawing/2014/main" id="{02DD1B8B-C305-8324-7863-2D7714572722}"/>
                  </a:ext>
                </a:extLst>
              </p:cNvPr>
              <p:cNvSpPr>
                <a:spLocks noGrp="1" noRot="1" noChangeAspect="1" noMove="1" noResize="1" noEditPoints="1" noAdjustHandles="1" noChangeArrowheads="1" noChangeShapeType="1" noTextEdit="1"/>
              </p:cNvSpPr>
              <p:nvPr>
                <p:ph idx="1"/>
              </p:nvPr>
            </p:nvSpPr>
            <p:spPr>
              <a:xfrm>
                <a:off x="913795" y="1732448"/>
                <a:ext cx="10353762" cy="5220801"/>
              </a:xfrm>
              <a:blipFill>
                <a:blip r:embed="rId3"/>
                <a:stretch>
                  <a:fillRect/>
                </a:stretch>
              </a:blipFill>
            </p:spPr>
            <p:txBody>
              <a:bodyPr/>
              <a:lstStyle/>
              <a:p>
                <a:r>
                  <a:rPr lang="en-IL">
                    <a:noFill/>
                  </a:rPr>
                  <a:t> </a:t>
                </a:r>
              </a:p>
            </p:txBody>
          </p:sp>
        </mc:Fallback>
      </mc:AlternateContent>
    </p:spTree>
    <p:extLst>
      <p:ext uri="{BB962C8B-B14F-4D97-AF65-F5344CB8AC3E}">
        <p14:creationId xmlns:p14="http://schemas.microsoft.com/office/powerpoint/2010/main" val="49823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פעולות - </a:t>
            </a:r>
            <a:r>
              <a:rPr lang="en-US" dirty="0"/>
              <a:t>Items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2178454"/>
            <a:ext cx="10353762" cy="5289136"/>
          </a:xfrm>
        </p:spPr>
        <p:txBody>
          <a:bodyPr anchor="ctr">
            <a:noAutofit/>
          </a:bodyPr>
          <a:lstStyle/>
          <a:p>
            <a:pPr marL="36900" indent="0" algn="r" rtl="1">
              <a:buNone/>
            </a:pPr>
            <a:r>
              <a:rPr lang="he-IL" sz="1800" u="sng" dirty="0"/>
              <a:t>הפעולות שאפשר לבצע על כל פריט:</a:t>
            </a:r>
          </a:p>
          <a:p>
            <a:pPr algn="r" rtl="1"/>
            <a:r>
              <a:rPr lang="he-IL" sz="1800" dirty="0"/>
              <a:t>תפריט חיפוש (זמין לכל </a:t>
            </a:r>
            <a:r>
              <a:rPr lang="en-US" sz="1800" dirty="0"/>
              <a:t>access level</a:t>
            </a:r>
            <a:r>
              <a:rPr lang="he-IL" sz="1800" dirty="0"/>
              <a:t>)</a:t>
            </a:r>
          </a:p>
          <a:p>
            <a:pPr lvl="1" algn="r" rtl="1"/>
            <a:r>
              <a:rPr lang="he-IL" sz="1600" dirty="0"/>
              <a:t>חיפוש לפי </a:t>
            </a:r>
            <a:r>
              <a:rPr lang="en-US" sz="1600" dirty="0"/>
              <a:t>ID</a:t>
            </a:r>
            <a:r>
              <a:rPr lang="he-IL" sz="1600" dirty="0"/>
              <a:t> (מוצר אחד)</a:t>
            </a:r>
          </a:p>
          <a:p>
            <a:pPr lvl="1" algn="r" rtl="1"/>
            <a:r>
              <a:rPr lang="he-IL" sz="1600" dirty="0"/>
              <a:t>חיפוש לפי קטגוריה</a:t>
            </a:r>
          </a:p>
          <a:p>
            <a:pPr lvl="1" algn="r" rtl="1"/>
            <a:r>
              <a:rPr lang="he-IL" sz="1600" dirty="0"/>
              <a:t>חיפוש לפי יצרן</a:t>
            </a:r>
          </a:p>
          <a:p>
            <a:pPr lvl="1" algn="r" rtl="1"/>
            <a:r>
              <a:rPr lang="he-IL" sz="1600" dirty="0"/>
              <a:t>חיפוש לפי שאילתה כפולה – גם קטגוריה וגם יצרן (למשל אם אני רוצה לחפש את בקטגוריה </a:t>
            </a:r>
            <a:r>
              <a:rPr lang="en-US" sz="1600" dirty="0"/>
              <a:t>tablets</a:t>
            </a:r>
            <a:r>
              <a:rPr lang="he-IL" sz="1600" dirty="0"/>
              <a:t> של היצרן </a:t>
            </a:r>
            <a:r>
              <a:rPr lang="en-US" sz="1600" dirty="0"/>
              <a:t>apple </a:t>
            </a:r>
            <a:r>
              <a:rPr lang="he-IL" sz="1600" dirty="0"/>
              <a:t>) אני אקבל רשימה של כל </a:t>
            </a:r>
            <a:r>
              <a:rPr lang="he-IL" sz="1600" dirty="0" err="1"/>
              <a:t>האייפדים</a:t>
            </a:r>
            <a:r>
              <a:rPr lang="he-IL" sz="1600" dirty="0"/>
              <a:t> (של אפל) שהחנות מציעה למכירה.</a:t>
            </a:r>
          </a:p>
          <a:p>
            <a:pPr lvl="1" algn="r" rtl="1"/>
            <a:r>
              <a:rPr lang="he-IL" sz="1600" dirty="0"/>
              <a:t>חיפוש לפי טווח מחירים – </a:t>
            </a:r>
            <a:r>
              <a:rPr lang="he-IL" sz="1600" dirty="0" err="1"/>
              <a:t>היוזר</a:t>
            </a:r>
            <a:r>
              <a:rPr lang="he-IL" sz="1600" dirty="0"/>
              <a:t> מזין מחיר ואז בוחר 1- בשביל מוצרים יקרים מהמחיר או 0 – מוצרים שהמחיר שלהם שווה או נמוך ממה שהכניס המשתמש.</a:t>
            </a:r>
          </a:p>
          <a:p>
            <a:pPr lvl="1" algn="r" rtl="1"/>
            <a:r>
              <a:rPr lang="he-IL" sz="1600" dirty="0"/>
              <a:t>חיפוש לפי תאריך הפצה – </a:t>
            </a:r>
            <a:r>
              <a:rPr lang="he-IL" sz="1600" dirty="0" err="1"/>
              <a:t>היוזר</a:t>
            </a:r>
            <a:r>
              <a:rPr lang="he-IL" sz="1600" dirty="0"/>
              <a:t> יזין תאריך ואז אם הוא רוצה להציג את כל המוצרים שהוספו אחרי או לפני התאריך שהוא הזין.</a:t>
            </a:r>
          </a:p>
          <a:p>
            <a:pPr lvl="1" algn="r" rtl="1"/>
            <a:r>
              <a:rPr lang="he-IL" sz="1600" dirty="0"/>
              <a:t>*הערה – כל משתמש ב </a:t>
            </a:r>
            <a:r>
              <a:rPr lang="en-US" sz="1600" dirty="0"/>
              <a:t>access level 2/3</a:t>
            </a:r>
            <a:r>
              <a:rPr lang="he-IL" sz="1600" dirty="0"/>
              <a:t> יציע לו בנוסף אם הוא רוצה לערוך את המוצרים מהרשימה בהזנת </a:t>
            </a:r>
            <a:r>
              <a:rPr lang="en-US" sz="1600" dirty="0"/>
              <a:t>ID</a:t>
            </a:r>
            <a:r>
              <a:rPr lang="he-IL" sz="1600" dirty="0"/>
              <a:t>.</a:t>
            </a:r>
          </a:p>
          <a:p>
            <a:pPr lvl="1" algn="r" rtl="1"/>
            <a:r>
              <a:rPr lang="he-IL" sz="1600" dirty="0"/>
              <a:t>בדרגת הרשאה 2/3 יופיע אפשרות למשתמשים לערוך מוצר גם לפי </a:t>
            </a:r>
            <a:r>
              <a:rPr lang="en-US" sz="1600" dirty="0"/>
              <a:t>ID</a:t>
            </a:r>
            <a:r>
              <a:rPr lang="he-IL" sz="1600" dirty="0"/>
              <a:t>.</a:t>
            </a:r>
          </a:p>
          <a:p>
            <a:pPr lvl="1" algn="r" rtl="1"/>
            <a:endParaRPr lang="he-IL" sz="1600" dirty="0"/>
          </a:p>
          <a:p>
            <a:pPr algn="r" rtl="1"/>
            <a:endParaRPr lang="he-IL" sz="1800" dirty="0"/>
          </a:p>
          <a:p>
            <a:pPr algn="r" rtl="1"/>
            <a:endParaRPr lang="he-IL" sz="1800" dirty="0"/>
          </a:p>
          <a:p>
            <a:pPr algn="r" rtl="1"/>
            <a:endParaRPr lang="he-IL" sz="1800" dirty="0"/>
          </a:p>
        </p:txBody>
      </p:sp>
    </p:spTree>
    <p:extLst>
      <p:ext uri="{BB962C8B-B14F-4D97-AF65-F5344CB8AC3E}">
        <p14:creationId xmlns:p14="http://schemas.microsoft.com/office/powerpoint/2010/main" val="319807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ופעולות - </a:t>
            </a:r>
            <a:r>
              <a:rPr lang="en-US" dirty="0"/>
              <a:t>Customers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1865799"/>
            <a:ext cx="10353762" cy="5473694"/>
          </a:xfrm>
        </p:spPr>
        <p:txBody>
          <a:bodyPr anchor="ctr">
            <a:normAutofit/>
          </a:bodyPr>
          <a:lstStyle/>
          <a:p>
            <a:pPr marL="36900" indent="0" algn="r" rtl="1">
              <a:buNone/>
            </a:pPr>
            <a:r>
              <a:rPr lang="he-IL" sz="1800" dirty="0">
                <a:effectLst>
                  <a:outerShdw blurRad="38100" dist="38100" dir="2700000" algn="tl">
                    <a:srgbClr val="000000">
                      <a:alpha val="43137"/>
                    </a:srgbClr>
                  </a:outerShdw>
                </a:effectLst>
              </a:rPr>
              <a:t>נדרשנו בפרויקט למיין את</a:t>
            </a:r>
            <a:r>
              <a:rPr lang="en-US" sz="1800" dirty="0">
                <a:effectLst>
                  <a:outerShdw blurRad="38100" dist="38100" dir="2700000" algn="tl">
                    <a:srgbClr val="000000">
                      <a:alpha val="43137"/>
                    </a:srgbClr>
                  </a:outerShdw>
                </a:effectLst>
              </a:rPr>
              <a:t> </a:t>
            </a:r>
            <a:r>
              <a:rPr lang="he-IL" sz="1800" dirty="0">
                <a:effectLst>
                  <a:outerShdw blurRad="38100" dist="38100" dir="2700000" algn="tl">
                    <a:srgbClr val="000000">
                      <a:alpha val="43137"/>
                    </a:srgbClr>
                  </a:outerShdw>
                </a:effectLst>
              </a:rPr>
              <a:t> הלקוחות לפי התאריך בו הלקוחות הצטרפו למערכת. לכן בחרנו בפרויקט במבנה של רשימה מקושרת עם זקיפים (מצביע לראש וגם לזנב). כל משתמש חדש שאנו מוסיפים אנחנו מוסיפים אותו מסוף הרשימה ובכך אנו מוודאים שהרשימה מסודרת לפי תאריך הצטרפות הלקוח.</a:t>
            </a:r>
          </a:p>
          <a:p>
            <a:pPr marL="36900" indent="0" algn="r" rtl="1">
              <a:buNone/>
            </a:pPr>
            <a:r>
              <a:rPr lang="he-IL" sz="1800" dirty="0">
                <a:effectLst>
                  <a:outerShdw blurRad="38100" dist="38100" dir="2700000" algn="tl">
                    <a:srgbClr val="000000">
                      <a:alpha val="43137"/>
                    </a:srgbClr>
                  </a:outerShdw>
                </a:effectLst>
              </a:rPr>
              <a:t>כל משתמש יקבל </a:t>
            </a:r>
            <a:r>
              <a:rPr lang="en-US" sz="1800" dirty="0">
                <a:effectLst>
                  <a:outerShdw blurRad="38100" dist="38100" dir="2700000" algn="tl">
                    <a:srgbClr val="000000">
                      <a:alpha val="43137"/>
                    </a:srgbClr>
                  </a:outerShdw>
                </a:effectLst>
              </a:rPr>
              <a:t>ID </a:t>
            </a:r>
            <a:r>
              <a:rPr lang="he-IL" sz="1800" dirty="0">
                <a:effectLst>
                  <a:outerShdw blurRad="38100" dist="38100" dir="2700000" algn="tl">
                    <a:srgbClr val="000000">
                      <a:alpha val="43137"/>
                    </a:srgbClr>
                  </a:outerShdw>
                </a:effectLst>
              </a:rPr>
              <a:t> רץ, כלומר, המשתמש הראשון יקבל </a:t>
            </a:r>
            <a:r>
              <a:rPr lang="en-US" sz="1800" dirty="0">
                <a:effectLst>
                  <a:outerShdw blurRad="38100" dist="38100" dir="2700000" algn="tl">
                    <a:srgbClr val="000000">
                      <a:alpha val="43137"/>
                    </a:srgbClr>
                  </a:outerShdw>
                </a:effectLst>
              </a:rPr>
              <a:t>ID 1 </a:t>
            </a:r>
            <a:r>
              <a:rPr lang="he-IL" sz="1800" dirty="0">
                <a:effectLst>
                  <a:outerShdw blurRad="38100" dist="38100" dir="2700000" algn="tl">
                    <a:srgbClr val="000000">
                      <a:alpha val="43137"/>
                    </a:srgbClr>
                  </a:outerShdw>
                </a:effectLst>
              </a:rPr>
              <a:t> השני יקבל 2 וכן הלאה הסיבה לכך היא חיפוש יותר קל והתאמה יותר נוחה לכל לקוח מוצר/ים.</a:t>
            </a:r>
            <a:endParaRPr lang="en-US" sz="1800" dirty="0">
              <a:effectLst>
                <a:outerShdw blurRad="38100" dist="38100" dir="2700000" algn="tl">
                  <a:srgbClr val="000000">
                    <a:alpha val="43137"/>
                  </a:srgbClr>
                </a:outerShdw>
              </a:effectLst>
            </a:endParaRPr>
          </a:p>
          <a:p>
            <a:pPr marL="36900" indent="0" algn="r" rtl="1">
              <a:buNone/>
            </a:pPr>
            <a:r>
              <a:rPr lang="he-IL" sz="1800" u="sng" dirty="0">
                <a:effectLst>
                  <a:outerShdw blurRad="38100" dist="38100" dir="2700000" algn="tl">
                    <a:srgbClr val="000000">
                      <a:alpha val="43137"/>
                    </a:srgbClr>
                  </a:outerShdw>
                </a:effectLst>
              </a:rPr>
              <a:t>פעולות על לקוחות:</a:t>
            </a:r>
          </a:p>
          <a:p>
            <a:pPr algn="r" rtl="1"/>
            <a:r>
              <a:rPr lang="he-IL" sz="1800" dirty="0">
                <a:effectLst>
                  <a:outerShdw blurRad="38100" dist="38100" dir="2700000" algn="tl">
                    <a:srgbClr val="000000">
                      <a:alpha val="43137"/>
                    </a:srgbClr>
                  </a:outerShdw>
                </a:effectLst>
              </a:rPr>
              <a:t>תפריט חיפוש</a:t>
            </a:r>
          </a:p>
          <a:p>
            <a:pPr lvl="1" algn="r" rtl="1"/>
            <a:r>
              <a:rPr lang="he-IL" sz="1600" dirty="0">
                <a:effectLst>
                  <a:outerShdw blurRad="38100" dist="38100" dir="2700000" algn="tl">
                    <a:srgbClr val="000000">
                      <a:alpha val="43137"/>
                    </a:srgbClr>
                  </a:outerShdw>
                </a:effectLst>
              </a:rPr>
              <a:t>חיפוש לקוח לפי </a:t>
            </a:r>
            <a:r>
              <a:rPr lang="en-US" sz="1600" dirty="0">
                <a:effectLst>
                  <a:outerShdw blurRad="38100" dist="38100" dir="2700000" algn="tl">
                    <a:srgbClr val="000000">
                      <a:alpha val="43137"/>
                    </a:srgbClr>
                  </a:outerShdw>
                </a:effectLst>
              </a:rPr>
              <a:t>ID</a:t>
            </a:r>
            <a:endParaRPr lang="he-IL" sz="1600" dirty="0">
              <a:effectLst>
                <a:outerShdw blurRad="38100" dist="38100" dir="2700000" algn="tl">
                  <a:srgbClr val="000000">
                    <a:alpha val="43137"/>
                  </a:srgbClr>
                </a:outerShdw>
              </a:effectLst>
            </a:endParaRPr>
          </a:p>
          <a:p>
            <a:pPr lvl="1" algn="r" rtl="1"/>
            <a:r>
              <a:rPr lang="he-IL" sz="1600" dirty="0">
                <a:effectLst>
                  <a:outerShdw blurRad="38100" dist="38100" dir="2700000" algn="tl">
                    <a:srgbClr val="000000">
                      <a:alpha val="43137"/>
                    </a:srgbClr>
                  </a:outerShdw>
                </a:effectLst>
              </a:rPr>
              <a:t>חיפוש לקוח לפי שם מלא</a:t>
            </a:r>
          </a:p>
          <a:p>
            <a:pPr lvl="1" algn="r" rtl="1"/>
            <a:r>
              <a:rPr lang="he-IL" sz="1600" dirty="0">
                <a:effectLst>
                  <a:outerShdw blurRad="38100" dist="38100" dir="2700000" algn="tl">
                    <a:srgbClr val="000000">
                      <a:alpha val="43137"/>
                    </a:srgbClr>
                  </a:outerShdw>
                </a:effectLst>
              </a:rPr>
              <a:t>חיפוש לקוח לפי כתובת</a:t>
            </a:r>
          </a:p>
          <a:p>
            <a:pPr lvl="1" algn="r" rtl="1"/>
            <a:r>
              <a:rPr lang="he-IL" sz="1600" dirty="0">
                <a:effectLst>
                  <a:outerShdw blurRad="38100" dist="38100" dir="2700000" algn="tl">
                    <a:srgbClr val="000000">
                      <a:alpha val="43137"/>
                    </a:srgbClr>
                  </a:outerShdw>
                </a:effectLst>
              </a:rPr>
              <a:t>חיפוש לקוח לפי מס' טלפון</a:t>
            </a:r>
          </a:p>
          <a:p>
            <a:pPr lvl="1" algn="r" rtl="1"/>
            <a:r>
              <a:rPr lang="he-IL" sz="1600" dirty="0">
                <a:effectLst>
                  <a:outerShdw blurRad="38100" dist="38100" dir="2700000" algn="tl">
                    <a:srgbClr val="000000">
                      <a:alpha val="43137"/>
                    </a:srgbClr>
                  </a:outerShdw>
                </a:effectLst>
              </a:rPr>
              <a:t>חיפוש לקוחות לפי תאריך הצטרפות – מזינים תאריך לאחר מכן נשאלים אם רוצים לחפש לפני או אחרי התאריך שהוזן</a:t>
            </a:r>
          </a:p>
          <a:p>
            <a:pPr algn="r" rtl="1"/>
            <a:r>
              <a:rPr lang="he-IL" sz="1800" dirty="0">
                <a:effectLst>
                  <a:outerShdw blurRad="38100" dist="38100" dir="2700000" algn="tl">
                    <a:srgbClr val="000000">
                      <a:alpha val="43137"/>
                    </a:srgbClr>
                  </a:outerShdw>
                </a:effectLst>
              </a:rPr>
              <a:t>הוספה של לקוח חדש - הפונקציה הזאת ממומשת רק כאשר מוכרים מוצר.</a:t>
            </a:r>
          </a:p>
          <a:p>
            <a:pPr algn="r" rtl="1"/>
            <a:r>
              <a:rPr lang="he-IL" sz="1800" dirty="0">
                <a:effectLst>
                  <a:outerShdw blurRad="38100" dist="38100" dir="2700000" algn="tl">
                    <a:srgbClr val="000000">
                      <a:alpha val="43137"/>
                    </a:srgbClr>
                  </a:outerShdw>
                </a:effectLst>
              </a:rPr>
              <a:t>עריכת פרטי הלקוח (רק </a:t>
            </a:r>
            <a:r>
              <a:rPr lang="en-US" sz="1800" dirty="0">
                <a:effectLst>
                  <a:outerShdw blurRad="38100" dist="38100" dir="2700000" algn="tl">
                    <a:srgbClr val="000000">
                      <a:alpha val="43137"/>
                    </a:srgbClr>
                  </a:outerShdw>
                </a:effectLst>
              </a:rPr>
              <a:t>Access Leve 2/3</a:t>
            </a:r>
            <a:r>
              <a:rPr lang="he-IL" sz="1800" dirty="0">
                <a:effectLst>
                  <a:outerShdw blurRad="38100" dist="38100" dir="2700000" algn="tl">
                    <a:srgbClr val="000000">
                      <a:alpha val="43137"/>
                    </a:srgbClr>
                  </a:outerShdw>
                </a:effectLst>
              </a:rPr>
              <a:t>) יכולים לבצע פעולה זו.</a:t>
            </a:r>
            <a:endParaRPr lang="he-IL" sz="1800" dirty="0"/>
          </a:p>
          <a:p>
            <a:pPr algn="r" rtl="1"/>
            <a:endParaRPr lang="he-IL" sz="1800" dirty="0"/>
          </a:p>
          <a:p>
            <a:pPr algn="r" rtl="1"/>
            <a:endParaRPr lang="he-IL" sz="1800" dirty="0"/>
          </a:p>
          <a:p>
            <a:pPr algn="r" rtl="1"/>
            <a:endParaRPr lang="he-IL" sz="1800" dirty="0"/>
          </a:p>
        </p:txBody>
      </p:sp>
    </p:spTree>
    <p:extLst>
      <p:ext uri="{BB962C8B-B14F-4D97-AF65-F5344CB8AC3E}">
        <p14:creationId xmlns:p14="http://schemas.microsoft.com/office/powerpoint/2010/main" val="428337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מציין מיקום תוכן 6" descr="תמונה שמכילה טקסט&#10;&#10;התיאור נוצר באופן אוטומטי">
            <a:extLst>
              <a:ext uri="{FF2B5EF4-FFF2-40B4-BE49-F238E27FC236}">
                <a16:creationId xmlns:a16="http://schemas.microsoft.com/office/drawing/2014/main" id="{9981533B-6619-8C9E-930D-AC8ADDBBE69F}"/>
              </a:ext>
            </a:extLst>
          </p:cNvPr>
          <p:cNvPicPr>
            <a:picLocks noChangeAspect="1"/>
          </p:cNvPicPr>
          <p:nvPr/>
        </p:nvPicPr>
        <p:blipFill rotWithShape="1">
          <a:blip r:embed="rId2">
            <a:alphaModFix amt="25000"/>
            <a:extLst>
              <a:ext uri="{28A0092B-C50C-407E-A947-70E740481C1C}">
                <a14:useLocalDpi xmlns:a14="http://schemas.microsoft.com/office/drawing/2010/main" val="0"/>
              </a:ext>
            </a:extLst>
          </a:blip>
          <a:srcRect t="23141" b="20609"/>
          <a:stretch/>
        </p:blipFill>
        <p:spPr>
          <a:xfrm>
            <a:off x="75522" y="10"/>
            <a:ext cx="12191980" cy="6857990"/>
          </a:xfrm>
          <a:prstGeom prst="rect">
            <a:avLst/>
          </a:prstGeom>
        </p:spPr>
      </p:pic>
      <p:sp>
        <p:nvSpPr>
          <p:cNvPr id="2" name="כותרת 1">
            <a:extLst>
              <a:ext uri="{FF2B5EF4-FFF2-40B4-BE49-F238E27FC236}">
                <a16:creationId xmlns:a16="http://schemas.microsoft.com/office/drawing/2014/main" id="{05811530-6272-BD30-E9D9-0288614BA614}"/>
              </a:ext>
            </a:extLst>
          </p:cNvPr>
          <p:cNvSpPr>
            <a:spLocks noGrp="1"/>
          </p:cNvSpPr>
          <p:nvPr>
            <p:ph type="title"/>
          </p:nvPr>
        </p:nvSpPr>
        <p:spPr>
          <a:xfrm>
            <a:off x="913795" y="609600"/>
            <a:ext cx="10353762" cy="970450"/>
          </a:xfrm>
        </p:spPr>
        <p:txBody>
          <a:bodyPr>
            <a:normAutofit/>
          </a:bodyPr>
          <a:lstStyle/>
          <a:p>
            <a:pPr rtl="1"/>
            <a:r>
              <a:rPr lang="he-IL" dirty="0"/>
              <a:t>מבנה ופעולות - </a:t>
            </a:r>
            <a:r>
              <a:rPr lang="en-US" dirty="0"/>
              <a:t>Sales</a:t>
            </a:r>
            <a:endParaRPr lang="en-IL" dirty="0"/>
          </a:p>
        </p:txBody>
      </p:sp>
      <p:sp>
        <p:nvSpPr>
          <p:cNvPr id="11" name="Content Placeholder 10">
            <a:extLst>
              <a:ext uri="{FF2B5EF4-FFF2-40B4-BE49-F238E27FC236}">
                <a16:creationId xmlns:a16="http://schemas.microsoft.com/office/drawing/2014/main" id="{02DD1B8B-C305-8324-7863-2D7714572722}"/>
              </a:ext>
            </a:extLst>
          </p:cNvPr>
          <p:cNvSpPr>
            <a:spLocks noGrp="1"/>
          </p:cNvSpPr>
          <p:nvPr>
            <p:ph idx="1"/>
          </p:nvPr>
        </p:nvSpPr>
        <p:spPr>
          <a:xfrm>
            <a:off x="913795" y="1580050"/>
            <a:ext cx="10353762" cy="5473694"/>
          </a:xfrm>
        </p:spPr>
        <p:txBody>
          <a:bodyPr anchor="ctr">
            <a:normAutofit/>
          </a:bodyPr>
          <a:lstStyle/>
          <a:p>
            <a:pPr marL="36900" indent="0" algn="r" rtl="1">
              <a:buNone/>
            </a:pPr>
            <a:r>
              <a:rPr lang="en-US" sz="1800" dirty="0">
                <a:effectLst>
                  <a:outerShdw blurRad="38100" dist="38100" dir="2700000" algn="tl">
                    <a:srgbClr val="000000">
                      <a:alpha val="43137"/>
                    </a:srgbClr>
                  </a:outerShdw>
                </a:effectLst>
              </a:rPr>
              <a:t>Sales</a:t>
            </a:r>
            <a:r>
              <a:rPr lang="he-IL" sz="1800" dirty="0">
                <a:effectLst>
                  <a:outerShdw blurRad="38100" dist="38100" dir="2700000" algn="tl">
                    <a:srgbClr val="000000">
                      <a:alpha val="43137"/>
                    </a:srgbClr>
                  </a:outerShdw>
                </a:effectLst>
              </a:rPr>
              <a:t> בנוי במבנה של רשימה מקושרת רגילה ומתאר את המכירות אותם הוא גם רושם לקובץ בינארי.</a:t>
            </a:r>
          </a:p>
          <a:p>
            <a:pPr marL="36900" indent="0" algn="r" rtl="1">
              <a:buNone/>
            </a:pPr>
            <a:r>
              <a:rPr lang="he-IL" sz="1800" dirty="0">
                <a:effectLst>
                  <a:outerShdw blurRad="38100" dist="38100" dir="2700000" algn="tl">
                    <a:srgbClr val="000000">
                      <a:alpha val="43137"/>
                    </a:srgbClr>
                  </a:outerShdw>
                </a:effectLst>
              </a:rPr>
              <a:t>מבנה :</a:t>
            </a:r>
          </a:p>
          <a:p>
            <a:pPr marL="36900" indent="0" algn="r" rtl="1">
              <a:buNone/>
            </a:pPr>
            <a:r>
              <a:rPr lang="en-US" sz="1800" dirty="0">
                <a:effectLst>
                  <a:outerShdw blurRad="38100" dist="38100" dir="2700000" algn="tl">
                    <a:srgbClr val="000000">
                      <a:alpha val="43137"/>
                    </a:srgbClr>
                  </a:outerShdw>
                </a:effectLst>
              </a:rPr>
              <a:t>SN</a:t>
            </a:r>
            <a:r>
              <a:rPr lang="he-IL" sz="1800" dirty="0">
                <a:effectLst>
                  <a:outerShdw blurRad="38100" dist="38100" dir="2700000" algn="tl">
                    <a:srgbClr val="000000">
                      <a:alpha val="43137"/>
                    </a:srgbClr>
                  </a:outerShdw>
                </a:effectLst>
              </a:rPr>
              <a:t> –מספר סריאלי של הקנייה, משמש בעיקר להחזרת מוצרים (</a:t>
            </a:r>
            <a:r>
              <a:rPr lang="en-US" sz="1800" dirty="0">
                <a:effectLst>
                  <a:outerShdw blurRad="38100" dist="38100" dir="2700000" algn="tl">
                    <a:srgbClr val="000000">
                      <a:alpha val="43137"/>
                    </a:srgbClr>
                  </a:outerShdw>
                </a:effectLst>
              </a:rPr>
              <a:t>Refund</a:t>
            </a:r>
            <a:r>
              <a:rPr lang="he-IL" sz="1800" dirty="0">
                <a:effectLst>
                  <a:outerShdw blurRad="38100" dist="38100" dir="2700000" algn="tl">
                    <a:srgbClr val="000000">
                      <a:alpha val="43137"/>
                    </a:srgbClr>
                  </a:outerShdw>
                </a:effectLst>
              </a:rPr>
              <a:t>)</a:t>
            </a:r>
          </a:p>
          <a:p>
            <a:pPr marL="36900" indent="0" algn="r" rtl="1">
              <a:buNone/>
            </a:pPr>
            <a:r>
              <a:rPr lang="en-US" sz="1800" dirty="0" err="1">
                <a:effectLst>
                  <a:outerShdw blurRad="38100" dist="38100" dir="2700000" algn="tl">
                    <a:srgbClr val="000000">
                      <a:alpha val="43137"/>
                    </a:srgbClr>
                  </a:outerShdw>
                </a:effectLst>
              </a:rPr>
              <a:t>customerID</a:t>
            </a:r>
            <a:r>
              <a:rPr lang="he-IL" sz="1800" dirty="0">
                <a:effectLst>
                  <a:outerShdw blurRad="38100" dist="38100" dir="2700000" algn="tl">
                    <a:srgbClr val="000000">
                      <a:alpha val="43137"/>
                    </a:srgbClr>
                  </a:outerShdw>
                </a:effectLst>
              </a:rPr>
              <a:t> -  מועתק מקובץ </a:t>
            </a:r>
            <a:r>
              <a:rPr lang="en-US" sz="1800" dirty="0">
                <a:effectLst>
                  <a:outerShdw blurRad="38100" dist="38100" dir="2700000" algn="tl">
                    <a:srgbClr val="000000">
                      <a:alpha val="43137"/>
                    </a:srgbClr>
                  </a:outerShdw>
                </a:effectLst>
              </a:rPr>
              <a:t>Customers</a:t>
            </a:r>
            <a:endParaRPr lang="he-IL" sz="1800" dirty="0">
              <a:effectLst>
                <a:outerShdw blurRad="38100" dist="38100" dir="2700000" algn="tl">
                  <a:srgbClr val="000000">
                    <a:alpha val="43137"/>
                  </a:srgbClr>
                </a:outerShdw>
              </a:effectLst>
            </a:endParaRPr>
          </a:p>
          <a:p>
            <a:pPr marL="36900" indent="0" algn="r" rtl="1">
              <a:buNone/>
            </a:pPr>
            <a:r>
              <a:rPr lang="en-US" sz="1800" dirty="0" err="1">
                <a:effectLst>
                  <a:outerShdw blurRad="38100" dist="38100" dir="2700000" algn="tl">
                    <a:srgbClr val="000000">
                      <a:alpha val="43137"/>
                    </a:srgbClr>
                  </a:outerShdw>
                </a:effectLst>
              </a:rPr>
              <a:t>itemID</a:t>
            </a:r>
            <a:r>
              <a:rPr lang="he-IL" sz="1800" dirty="0">
                <a:effectLst>
                  <a:outerShdw blurRad="38100" dist="38100" dir="2700000" algn="tl">
                    <a:srgbClr val="000000">
                      <a:alpha val="43137"/>
                    </a:srgbClr>
                  </a:outerShdw>
                </a:effectLst>
              </a:rPr>
              <a:t> – מועתק כאשר מבצעים קנייה מקובץ </a:t>
            </a:r>
            <a:r>
              <a:rPr lang="en-US" sz="1800" dirty="0">
                <a:effectLst>
                  <a:outerShdw blurRad="38100" dist="38100" dir="2700000" algn="tl">
                    <a:srgbClr val="000000">
                      <a:alpha val="43137"/>
                    </a:srgbClr>
                  </a:outerShdw>
                </a:effectLst>
              </a:rPr>
              <a:t>items</a:t>
            </a:r>
            <a:endParaRPr lang="he-IL" sz="1800" dirty="0">
              <a:effectLst>
                <a:outerShdw blurRad="38100" dist="38100" dir="2700000" algn="tl">
                  <a:srgbClr val="000000">
                    <a:alpha val="43137"/>
                  </a:srgbClr>
                </a:outerShdw>
              </a:effectLst>
            </a:endParaRPr>
          </a:p>
          <a:p>
            <a:pPr marL="36900" indent="0" algn="r" rtl="1">
              <a:buNone/>
            </a:pPr>
            <a:r>
              <a:rPr lang="en-US" sz="1800" dirty="0" err="1">
                <a:effectLst>
                  <a:outerShdw blurRad="38100" dist="38100" dir="2700000" algn="tl">
                    <a:srgbClr val="000000">
                      <a:alpha val="43137"/>
                    </a:srgbClr>
                  </a:outerShdw>
                </a:effectLst>
              </a:rPr>
              <a:t>purchaseDate</a:t>
            </a:r>
            <a:r>
              <a:rPr lang="he-IL" sz="1800" dirty="0">
                <a:effectLst>
                  <a:outerShdw blurRad="38100" dist="38100" dir="2700000" algn="tl">
                    <a:srgbClr val="000000">
                      <a:alpha val="43137"/>
                    </a:srgbClr>
                  </a:outerShdw>
                </a:effectLst>
              </a:rPr>
              <a:t> – תאריך בו קנו את המוצר.</a:t>
            </a:r>
          </a:p>
          <a:p>
            <a:pPr marL="36900" indent="0" algn="r" rtl="1">
              <a:buNone/>
            </a:pPr>
            <a:endParaRPr lang="en-US" sz="1800" dirty="0">
              <a:effectLst>
                <a:outerShdw blurRad="38100" dist="38100" dir="2700000" algn="tl">
                  <a:srgbClr val="000000">
                    <a:alpha val="43137"/>
                  </a:srgbClr>
                </a:outerShdw>
              </a:effectLst>
            </a:endParaRPr>
          </a:p>
          <a:p>
            <a:pPr marL="36900" indent="0" algn="r" rtl="1">
              <a:buNone/>
            </a:pPr>
            <a:r>
              <a:rPr lang="he-IL" sz="1800" u="sng" dirty="0">
                <a:effectLst>
                  <a:outerShdw blurRad="38100" dist="38100" dir="2700000" algn="tl">
                    <a:srgbClr val="000000">
                      <a:alpha val="43137"/>
                    </a:srgbClr>
                  </a:outerShdw>
                </a:effectLst>
              </a:rPr>
              <a:t>פעולות על מכירות: (זמין לכל </a:t>
            </a:r>
            <a:r>
              <a:rPr lang="en-US" sz="1800" u="sng" dirty="0" err="1">
                <a:effectLst>
                  <a:outerShdw blurRad="38100" dist="38100" dir="2700000" algn="tl">
                    <a:srgbClr val="000000">
                      <a:alpha val="43137"/>
                    </a:srgbClr>
                  </a:outerShdw>
                </a:effectLst>
              </a:rPr>
              <a:t>AccessLevel</a:t>
            </a:r>
            <a:r>
              <a:rPr lang="he-IL" sz="1800" u="sng" dirty="0">
                <a:effectLst>
                  <a:outerShdw blurRad="38100" dist="38100" dir="2700000" algn="tl">
                    <a:srgbClr val="000000">
                      <a:alpha val="43137"/>
                    </a:srgbClr>
                  </a:outerShdw>
                </a:effectLst>
              </a:rPr>
              <a:t>)</a:t>
            </a:r>
          </a:p>
          <a:p>
            <a:pPr algn="r" rtl="1"/>
            <a:r>
              <a:rPr lang="he-IL" sz="1800" dirty="0">
                <a:effectLst>
                  <a:outerShdw blurRad="38100" dist="38100" dir="2700000" algn="tl">
                    <a:srgbClr val="000000">
                      <a:alpha val="43137"/>
                    </a:srgbClr>
                  </a:outerShdw>
                </a:effectLst>
              </a:rPr>
              <a:t>תצוגה של כל המוצרים שלקוח מסוים קנה (לפי </a:t>
            </a:r>
            <a:r>
              <a:rPr lang="en-US" sz="1800" dirty="0">
                <a:effectLst>
                  <a:outerShdw blurRad="38100" dist="38100" dir="2700000" algn="tl">
                    <a:srgbClr val="000000">
                      <a:alpha val="43137"/>
                    </a:srgbClr>
                  </a:outerShdw>
                </a:effectLst>
              </a:rPr>
              <a:t>ID</a:t>
            </a:r>
            <a:r>
              <a:rPr lang="he-IL" sz="1800" dirty="0">
                <a:effectLst>
                  <a:outerShdw blurRad="38100" dist="38100" dir="2700000" algn="tl">
                    <a:srgbClr val="000000">
                      <a:alpha val="43137"/>
                    </a:srgbClr>
                  </a:outerShdw>
                </a:effectLst>
              </a:rPr>
              <a:t> של הלקוח)</a:t>
            </a:r>
          </a:p>
          <a:p>
            <a:pPr algn="r" rtl="1"/>
            <a:r>
              <a:rPr lang="he-IL" sz="1800" dirty="0"/>
              <a:t>מכירה של מוצר (בעת מכירה כמות הפריט שנקנה יורדת ב-1 כל פעולה)</a:t>
            </a:r>
          </a:p>
          <a:p>
            <a:pPr algn="r" rtl="1"/>
            <a:r>
              <a:rPr lang="he-IL" sz="1800" dirty="0"/>
              <a:t>החזרת מוצר (אפשר להחזיר תוך 14 יום)</a:t>
            </a:r>
          </a:p>
          <a:p>
            <a:pPr algn="r" rtl="1"/>
            <a:r>
              <a:rPr lang="he-IL" sz="1800" dirty="0"/>
              <a:t>צפייה בכל הקניות שבוצעו</a:t>
            </a:r>
            <a:r>
              <a:rPr lang="en-US" sz="1800" dirty="0"/>
              <a:t> </a:t>
            </a:r>
            <a:r>
              <a:rPr lang="he-IL" sz="1800" dirty="0"/>
              <a:t> מכל הלקוחות.</a:t>
            </a:r>
          </a:p>
        </p:txBody>
      </p:sp>
    </p:spTree>
    <p:extLst>
      <p:ext uri="{BB962C8B-B14F-4D97-AF65-F5344CB8AC3E}">
        <p14:creationId xmlns:p14="http://schemas.microsoft.com/office/powerpoint/2010/main" val="2332546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פחה">
  <a:themeElements>
    <a:clrScheme name="צפחה">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צפחה">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צפחה">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TM04033929[[fn=צפחה]]</Template>
  <TotalTime>123</TotalTime>
  <Words>716</Words>
  <Application>Microsoft Office PowerPoint</Application>
  <PresentationFormat>מסך רחב</PresentationFormat>
  <Paragraphs>75</Paragraphs>
  <Slides>7</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Calisto MT</vt:lpstr>
      <vt:lpstr>Cambria Math</vt:lpstr>
      <vt:lpstr>Trebuchet MS</vt:lpstr>
      <vt:lpstr>Wingdings 2</vt:lpstr>
      <vt:lpstr>צפחה</vt:lpstr>
      <vt:lpstr>חנות האלקטרוניקה של בר ואורי </vt:lpstr>
      <vt:lpstr>כניסה והתחברות</vt:lpstr>
      <vt:lpstr>מבנה ופעולות - Employees</vt:lpstr>
      <vt:lpstr>מבנה - Items</vt:lpstr>
      <vt:lpstr>פעולות - Items</vt:lpstr>
      <vt:lpstr>מבנה ופעולות - Customers</vt:lpstr>
      <vt:lpstr>מבנה ופעולות -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חנות האלקטרוניקה של בר ואורי</dc:title>
  <dc:creator>Bar Alis</dc:creator>
  <cp:lastModifiedBy>Bar Alis</cp:lastModifiedBy>
  <cp:revision>2</cp:revision>
  <dcterms:created xsi:type="dcterms:W3CDTF">2023-01-13T13:07:50Z</dcterms:created>
  <dcterms:modified xsi:type="dcterms:W3CDTF">2023-01-15T19:24:11Z</dcterms:modified>
</cp:coreProperties>
</file>