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56"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F4AED0-8E8D-4B50-A428-CBE378E734F1}"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C6F5D7D-1086-48CE-A9CA-892D15EC7C21}">
      <dgm:prSet/>
      <dgm:spPr/>
      <dgm:t>
        <a:bodyPr/>
        <a:lstStyle/>
        <a:p>
          <a:r>
            <a:rPr lang="en-US" b="1"/>
            <a:t>Milestone #1 : Find relevant data.</a:t>
          </a:r>
          <a:endParaRPr lang="en-US"/>
        </a:p>
      </dgm:t>
    </dgm:pt>
    <dgm:pt modelId="{678861C3-7CAD-407A-A41A-D8CD3076C824}" type="parTrans" cxnId="{40FC7295-E415-4B46-AA29-D8E79CB87D16}">
      <dgm:prSet/>
      <dgm:spPr/>
      <dgm:t>
        <a:bodyPr/>
        <a:lstStyle/>
        <a:p>
          <a:endParaRPr lang="en-US"/>
        </a:p>
      </dgm:t>
    </dgm:pt>
    <dgm:pt modelId="{89E535B3-12B2-4707-8518-57563AAA1ADE}" type="sibTrans" cxnId="{40FC7295-E415-4B46-AA29-D8E79CB87D16}">
      <dgm:prSet/>
      <dgm:spPr/>
      <dgm:t>
        <a:bodyPr/>
        <a:lstStyle/>
        <a:p>
          <a:endParaRPr lang="en-US"/>
        </a:p>
      </dgm:t>
    </dgm:pt>
    <dgm:pt modelId="{652C6BBA-95FF-42A9-86BE-932436D812A7}">
      <dgm:prSet/>
      <dgm:spPr/>
      <dgm:t>
        <a:bodyPr/>
        <a:lstStyle/>
        <a:p>
          <a:r>
            <a:rPr lang="en-US" b="1"/>
            <a:t>Milestone #2: Data cleansing.</a:t>
          </a:r>
          <a:endParaRPr lang="en-US"/>
        </a:p>
      </dgm:t>
    </dgm:pt>
    <dgm:pt modelId="{935828E9-A2E4-47CD-B329-E48416F4EB6B}" type="parTrans" cxnId="{26F79F1E-EFF3-4439-90DB-8644C90DC3F8}">
      <dgm:prSet/>
      <dgm:spPr/>
      <dgm:t>
        <a:bodyPr/>
        <a:lstStyle/>
        <a:p>
          <a:endParaRPr lang="en-US"/>
        </a:p>
      </dgm:t>
    </dgm:pt>
    <dgm:pt modelId="{909748AB-345A-473B-8D66-1F0EBAED3EFD}" type="sibTrans" cxnId="{26F79F1E-EFF3-4439-90DB-8644C90DC3F8}">
      <dgm:prSet/>
      <dgm:spPr/>
      <dgm:t>
        <a:bodyPr/>
        <a:lstStyle/>
        <a:p>
          <a:endParaRPr lang="en-US"/>
        </a:p>
      </dgm:t>
    </dgm:pt>
    <dgm:pt modelId="{C42566A1-839A-486C-84A7-AC98E3969DD5}">
      <dgm:prSet/>
      <dgm:spPr/>
      <dgm:t>
        <a:bodyPr/>
        <a:lstStyle/>
        <a:p>
          <a:r>
            <a:rPr lang="en-US" b="1"/>
            <a:t>Milestone #3: Training ML model.</a:t>
          </a:r>
          <a:endParaRPr lang="en-US"/>
        </a:p>
      </dgm:t>
    </dgm:pt>
    <dgm:pt modelId="{5164EF78-4FA3-42C3-AAB1-F5FEA6FB7703}" type="parTrans" cxnId="{34173BBB-993C-4B3B-8EB7-DEE12C37E898}">
      <dgm:prSet/>
      <dgm:spPr/>
      <dgm:t>
        <a:bodyPr/>
        <a:lstStyle/>
        <a:p>
          <a:endParaRPr lang="en-US"/>
        </a:p>
      </dgm:t>
    </dgm:pt>
    <dgm:pt modelId="{739F290F-CBFC-4705-A75F-52BB2D63F653}" type="sibTrans" cxnId="{34173BBB-993C-4B3B-8EB7-DEE12C37E898}">
      <dgm:prSet/>
      <dgm:spPr/>
      <dgm:t>
        <a:bodyPr/>
        <a:lstStyle/>
        <a:p>
          <a:endParaRPr lang="en-US"/>
        </a:p>
      </dgm:t>
    </dgm:pt>
    <dgm:pt modelId="{567DA896-8EB6-4F49-8EDC-F6D8F87D2025}">
      <dgm:prSet/>
      <dgm:spPr/>
      <dgm:t>
        <a:bodyPr/>
        <a:lstStyle/>
        <a:p>
          <a:r>
            <a:rPr lang="en-US" b="1"/>
            <a:t>Milestone #4: Data streaming.</a:t>
          </a:r>
          <a:endParaRPr lang="en-US"/>
        </a:p>
      </dgm:t>
    </dgm:pt>
    <dgm:pt modelId="{63D7C44B-AD14-4DB1-A32B-B5561EE587A6}" type="parTrans" cxnId="{13AF2CA8-360B-45B9-935C-D2CAECD28507}">
      <dgm:prSet/>
      <dgm:spPr/>
      <dgm:t>
        <a:bodyPr/>
        <a:lstStyle/>
        <a:p>
          <a:endParaRPr lang="en-US"/>
        </a:p>
      </dgm:t>
    </dgm:pt>
    <dgm:pt modelId="{E9AD98AA-9464-49AF-A8C8-AFF454B6EEAB}" type="sibTrans" cxnId="{13AF2CA8-360B-45B9-935C-D2CAECD28507}">
      <dgm:prSet/>
      <dgm:spPr/>
      <dgm:t>
        <a:bodyPr/>
        <a:lstStyle/>
        <a:p>
          <a:endParaRPr lang="en-US"/>
        </a:p>
      </dgm:t>
    </dgm:pt>
    <dgm:pt modelId="{98ECDC7E-93DD-43BD-89DB-C9A311B1F999}">
      <dgm:prSet/>
      <dgm:spPr/>
      <dgm:t>
        <a:bodyPr/>
        <a:lstStyle/>
        <a:p>
          <a:r>
            <a:rPr lang="en-US" b="1"/>
            <a:t>Milestone #5: Running the model.</a:t>
          </a:r>
          <a:endParaRPr lang="en-US"/>
        </a:p>
      </dgm:t>
    </dgm:pt>
    <dgm:pt modelId="{3DC4A87B-3A15-4AAD-82E4-DA5438A93B19}" type="parTrans" cxnId="{64F18960-3D80-4E80-8FBB-FFD22EFE177D}">
      <dgm:prSet/>
      <dgm:spPr/>
      <dgm:t>
        <a:bodyPr/>
        <a:lstStyle/>
        <a:p>
          <a:endParaRPr lang="en-US"/>
        </a:p>
      </dgm:t>
    </dgm:pt>
    <dgm:pt modelId="{10DFB47F-DC2B-4F95-AC8A-34E1E901490A}" type="sibTrans" cxnId="{64F18960-3D80-4E80-8FBB-FFD22EFE177D}">
      <dgm:prSet/>
      <dgm:spPr/>
      <dgm:t>
        <a:bodyPr/>
        <a:lstStyle/>
        <a:p>
          <a:endParaRPr lang="en-US"/>
        </a:p>
      </dgm:t>
    </dgm:pt>
    <dgm:pt modelId="{EAAB83DE-12D1-49CC-A05F-3A4189145192}">
      <dgm:prSet/>
      <dgm:spPr/>
      <dgm:t>
        <a:bodyPr/>
        <a:lstStyle/>
        <a:p>
          <a:r>
            <a:rPr lang="en-US" b="1"/>
            <a:t>Milestone #6: Visualization of the data – BI.</a:t>
          </a:r>
          <a:endParaRPr lang="en-US"/>
        </a:p>
      </dgm:t>
    </dgm:pt>
    <dgm:pt modelId="{085D3D96-3B17-440A-BBF3-C0C29435A0B7}" type="parTrans" cxnId="{D9AE5947-D609-4389-AA91-13254BA70A9F}">
      <dgm:prSet/>
      <dgm:spPr/>
      <dgm:t>
        <a:bodyPr/>
        <a:lstStyle/>
        <a:p>
          <a:endParaRPr lang="en-US"/>
        </a:p>
      </dgm:t>
    </dgm:pt>
    <dgm:pt modelId="{603C7AD9-8B3F-4C45-A283-2F7809C5B06B}" type="sibTrans" cxnId="{D9AE5947-D609-4389-AA91-13254BA70A9F}">
      <dgm:prSet/>
      <dgm:spPr/>
      <dgm:t>
        <a:bodyPr/>
        <a:lstStyle/>
        <a:p>
          <a:endParaRPr lang="en-US"/>
        </a:p>
      </dgm:t>
    </dgm:pt>
    <dgm:pt modelId="{B7F5DBFB-81E2-44ED-8E8C-D19F956F54F3}">
      <dgm:prSet/>
      <dgm:spPr/>
      <dgm:t>
        <a:bodyPr/>
        <a:lstStyle/>
        <a:p>
          <a:r>
            <a:rPr lang="en-US" b="1"/>
            <a:t>Milestone #7: packaging the model.</a:t>
          </a:r>
          <a:endParaRPr lang="en-US"/>
        </a:p>
      </dgm:t>
    </dgm:pt>
    <dgm:pt modelId="{062CDFA9-4217-47D4-AA91-B6ED9AADDC4E}" type="parTrans" cxnId="{EBB4B996-CB2E-49A8-91D4-6018EDAF3A40}">
      <dgm:prSet/>
      <dgm:spPr/>
      <dgm:t>
        <a:bodyPr/>
        <a:lstStyle/>
        <a:p>
          <a:endParaRPr lang="en-US"/>
        </a:p>
      </dgm:t>
    </dgm:pt>
    <dgm:pt modelId="{11072E94-23E1-44F9-AFD9-E1AD66E4007C}" type="sibTrans" cxnId="{EBB4B996-CB2E-49A8-91D4-6018EDAF3A40}">
      <dgm:prSet/>
      <dgm:spPr/>
      <dgm:t>
        <a:bodyPr/>
        <a:lstStyle/>
        <a:p>
          <a:endParaRPr lang="en-US"/>
        </a:p>
      </dgm:t>
    </dgm:pt>
    <dgm:pt modelId="{9A712A19-1B6C-4ADA-9606-21A0D4486EF5}" type="pres">
      <dgm:prSet presAssocID="{BDF4AED0-8E8D-4B50-A428-CBE378E734F1}" presName="diagram" presStyleCnt="0">
        <dgm:presLayoutVars>
          <dgm:dir/>
          <dgm:resizeHandles val="exact"/>
        </dgm:presLayoutVars>
      </dgm:prSet>
      <dgm:spPr/>
    </dgm:pt>
    <dgm:pt modelId="{99A9B438-2D6D-402B-A419-39139578F8E9}" type="pres">
      <dgm:prSet presAssocID="{3C6F5D7D-1086-48CE-A9CA-892D15EC7C21}" presName="node" presStyleLbl="node1" presStyleIdx="0" presStyleCnt="7">
        <dgm:presLayoutVars>
          <dgm:bulletEnabled val="1"/>
        </dgm:presLayoutVars>
      </dgm:prSet>
      <dgm:spPr/>
    </dgm:pt>
    <dgm:pt modelId="{5699B4EA-E9F4-4733-A5D8-7CB1B9111455}" type="pres">
      <dgm:prSet presAssocID="{89E535B3-12B2-4707-8518-57563AAA1ADE}" presName="sibTrans" presStyleCnt="0"/>
      <dgm:spPr/>
    </dgm:pt>
    <dgm:pt modelId="{EF641A8E-8647-4E79-BF66-1D67AA31F7FE}" type="pres">
      <dgm:prSet presAssocID="{652C6BBA-95FF-42A9-86BE-932436D812A7}" presName="node" presStyleLbl="node1" presStyleIdx="1" presStyleCnt="7">
        <dgm:presLayoutVars>
          <dgm:bulletEnabled val="1"/>
        </dgm:presLayoutVars>
      </dgm:prSet>
      <dgm:spPr/>
    </dgm:pt>
    <dgm:pt modelId="{DB718EAE-AB35-4650-8C69-FFC905D9E6E0}" type="pres">
      <dgm:prSet presAssocID="{909748AB-345A-473B-8D66-1F0EBAED3EFD}" presName="sibTrans" presStyleCnt="0"/>
      <dgm:spPr/>
    </dgm:pt>
    <dgm:pt modelId="{C7885E43-5EAC-4729-8111-7C71749AF649}" type="pres">
      <dgm:prSet presAssocID="{C42566A1-839A-486C-84A7-AC98E3969DD5}" presName="node" presStyleLbl="node1" presStyleIdx="2" presStyleCnt="7">
        <dgm:presLayoutVars>
          <dgm:bulletEnabled val="1"/>
        </dgm:presLayoutVars>
      </dgm:prSet>
      <dgm:spPr/>
    </dgm:pt>
    <dgm:pt modelId="{3B5BDB85-C890-41EB-A0C4-F0089B0A9338}" type="pres">
      <dgm:prSet presAssocID="{739F290F-CBFC-4705-A75F-52BB2D63F653}" presName="sibTrans" presStyleCnt="0"/>
      <dgm:spPr/>
    </dgm:pt>
    <dgm:pt modelId="{2BC71E6A-513C-4476-8BDA-2C516ED7E295}" type="pres">
      <dgm:prSet presAssocID="{567DA896-8EB6-4F49-8EDC-F6D8F87D2025}" presName="node" presStyleLbl="node1" presStyleIdx="3" presStyleCnt="7">
        <dgm:presLayoutVars>
          <dgm:bulletEnabled val="1"/>
        </dgm:presLayoutVars>
      </dgm:prSet>
      <dgm:spPr/>
    </dgm:pt>
    <dgm:pt modelId="{A55C3217-70AB-4BE2-9CDC-BA4D4EE276B5}" type="pres">
      <dgm:prSet presAssocID="{E9AD98AA-9464-49AF-A8C8-AFF454B6EEAB}" presName="sibTrans" presStyleCnt="0"/>
      <dgm:spPr/>
    </dgm:pt>
    <dgm:pt modelId="{5374DA94-753E-46B0-B953-A4384CC5D720}" type="pres">
      <dgm:prSet presAssocID="{98ECDC7E-93DD-43BD-89DB-C9A311B1F999}" presName="node" presStyleLbl="node1" presStyleIdx="4" presStyleCnt="7">
        <dgm:presLayoutVars>
          <dgm:bulletEnabled val="1"/>
        </dgm:presLayoutVars>
      </dgm:prSet>
      <dgm:spPr/>
    </dgm:pt>
    <dgm:pt modelId="{D1F6175D-9D39-4BEE-8319-9D92A9379099}" type="pres">
      <dgm:prSet presAssocID="{10DFB47F-DC2B-4F95-AC8A-34E1E901490A}" presName="sibTrans" presStyleCnt="0"/>
      <dgm:spPr/>
    </dgm:pt>
    <dgm:pt modelId="{A58D1A65-575F-4566-99EE-0176C3A26C6F}" type="pres">
      <dgm:prSet presAssocID="{EAAB83DE-12D1-49CC-A05F-3A4189145192}" presName="node" presStyleLbl="node1" presStyleIdx="5" presStyleCnt="7">
        <dgm:presLayoutVars>
          <dgm:bulletEnabled val="1"/>
        </dgm:presLayoutVars>
      </dgm:prSet>
      <dgm:spPr/>
    </dgm:pt>
    <dgm:pt modelId="{F9D0DFED-8708-4C69-AA60-DA56E536B6EE}" type="pres">
      <dgm:prSet presAssocID="{603C7AD9-8B3F-4C45-A283-2F7809C5B06B}" presName="sibTrans" presStyleCnt="0"/>
      <dgm:spPr/>
    </dgm:pt>
    <dgm:pt modelId="{BAC3F846-FC96-45D4-A0C3-31BA6142F48B}" type="pres">
      <dgm:prSet presAssocID="{B7F5DBFB-81E2-44ED-8E8C-D19F956F54F3}" presName="node" presStyleLbl="node1" presStyleIdx="6" presStyleCnt="7">
        <dgm:presLayoutVars>
          <dgm:bulletEnabled val="1"/>
        </dgm:presLayoutVars>
      </dgm:prSet>
      <dgm:spPr/>
    </dgm:pt>
  </dgm:ptLst>
  <dgm:cxnLst>
    <dgm:cxn modelId="{6B2B5C12-54AC-4C3A-9CAD-2977F5C1A4BA}" type="presOf" srcId="{EAAB83DE-12D1-49CC-A05F-3A4189145192}" destId="{A58D1A65-575F-4566-99EE-0176C3A26C6F}" srcOrd="0" destOrd="0" presId="urn:microsoft.com/office/officeart/2005/8/layout/default"/>
    <dgm:cxn modelId="{26F79F1E-EFF3-4439-90DB-8644C90DC3F8}" srcId="{BDF4AED0-8E8D-4B50-A428-CBE378E734F1}" destId="{652C6BBA-95FF-42A9-86BE-932436D812A7}" srcOrd="1" destOrd="0" parTransId="{935828E9-A2E4-47CD-B329-E48416F4EB6B}" sibTransId="{909748AB-345A-473B-8D66-1F0EBAED3EFD}"/>
    <dgm:cxn modelId="{E9560A1F-9F23-4846-9FA9-11070E2C0248}" type="presOf" srcId="{B7F5DBFB-81E2-44ED-8E8C-D19F956F54F3}" destId="{BAC3F846-FC96-45D4-A0C3-31BA6142F48B}" srcOrd="0" destOrd="0" presId="urn:microsoft.com/office/officeart/2005/8/layout/default"/>
    <dgm:cxn modelId="{08C98640-38B8-44BC-83DA-793A523688B7}" type="presOf" srcId="{652C6BBA-95FF-42A9-86BE-932436D812A7}" destId="{EF641A8E-8647-4E79-BF66-1D67AA31F7FE}" srcOrd="0" destOrd="0" presId="urn:microsoft.com/office/officeart/2005/8/layout/default"/>
    <dgm:cxn modelId="{64F18960-3D80-4E80-8FBB-FFD22EFE177D}" srcId="{BDF4AED0-8E8D-4B50-A428-CBE378E734F1}" destId="{98ECDC7E-93DD-43BD-89DB-C9A311B1F999}" srcOrd="4" destOrd="0" parTransId="{3DC4A87B-3A15-4AAD-82E4-DA5438A93B19}" sibTransId="{10DFB47F-DC2B-4F95-AC8A-34E1E901490A}"/>
    <dgm:cxn modelId="{D9AE5947-D609-4389-AA91-13254BA70A9F}" srcId="{BDF4AED0-8E8D-4B50-A428-CBE378E734F1}" destId="{EAAB83DE-12D1-49CC-A05F-3A4189145192}" srcOrd="5" destOrd="0" parTransId="{085D3D96-3B17-440A-BBF3-C0C29435A0B7}" sibTransId="{603C7AD9-8B3F-4C45-A283-2F7809C5B06B}"/>
    <dgm:cxn modelId="{86282256-3A62-4E90-82D7-3694672066CC}" type="presOf" srcId="{3C6F5D7D-1086-48CE-A9CA-892D15EC7C21}" destId="{99A9B438-2D6D-402B-A419-39139578F8E9}" srcOrd="0" destOrd="0" presId="urn:microsoft.com/office/officeart/2005/8/layout/default"/>
    <dgm:cxn modelId="{903F0085-DF34-4EC4-A0B4-4085D9231415}" type="presOf" srcId="{98ECDC7E-93DD-43BD-89DB-C9A311B1F999}" destId="{5374DA94-753E-46B0-B953-A4384CC5D720}" srcOrd="0" destOrd="0" presId="urn:microsoft.com/office/officeart/2005/8/layout/default"/>
    <dgm:cxn modelId="{2512368E-B6A2-4454-8274-B979D74032AC}" type="presOf" srcId="{BDF4AED0-8E8D-4B50-A428-CBE378E734F1}" destId="{9A712A19-1B6C-4ADA-9606-21A0D4486EF5}" srcOrd="0" destOrd="0" presId="urn:microsoft.com/office/officeart/2005/8/layout/default"/>
    <dgm:cxn modelId="{40FC7295-E415-4B46-AA29-D8E79CB87D16}" srcId="{BDF4AED0-8E8D-4B50-A428-CBE378E734F1}" destId="{3C6F5D7D-1086-48CE-A9CA-892D15EC7C21}" srcOrd="0" destOrd="0" parTransId="{678861C3-7CAD-407A-A41A-D8CD3076C824}" sibTransId="{89E535B3-12B2-4707-8518-57563AAA1ADE}"/>
    <dgm:cxn modelId="{EBB4B996-CB2E-49A8-91D4-6018EDAF3A40}" srcId="{BDF4AED0-8E8D-4B50-A428-CBE378E734F1}" destId="{B7F5DBFB-81E2-44ED-8E8C-D19F956F54F3}" srcOrd="6" destOrd="0" parTransId="{062CDFA9-4217-47D4-AA91-B6ED9AADDC4E}" sibTransId="{11072E94-23E1-44F9-AFD9-E1AD66E4007C}"/>
    <dgm:cxn modelId="{13AF2CA8-360B-45B9-935C-D2CAECD28507}" srcId="{BDF4AED0-8E8D-4B50-A428-CBE378E734F1}" destId="{567DA896-8EB6-4F49-8EDC-F6D8F87D2025}" srcOrd="3" destOrd="0" parTransId="{63D7C44B-AD14-4DB1-A32B-B5561EE587A6}" sibTransId="{E9AD98AA-9464-49AF-A8C8-AFF454B6EEAB}"/>
    <dgm:cxn modelId="{34173BBB-993C-4B3B-8EB7-DEE12C37E898}" srcId="{BDF4AED0-8E8D-4B50-A428-CBE378E734F1}" destId="{C42566A1-839A-486C-84A7-AC98E3969DD5}" srcOrd="2" destOrd="0" parTransId="{5164EF78-4FA3-42C3-AAB1-F5FEA6FB7703}" sibTransId="{739F290F-CBFC-4705-A75F-52BB2D63F653}"/>
    <dgm:cxn modelId="{ADF991EC-A24D-47B1-A546-7B4B9217FEAF}" type="presOf" srcId="{C42566A1-839A-486C-84A7-AC98E3969DD5}" destId="{C7885E43-5EAC-4729-8111-7C71749AF649}" srcOrd="0" destOrd="0" presId="urn:microsoft.com/office/officeart/2005/8/layout/default"/>
    <dgm:cxn modelId="{85F6E1F1-A62B-4AD4-9610-ED7A67CE8C7F}" type="presOf" srcId="{567DA896-8EB6-4F49-8EDC-F6D8F87D2025}" destId="{2BC71E6A-513C-4476-8BDA-2C516ED7E295}" srcOrd="0" destOrd="0" presId="urn:microsoft.com/office/officeart/2005/8/layout/default"/>
    <dgm:cxn modelId="{871D7D64-07BF-4BF4-ACD3-324EE9D3D037}" type="presParOf" srcId="{9A712A19-1B6C-4ADA-9606-21A0D4486EF5}" destId="{99A9B438-2D6D-402B-A419-39139578F8E9}" srcOrd="0" destOrd="0" presId="urn:microsoft.com/office/officeart/2005/8/layout/default"/>
    <dgm:cxn modelId="{9FEBEBDB-8778-4EF1-BAC3-F101538BB7D4}" type="presParOf" srcId="{9A712A19-1B6C-4ADA-9606-21A0D4486EF5}" destId="{5699B4EA-E9F4-4733-A5D8-7CB1B9111455}" srcOrd="1" destOrd="0" presId="urn:microsoft.com/office/officeart/2005/8/layout/default"/>
    <dgm:cxn modelId="{24009F6C-715E-4111-9BE8-B88FC34DC3B8}" type="presParOf" srcId="{9A712A19-1B6C-4ADA-9606-21A0D4486EF5}" destId="{EF641A8E-8647-4E79-BF66-1D67AA31F7FE}" srcOrd="2" destOrd="0" presId="urn:microsoft.com/office/officeart/2005/8/layout/default"/>
    <dgm:cxn modelId="{7F48964B-18C1-4701-A75D-3712CFB792A2}" type="presParOf" srcId="{9A712A19-1B6C-4ADA-9606-21A0D4486EF5}" destId="{DB718EAE-AB35-4650-8C69-FFC905D9E6E0}" srcOrd="3" destOrd="0" presId="urn:microsoft.com/office/officeart/2005/8/layout/default"/>
    <dgm:cxn modelId="{703327BA-3929-4BFA-9772-B5BB6EE26944}" type="presParOf" srcId="{9A712A19-1B6C-4ADA-9606-21A0D4486EF5}" destId="{C7885E43-5EAC-4729-8111-7C71749AF649}" srcOrd="4" destOrd="0" presId="urn:microsoft.com/office/officeart/2005/8/layout/default"/>
    <dgm:cxn modelId="{FD1636DE-5F0A-4E94-B912-6A4105E577A9}" type="presParOf" srcId="{9A712A19-1B6C-4ADA-9606-21A0D4486EF5}" destId="{3B5BDB85-C890-41EB-A0C4-F0089B0A9338}" srcOrd="5" destOrd="0" presId="urn:microsoft.com/office/officeart/2005/8/layout/default"/>
    <dgm:cxn modelId="{0BBD04C2-110B-43F6-A121-080BD4323508}" type="presParOf" srcId="{9A712A19-1B6C-4ADA-9606-21A0D4486EF5}" destId="{2BC71E6A-513C-4476-8BDA-2C516ED7E295}" srcOrd="6" destOrd="0" presId="urn:microsoft.com/office/officeart/2005/8/layout/default"/>
    <dgm:cxn modelId="{C40FD888-05C2-48E4-B5CC-F018EDDFA8B0}" type="presParOf" srcId="{9A712A19-1B6C-4ADA-9606-21A0D4486EF5}" destId="{A55C3217-70AB-4BE2-9CDC-BA4D4EE276B5}" srcOrd="7" destOrd="0" presId="urn:microsoft.com/office/officeart/2005/8/layout/default"/>
    <dgm:cxn modelId="{EC29A3C8-8068-4E75-B0C1-25A5977A21DA}" type="presParOf" srcId="{9A712A19-1B6C-4ADA-9606-21A0D4486EF5}" destId="{5374DA94-753E-46B0-B953-A4384CC5D720}" srcOrd="8" destOrd="0" presId="urn:microsoft.com/office/officeart/2005/8/layout/default"/>
    <dgm:cxn modelId="{A3F35189-FD0C-4FEC-BFA2-EF0E23F66AAE}" type="presParOf" srcId="{9A712A19-1B6C-4ADA-9606-21A0D4486EF5}" destId="{D1F6175D-9D39-4BEE-8319-9D92A9379099}" srcOrd="9" destOrd="0" presId="urn:microsoft.com/office/officeart/2005/8/layout/default"/>
    <dgm:cxn modelId="{C0FB005E-02E8-4B24-82C0-02359F1CCC7F}" type="presParOf" srcId="{9A712A19-1B6C-4ADA-9606-21A0D4486EF5}" destId="{A58D1A65-575F-4566-99EE-0176C3A26C6F}" srcOrd="10" destOrd="0" presId="urn:microsoft.com/office/officeart/2005/8/layout/default"/>
    <dgm:cxn modelId="{F7A21E79-BA16-41D7-AA8F-7F12E9CD753E}" type="presParOf" srcId="{9A712A19-1B6C-4ADA-9606-21A0D4486EF5}" destId="{F9D0DFED-8708-4C69-AA60-DA56E536B6EE}" srcOrd="11" destOrd="0" presId="urn:microsoft.com/office/officeart/2005/8/layout/default"/>
    <dgm:cxn modelId="{8BF47771-C3B9-47D8-9715-1EE255A1E761}" type="presParOf" srcId="{9A712A19-1B6C-4ADA-9606-21A0D4486EF5}" destId="{BAC3F846-FC96-45D4-A0C3-31BA6142F48B}"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9B438-2D6D-402B-A419-39139578F8E9}">
      <dsp:nvSpPr>
        <dsp:cNvPr id="0" name=""/>
        <dsp:cNvSpPr/>
      </dsp:nvSpPr>
      <dsp:spPr>
        <a:xfrm>
          <a:off x="2982" y="259257"/>
          <a:ext cx="2365833" cy="1419500"/>
        </a:xfrm>
        <a:prstGeom prst="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Milestone #1 : Find relevant data.</a:t>
          </a:r>
          <a:endParaRPr lang="en-US" sz="2400" kern="1200"/>
        </a:p>
      </dsp:txBody>
      <dsp:txXfrm>
        <a:off x="2982" y="259257"/>
        <a:ext cx="2365833" cy="1419500"/>
      </dsp:txXfrm>
    </dsp:sp>
    <dsp:sp modelId="{EF641A8E-8647-4E79-BF66-1D67AA31F7FE}">
      <dsp:nvSpPr>
        <dsp:cNvPr id="0" name=""/>
        <dsp:cNvSpPr/>
      </dsp:nvSpPr>
      <dsp:spPr>
        <a:xfrm>
          <a:off x="2605399" y="259257"/>
          <a:ext cx="2365833" cy="1419500"/>
        </a:xfrm>
        <a:prstGeom prst="rect">
          <a:avLst/>
        </a:prstGeom>
        <a:solidFill>
          <a:schemeClr val="accent2">
            <a:hueOff val="1039777"/>
            <a:satOff val="5917"/>
            <a:lumOff val="183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Milestone #2: Data cleansing.</a:t>
          </a:r>
          <a:endParaRPr lang="en-US" sz="2400" kern="1200"/>
        </a:p>
      </dsp:txBody>
      <dsp:txXfrm>
        <a:off x="2605399" y="259257"/>
        <a:ext cx="2365833" cy="1419500"/>
      </dsp:txXfrm>
    </dsp:sp>
    <dsp:sp modelId="{C7885E43-5EAC-4729-8111-7C71749AF649}">
      <dsp:nvSpPr>
        <dsp:cNvPr id="0" name=""/>
        <dsp:cNvSpPr/>
      </dsp:nvSpPr>
      <dsp:spPr>
        <a:xfrm>
          <a:off x="5207816" y="259257"/>
          <a:ext cx="2365833" cy="1419500"/>
        </a:xfrm>
        <a:prstGeom prst="rect">
          <a:avLst/>
        </a:prstGeom>
        <a:solidFill>
          <a:schemeClr val="accent2">
            <a:hueOff val="2079554"/>
            <a:satOff val="11835"/>
            <a:lumOff val="366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Milestone #3: Training ML model.</a:t>
          </a:r>
          <a:endParaRPr lang="en-US" sz="2400" kern="1200"/>
        </a:p>
      </dsp:txBody>
      <dsp:txXfrm>
        <a:off x="5207816" y="259257"/>
        <a:ext cx="2365833" cy="1419500"/>
      </dsp:txXfrm>
    </dsp:sp>
    <dsp:sp modelId="{2BC71E6A-513C-4476-8BDA-2C516ED7E295}">
      <dsp:nvSpPr>
        <dsp:cNvPr id="0" name=""/>
        <dsp:cNvSpPr/>
      </dsp:nvSpPr>
      <dsp:spPr>
        <a:xfrm>
          <a:off x="7810233" y="259257"/>
          <a:ext cx="2365833" cy="1419500"/>
        </a:xfrm>
        <a:prstGeom prst="rect">
          <a:avLst/>
        </a:prstGeom>
        <a:solidFill>
          <a:schemeClr val="accent2">
            <a:hueOff val="3119331"/>
            <a:satOff val="17752"/>
            <a:lumOff val="549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Milestone #4: Data streaming.</a:t>
          </a:r>
          <a:endParaRPr lang="en-US" sz="2400" kern="1200"/>
        </a:p>
      </dsp:txBody>
      <dsp:txXfrm>
        <a:off x="7810233" y="259257"/>
        <a:ext cx="2365833" cy="1419500"/>
      </dsp:txXfrm>
    </dsp:sp>
    <dsp:sp modelId="{5374DA94-753E-46B0-B953-A4384CC5D720}">
      <dsp:nvSpPr>
        <dsp:cNvPr id="0" name=""/>
        <dsp:cNvSpPr/>
      </dsp:nvSpPr>
      <dsp:spPr>
        <a:xfrm>
          <a:off x="1304190" y="1915341"/>
          <a:ext cx="2365833" cy="1419500"/>
        </a:xfrm>
        <a:prstGeom prst="rect">
          <a:avLst/>
        </a:prstGeom>
        <a:solidFill>
          <a:schemeClr val="accent2">
            <a:hueOff val="4159108"/>
            <a:satOff val="23669"/>
            <a:lumOff val="732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Milestone #5: Running the model.</a:t>
          </a:r>
          <a:endParaRPr lang="en-US" sz="2400" kern="1200"/>
        </a:p>
      </dsp:txBody>
      <dsp:txXfrm>
        <a:off x="1304190" y="1915341"/>
        <a:ext cx="2365833" cy="1419500"/>
      </dsp:txXfrm>
    </dsp:sp>
    <dsp:sp modelId="{A58D1A65-575F-4566-99EE-0176C3A26C6F}">
      <dsp:nvSpPr>
        <dsp:cNvPr id="0" name=""/>
        <dsp:cNvSpPr/>
      </dsp:nvSpPr>
      <dsp:spPr>
        <a:xfrm>
          <a:off x="3906608" y="1915341"/>
          <a:ext cx="2365833" cy="1419500"/>
        </a:xfrm>
        <a:prstGeom prst="rect">
          <a:avLst/>
        </a:prstGeom>
        <a:solidFill>
          <a:schemeClr val="accent2">
            <a:hueOff val="5198884"/>
            <a:satOff val="29587"/>
            <a:lumOff val="915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Milestone #6: Visualization of the data – BI.</a:t>
          </a:r>
          <a:endParaRPr lang="en-US" sz="2400" kern="1200"/>
        </a:p>
      </dsp:txBody>
      <dsp:txXfrm>
        <a:off x="3906608" y="1915341"/>
        <a:ext cx="2365833" cy="1419500"/>
      </dsp:txXfrm>
    </dsp:sp>
    <dsp:sp modelId="{BAC3F846-FC96-45D4-A0C3-31BA6142F48B}">
      <dsp:nvSpPr>
        <dsp:cNvPr id="0" name=""/>
        <dsp:cNvSpPr/>
      </dsp:nvSpPr>
      <dsp:spPr>
        <a:xfrm>
          <a:off x="6509025" y="1915341"/>
          <a:ext cx="2365833" cy="1419500"/>
        </a:xfrm>
        <a:prstGeom prst="rect">
          <a:avLst/>
        </a:prstGeom>
        <a:solidFill>
          <a:schemeClr val="accent2">
            <a:hueOff val="6238661"/>
            <a:satOff val="35504"/>
            <a:lumOff val="1098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a:t>Milestone #7: packaging the model.</a:t>
          </a:r>
          <a:endParaRPr lang="en-US" sz="2400" kern="1200"/>
        </a:p>
      </dsp:txBody>
      <dsp:txXfrm>
        <a:off x="6509025" y="1915341"/>
        <a:ext cx="2365833" cy="14195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D6DDFE1-5BA6-4623-B103-F9140F6CBDB1}" type="datetimeFigureOut">
              <a:rPr lang="he-IL" smtClean="0"/>
              <a:t>י"א/סיון/תשע"ט</a:t>
            </a:fld>
            <a:endParaRPr lang="he-IL"/>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he-IL"/>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4F035A33-0DDA-4A3D-A6F4-3EDD7F5407E9}" type="slidenum">
              <a:rPr lang="he-IL" smtClean="0"/>
              <a:t>‹#›</a:t>
            </a:fld>
            <a:endParaRPr lang="he-IL"/>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78841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D6DDFE1-5BA6-4623-B103-F9140F6CBDB1}" type="datetimeFigureOut">
              <a:rPr lang="he-IL" smtClean="0"/>
              <a:t>י"א/סיון/תשע"ט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F035A33-0DDA-4A3D-A6F4-3EDD7F5407E9}" type="slidenum">
              <a:rPr lang="he-IL" smtClean="0"/>
              <a:t>‹#›</a:t>
            </a:fld>
            <a:endParaRPr lang="he-IL"/>
          </a:p>
        </p:txBody>
      </p:sp>
    </p:spTree>
    <p:extLst>
      <p:ext uri="{BB962C8B-B14F-4D97-AF65-F5344CB8AC3E}">
        <p14:creationId xmlns:p14="http://schemas.microsoft.com/office/powerpoint/2010/main" val="288264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D6DDFE1-5BA6-4623-B103-F9140F6CBDB1}" type="datetimeFigureOut">
              <a:rPr lang="he-IL" smtClean="0"/>
              <a:t>י"א/סיון/תשע"ט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F035A33-0DDA-4A3D-A6F4-3EDD7F5407E9}" type="slidenum">
              <a:rPr lang="he-IL" smtClean="0"/>
              <a:t>‹#›</a:t>
            </a:fld>
            <a:endParaRPr lang="he-IL"/>
          </a:p>
        </p:txBody>
      </p:sp>
    </p:spTree>
    <p:extLst>
      <p:ext uri="{BB962C8B-B14F-4D97-AF65-F5344CB8AC3E}">
        <p14:creationId xmlns:p14="http://schemas.microsoft.com/office/powerpoint/2010/main" val="2112627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D6DDFE1-5BA6-4623-B103-F9140F6CBDB1}" type="datetimeFigureOut">
              <a:rPr lang="he-IL" smtClean="0"/>
              <a:t>י"א/סיון/תשע"ט</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F035A33-0DDA-4A3D-A6F4-3EDD7F5407E9}" type="slidenum">
              <a:rPr lang="he-IL" smtClean="0"/>
              <a:t>‹#›</a:t>
            </a:fld>
            <a:endParaRPr lang="he-IL"/>
          </a:p>
        </p:txBody>
      </p:sp>
    </p:spTree>
    <p:extLst>
      <p:ext uri="{BB962C8B-B14F-4D97-AF65-F5344CB8AC3E}">
        <p14:creationId xmlns:p14="http://schemas.microsoft.com/office/powerpoint/2010/main" val="3264720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D6DDFE1-5BA6-4623-B103-F9140F6CBDB1}" type="datetimeFigureOut">
              <a:rPr lang="he-IL" smtClean="0"/>
              <a:t>י"א/סיון/תשע"ט</a:t>
            </a:fld>
            <a:endParaRPr lang="he-IL"/>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he-IL"/>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4F035A33-0DDA-4A3D-A6F4-3EDD7F5407E9}" type="slidenum">
              <a:rPr lang="he-IL" smtClean="0"/>
              <a:t>‹#›</a:t>
            </a:fld>
            <a:endParaRPr lang="he-IL"/>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4876428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D6DDFE1-5BA6-4623-B103-F9140F6CBDB1}" type="datetimeFigureOut">
              <a:rPr lang="he-IL" smtClean="0"/>
              <a:t>י"א/סיון/תשע"ט</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F035A33-0DDA-4A3D-A6F4-3EDD7F5407E9}" type="slidenum">
              <a:rPr lang="he-IL" smtClean="0"/>
              <a:t>‹#›</a:t>
            </a:fld>
            <a:endParaRPr lang="he-IL"/>
          </a:p>
        </p:txBody>
      </p:sp>
    </p:spTree>
    <p:extLst>
      <p:ext uri="{BB962C8B-B14F-4D97-AF65-F5344CB8AC3E}">
        <p14:creationId xmlns:p14="http://schemas.microsoft.com/office/powerpoint/2010/main" val="33946379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257300" y="2909102"/>
            <a:ext cx="4800600" cy="299639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633864" y="2909102"/>
            <a:ext cx="4800600" cy="299639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D6DDFE1-5BA6-4623-B103-F9140F6CBDB1}" type="datetimeFigureOut">
              <a:rPr lang="he-IL" smtClean="0"/>
              <a:t>י"א/סיון/תשע"ט</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F035A33-0DDA-4A3D-A6F4-3EDD7F5407E9}" type="slidenum">
              <a:rPr lang="he-IL" smtClean="0"/>
              <a:t>‹#›</a:t>
            </a:fld>
            <a:endParaRPr lang="he-IL"/>
          </a:p>
        </p:txBody>
      </p:sp>
    </p:spTree>
    <p:extLst>
      <p:ext uri="{BB962C8B-B14F-4D97-AF65-F5344CB8AC3E}">
        <p14:creationId xmlns:p14="http://schemas.microsoft.com/office/powerpoint/2010/main" val="154381890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D6DDFE1-5BA6-4623-B103-F9140F6CBDB1}" type="datetimeFigureOut">
              <a:rPr lang="he-IL" smtClean="0"/>
              <a:t>י"א/סיון/תשע"ט</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F035A33-0DDA-4A3D-A6F4-3EDD7F5407E9}" type="slidenum">
              <a:rPr lang="he-IL" smtClean="0"/>
              <a:t>‹#›</a:t>
            </a:fld>
            <a:endParaRPr lang="he-IL"/>
          </a:p>
        </p:txBody>
      </p:sp>
    </p:spTree>
    <p:extLst>
      <p:ext uri="{BB962C8B-B14F-4D97-AF65-F5344CB8AC3E}">
        <p14:creationId xmlns:p14="http://schemas.microsoft.com/office/powerpoint/2010/main" val="1353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DDFE1-5BA6-4623-B103-F9140F6CBDB1}" type="datetimeFigureOut">
              <a:rPr lang="he-IL" smtClean="0"/>
              <a:t>י"א/סיון/תשע"ט</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F035A33-0DDA-4A3D-A6F4-3EDD7F5407E9}" type="slidenum">
              <a:rPr lang="he-IL" smtClean="0"/>
              <a:t>‹#›</a:t>
            </a:fld>
            <a:endParaRPr lang="he-IL"/>
          </a:p>
        </p:txBody>
      </p:sp>
    </p:spTree>
    <p:extLst>
      <p:ext uri="{BB962C8B-B14F-4D97-AF65-F5344CB8AC3E}">
        <p14:creationId xmlns:p14="http://schemas.microsoft.com/office/powerpoint/2010/main" val="1541816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65051" y="6375679"/>
            <a:ext cx="1233355" cy="348462"/>
          </a:xfrm>
        </p:spPr>
        <p:txBody>
          <a:bodyPr/>
          <a:lstStyle/>
          <a:p>
            <a:fld id="{ED6DDFE1-5BA6-4623-B103-F9140F6CBDB1}" type="datetimeFigureOut">
              <a:rPr lang="he-IL" smtClean="0"/>
              <a:t>י"א/סיון/תשע"ט</a:t>
            </a:fld>
            <a:endParaRPr lang="he-IL"/>
          </a:p>
        </p:txBody>
      </p:sp>
      <p:sp>
        <p:nvSpPr>
          <p:cNvPr id="6" name="Footer Placeholder 5"/>
          <p:cNvSpPr>
            <a:spLocks noGrp="1"/>
          </p:cNvSpPr>
          <p:nvPr>
            <p:ph type="ftr" sz="quarter" idx="11"/>
          </p:nvPr>
        </p:nvSpPr>
        <p:spPr>
          <a:xfrm>
            <a:off x="2103620" y="6375679"/>
            <a:ext cx="3482179" cy="345796"/>
          </a:xfrm>
        </p:spPr>
        <p:txBody>
          <a:bodyPr/>
          <a:lstStyle/>
          <a:p>
            <a:endParaRPr lang="he-IL"/>
          </a:p>
        </p:txBody>
      </p:sp>
      <p:sp>
        <p:nvSpPr>
          <p:cNvPr id="7" name="Slide Number Placeholder 6"/>
          <p:cNvSpPr>
            <a:spLocks noGrp="1"/>
          </p:cNvSpPr>
          <p:nvPr>
            <p:ph type="sldNum" sz="quarter" idx="12"/>
          </p:nvPr>
        </p:nvSpPr>
        <p:spPr>
          <a:xfrm>
            <a:off x="5691014" y="6375679"/>
            <a:ext cx="1232456" cy="345796"/>
          </a:xfrm>
        </p:spPr>
        <p:txBody>
          <a:bodyPr/>
          <a:lstStyle/>
          <a:p>
            <a:fld id="{4F035A33-0DDA-4A3D-A6F4-3EDD7F5407E9}" type="slidenum">
              <a:rPr lang="he-IL" smtClean="0"/>
              <a:t>‹#›</a:t>
            </a:fld>
            <a:endParaRPr lang="he-IL"/>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4681045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765950" y="6375679"/>
            <a:ext cx="1232456" cy="348462"/>
          </a:xfrm>
        </p:spPr>
        <p:txBody>
          <a:bodyPr/>
          <a:lstStyle/>
          <a:p>
            <a:fld id="{ED6DDFE1-5BA6-4623-B103-F9140F6CBDB1}" type="datetimeFigureOut">
              <a:rPr lang="he-IL" smtClean="0"/>
              <a:t>י"א/סיון/תשע"ט</a:t>
            </a:fld>
            <a:endParaRPr lang="he-IL"/>
          </a:p>
        </p:txBody>
      </p:sp>
      <p:sp>
        <p:nvSpPr>
          <p:cNvPr id="6" name="Footer Placeholder 5"/>
          <p:cNvSpPr>
            <a:spLocks noGrp="1"/>
          </p:cNvSpPr>
          <p:nvPr>
            <p:ph type="ftr" sz="quarter" idx="11"/>
          </p:nvPr>
        </p:nvSpPr>
        <p:spPr>
          <a:xfrm>
            <a:off x="2103621" y="6375679"/>
            <a:ext cx="3482178" cy="345796"/>
          </a:xfrm>
        </p:spPr>
        <p:txBody>
          <a:bodyPr/>
          <a:lstStyle/>
          <a:p>
            <a:endParaRPr lang="he-IL"/>
          </a:p>
        </p:txBody>
      </p:sp>
      <p:sp>
        <p:nvSpPr>
          <p:cNvPr id="7" name="Slide Number Placeholder 6"/>
          <p:cNvSpPr>
            <a:spLocks noGrp="1"/>
          </p:cNvSpPr>
          <p:nvPr>
            <p:ph type="sldNum" sz="quarter" idx="12"/>
          </p:nvPr>
        </p:nvSpPr>
        <p:spPr>
          <a:xfrm>
            <a:off x="5687568" y="6375679"/>
            <a:ext cx="1234440" cy="345796"/>
          </a:xfrm>
        </p:spPr>
        <p:txBody>
          <a:bodyPr/>
          <a:lstStyle/>
          <a:p>
            <a:fld id="{4F035A33-0DDA-4A3D-A6F4-3EDD7F5407E9}" type="slidenum">
              <a:rPr lang="he-IL" smtClean="0"/>
              <a:t>‹#›</a:t>
            </a:fld>
            <a:endParaRPr lang="he-IL"/>
          </a:p>
        </p:txBody>
      </p:sp>
    </p:spTree>
    <p:extLst>
      <p:ext uri="{BB962C8B-B14F-4D97-AF65-F5344CB8AC3E}">
        <p14:creationId xmlns:p14="http://schemas.microsoft.com/office/powerpoint/2010/main" val="2671363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D6DDFE1-5BA6-4623-B103-F9140F6CBDB1}" type="datetimeFigureOut">
              <a:rPr lang="he-IL" smtClean="0"/>
              <a:t>י"א/סיון/תשע"ט</a:t>
            </a:fld>
            <a:endParaRPr lang="he-IL"/>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he-IL"/>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4F035A33-0DDA-4A3D-A6F4-3EDD7F5407E9}" type="slidenum">
              <a:rPr lang="he-IL" smtClean="0"/>
              <a:t>‹#›</a:t>
            </a:fld>
            <a:endParaRPr lang="he-IL"/>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12758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r" defTabSz="914400" rtl="1"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r" defTabSz="914400" rtl="1"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r" defTabSz="914400" rtl="1"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r" defTabSz="914400" rtl="1"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r" defTabSz="914400" rtl="1"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r" defTabSz="914400" rtl="1"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ithub.com/toddwschneider/nyc-taxi-data/blob/master/setup_files/raw_2014_uber_data_urls.tx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FB6B6D1-B4E9-4E29-AA4E-D92F3D00F24D}"/>
              </a:ext>
            </a:extLst>
          </p:cNvPr>
          <p:cNvSpPr>
            <a:spLocks noGrp="1"/>
          </p:cNvSpPr>
          <p:nvPr>
            <p:ph type="ctrTitle"/>
          </p:nvPr>
        </p:nvSpPr>
        <p:spPr/>
        <p:txBody>
          <a:bodyPr>
            <a:normAutofit fontScale="90000"/>
          </a:bodyPr>
          <a:lstStyle/>
          <a:p>
            <a:r>
              <a:rPr lang="en-US" b="1" dirty="0"/>
              <a:t>Streaming Uber Taxi Demand Prediction</a:t>
            </a:r>
            <a:br>
              <a:rPr lang="en-US" b="1" dirty="0"/>
            </a:br>
            <a:endParaRPr lang="he-IL" dirty="0"/>
          </a:p>
        </p:txBody>
      </p:sp>
      <p:sp>
        <p:nvSpPr>
          <p:cNvPr id="3" name="כותרת משנה 2">
            <a:extLst>
              <a:ext uri="{FF2B5EF4-FFF2-40B4-BE49-F238E27FC236}">
                <a16:creationId xmlns:a16="http://schemas.microsoft.com/office/drawing/2014/main" id="{56FD1FE6-1168-4A66-B2AC-B2D413B8B07D}"/>
              </a:ext>
            </a:extLst>
          </p:cNvPr>
          <p:cNvSpPr>
            <a:spLocks noGrp="1"/>
          </p:cNvSpPr>
          <p:nvPr>
            <p:ph type="subTitle" idx="1"/>
          </p:nvPr>
        </p:nvSpPr>
        <p:spPr/>
        <p:txBody>
          <a:bodyPr>
            <a:normAutofit fontScale="85000" lnSpcReduction="20000"/>
          </a:bodyPr>
          <a:lstStyle/>
          <a:p>
            <a:r>
              <a:rPr lang="en-US" b="1" dirty="0"/>
              <a:t>Liz Aharonian &amp; Ori Ben-</a:t>
            </a:r>
            <a:r>
              <a:rPr lang="en-US" b="1" dirty="0" err="1"/>
              <a:t>Zaken</a:t>
            </a:r>
            <a:br>
              <a:rPr lang="en-US" b="1" dirty="0"/>
            </a:br>
            <a:r>
              <a:rPr lang="en-US" b="1" dirty="0"/>
              <a:t>supervisors: Barak Bar-Orion, Yohana Khoury, Yoav </a:t>
            </a:r>
            <a:r>
              <a:rPr lang="en-US" b="1" dirty="0" err="1"/>
              <a:t>Einav</a:t>
            </a:r>
            <a:r>
              <a:rPr lang="en-US" b="1" dirty="0"/>
              <a:t>, Tal Doron</a:t>
            </a:r>
            <a:endParaRPr lang="he-IL" dirty="0"/>
          </a:p>
        </p:txBody>
      </p:sp>
    </p:spTree>
    <p:extLst>
      <p:ext uri="{BB962C8B-B14F-4D97-AF65-F5344CB8AC3E}">
        <p14:creationId xmlns:p14="http://schemas.microsoft.com/office/powerpoint/2010/main" val="3800847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8D1F7EE-A875-4C7C-889E-2935AF615940}"/>
              </a:ext>
            </a:extLst>
          </p:cNvPr>
          <p:cNvSpPr>
            <a:spLocks noGrp="1"/>
          </p:cNvSpPr>
          <p:nvPr>
            <p:ph type="title"/>
          </p:nvPr>
        </p:nvSpPr>
        <p:spPr>
          <a:xfrm>
            <a:off x="1251679" y="645107"/>
            <a:ext cx="3384329" cy="1640894"/>
          </a:xfrm>
        </p:spPr>
        <p:txBody>
          <a:bodyPr anchor="t">
            <a:normAutofit/>
          </a:bodyPr>
          <a:lstStyle/>
          <a:p>
            <a:pPr algn="l"/>
            <a:r>
              <a:rPr lang="en-US" sz="3700" b="1" dirty="0"/>
              <a:t>Milestone #5: running the model </a:t>
            </a:r>
            <a:endParaRPr lang="he-IL" sz="3700" dirty="0"/>
          </a:p>
        </p:txBody>
      </p:sp>
      <p:sp>
        <p:nvSpPr>
          <p:cNvPr id="3" name="מציין מיקום תוכן 2">
            <a:extLst>
              <a:ext uri="{FF2B5EF4-FFF2-40B4-BE49-F238E27FC236}">
                <a16:creationId xmlns:a16="http://schemas.microsoft.com/office/drawing/2014/main" id="{1630E9EE-F2BE-4EA0-8D53-E52D873E7F08}"/>
              </a:ext>
            </a:extLst>
          </p:cNvPr>
          <p:cNvSpPr>
            <a:spLocks noGrp="1"/>
          </p:cNvSpPr>
          <p:nvPr>
            <p:ph idx="1"/>
          </p:nvPr>
        </p:nvSpPr>
        <p:spPr>
          <a:xfrm>
            <a:off x="1251679" y="2286001"/>
            <a:ext cx="3384330" cy="3940844"/>
          </a:xfrm>
        </p:spPr>
        <p:txBody>
          <a:bodyPr>
            <a:normAutofit/>
          </a:bodyPr>
          <a:lstStyle/>
          <a:p>
            <a:pPr algn="l" rtl="0"/>
            <a:r>
              <a:rPr lang="en-US" dirty="0"/>
              <a:t>Using trained serialized model in order to predict demand per time interval and area on new examples which hasn't been seen by the model.</a:t>
            </a:r>
          </a:p>
          <a:p>
            <a:pPr algn="l" rtl="0"/>
            <a:endParaRPr lang="he-IL" dirty="0"/>
          </a:p>
        </p:txBody>
      </p:sp>
      <p:pic>
        <p:nvPicPr>
          <p:cNvPr id="4" name="תמונה 3" descr="תמונה שמכילה צילום מסך&#10;&#10;התיאור נוצר באופן אוטומטי">
            <a:extLst>
              <a:ext uri="{FF2B5EF4-FFF2-40B4-BE49-F238E27FC236}">
                <a16:creationId xmlns:a16="http://schemas.microsoft.com/office/drawing/2014/main" id="{FA4E3C9D-686F-4141-B5D4-61917B693488}"/>
              </a:ext>
            </a:extLst>
          </p:cNvPr>
          <p:cNvPicPr/>
          <p:nvPr/>
        </p:nvPicPr>
        <p:blipFill>
          <a:blip r:embed="rId2"/>
          <a:stretch>
            <a:fillRect/>
          </a:stretch>
        </p:blipFill>
        <p:spPr>
          <a:xfrm>
            <a:off x="4929810" y="1860826"/>
            <a:ext cx="6345128" cy="3453296"/>
          </a:xfrm>
          <a:prstGeom prst="rect">
            <a:avLst/>
          </a:prstGeom>
        </p:spPr>
      </p:pic>
    </p:spTree>
    <p:extLst>
      <p:ext uri="{BB962C8B-B14F-4D97-AF65-F5344CB8AC3E}">
        <p14:creationId xmlns:p14="http://schemas.microsoft.com/office/powerpoint/2010/main" val="1358105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32CC708-EA46-4453-9A43-1135A416D8E3}"/>
              </a:ext>
            </a:extLst>
          </p:cNvPr>
          <p:cNvSpPr>
            <a:spLocks noGrp="1"/>
          </p:cNvSpPr>
          <p:nvPr>
            <p:ph type="title"/>
          </p:nvPr>
        </p:nvSpPr>
        <p:spPr>
          <a:xfrm>
            <a:off x="1251679" y="645107"/>
            <a:ext cx="3384329" cy="1640894"/>
          </a:xfrm>
        </p:spPr>
        <p:txBody>
          <a:bodyPr anchor="t">
            <a:normAutofit/>
          </a:bodyPr>
          <a:lstStyle/>
          <a:p>
            <a:pPr algn="l" rtl="0"/>
            <a:r>
              <a:rPr lang="en-US" sz="3400" b="1" dirty="0"/>
              <a:t>Milestone #6: Visualization of the data - BI </a:t>
            </a:r>
            <a:endParaRPr lang="he-IL" sz="3400" dirty="0"/>
          </a:p>
        </p:txBody>
      </p:sp>
      <p:sp>
        <p:nvSpPr>
          <p:cNvPr id="3" name="מציין מיקום תוכן 2">
            <a:extLst>
              <a:ext uri="{FF2B5EF4-FFF2-40B4-BE49-F238E27FC236}">
                <a16:creationId xmlns:a16="http://schemas.microsoft.com/office/drawing/2014/main" id="{322AED73-12F0-4CF3-AF67-A2FD87F70675}"/>
              </a:ext>
            </a:extLst>
          </p:cNvPr>
          <p:cNvSpPr>
            <a:spLocks noGrp="1"/>
          </p:cNvSpPr>
          <p:nvPr>
            <p:ph idx="1"/>
          </p:nvPr>
        </p:nvSpPr>
        <p:spPr>
          <a:xfrm>
            <a:off x="1251679" y="2286001"/>
            <a:ext cx="3384330" cy="3940844"/>
          </a:xfrm>
        </p:spPr>
        <p:txBody>
          <a:bodyPr>
            <a:normAutofit/>
          </a:bodyPr>
          <a:lstStyle/>
          <a:p>
            <a:pPr lvl="0" algn="l" rtl="0"/>
            <a:r>
              <a:rPr lang="en-US" dirty="0"/>
              <a:t>Using Tableau in order to present the model results and more analytics on the data.</a:t>
            </a:r>
          </a:p>
          <a:p>
            <a:pPr lvl="0" algn="l" rtl="0"/>
            <a:r>
              <a:rPr lang="en-US" dirty="0"/>
              <a:t>Tableau is a BI tool uses to ask new questions on our data, spot trends, identify opportunities, and make data-driven decisions with confidence.</a:t>
            </a:r>
          </a:p>
          <a:p>
            <a:pPr lvl="0" algn="l" rtl="0"/>
            <a:endParaRPr lang="en-US" dirty="0"/>
          </a:p>
          <a:p>
            <a:pPr algn="l" rtl="0"/>
            <a:endParaRPr lang="he-IL" dirty="0"/>
          </a:p>
        </p:txBody>
      </p:sp>
      <p:pic>
        <p:nvPicPr>
          <p:cNvPr id="4" name="תמונה 3">
            <a:extLst>
              <a:ext uri="{FF2B5EF4-FFF2-40B4-BE49-F238E27FC236}">
                <a16:creationId xmlns:a16="http://schemas.microsoft.com/office/drawing/2014/main" id="{19AB1445-0E2A-4EAA-80C5-E4359B4C86DA}"/>
              </a:ext>
            </a:extLst>
          </p:cNvPr>
          <p:cNvPicPr/>
          <p:nvPr/>
        </p:nvPicPr>
        <p:blipFill>
          <a:blip r:embed="rId2"/>
          <a:stretch>
            <a:fillRect/>
          </a:stretch>
        </p:blipFill>
        <p:spPr>
          <a:xfrm>
            <a:off x="5430361" y="645107"/>
            <a:ext cx="5693687" cy="5594047"/>
          </a:xfrm>
          <a:prstGeom prst="rect">
            <a:avLst/>
          </a:prstGeom>
        </p:spPr>
      </p:pic>
    </p:spTree>
    <p:extLst>
      <p:ext uri="{BB962C8B-B14F-4D97-AF65-F5344CB8AC3E}">
        <p14:creationId xmlns:p14="http://schemas.microsoft.com/office/powerpoint/2010/main" val="96031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242CEEF-DF8B-4B3E-A9D2-58B211FDA554}"/>
              </a:ext>
            </a:extLst>
          </p:cNvPr>
          <p:cNvSpPr>
            <a:spLocks noGrp="1"/>
          </p:cNvSpPr>
          <p:nvPr>
            <p:ph type="title"/>
          </p:nvPr>
        </p:nvSpPr>
        <p:spPr/>
        <p:txBody>
          <a:bodyPr/>
          <a:lstStyle/>
          <a:p>
            <a:pPr algn="l" rtl="0"/>
            <a:r>
              <a:rPr lang="en-US" b="1" dirty="0"/>
              <a:t>Milestone #7: packaging the model </a:t>
            </a:r>
            <a:endParaRPr lang="he-IL" dirty="0"/>
          </a:p>
        </p:txBody>
      </p:sp>
      <p:sp>
        <p:nvSpPr>
          <p:cNvPr id="3" name="מציין מיקום תוכן 2">
            <a:extLst>
              <a:ext uri="{FF2B5EF4-FFF2-40B4-BE49-F238E27FC236}">
                <a16:creationId xmlns:a16="http://schemas.microsoft.com/office/drawing/2014/main" id="{E9269983-BFC3-44AC-B1D9-1EA0EE97EBCF}"/>
              </a:ext>
            </a:extLst>
          </p:cNvPr>
          <p:cNvSpPr>
            <a:spLocks noGrp="1"/>
          </p:cNvSpPr>
          <p:nvPr>
            <p:ph idx="1"/>
          </p:nvPr>
        </p:nvSpPr>
        <p:spPr/>
        <p:txBody>
          <a:bodyPr/>
          <a:lstStyle/>
          <a:p>
            <a:pPr lvl="0" algn="l" rtl="0"/>
            <a:r>
              <a:rPr lang="en-US" dirty="0"/>
              <a:t>Package our model and all its dependencies using Docker, a computer program that performs operating-system-level virtualization. </a:t>
            </a:r>
          </a:p>
          <a:p>
            <a:pPr lvl="0" algn="l" rtl="0"/>
            <a:r>
              <a:rPr lang="en-US" dirty="0"/>
              <a:t>We are going to use it, so that our project would not be depend on specific operating system.</a:t>
            </a:r>
          </a:p>
          <a:p>
            <a:pPr lvl="0" algn="l" rtl="0"/>
            <a:endParaRPr lang="en-US" dirty="0"/>
          </a:p>
          <a:p>
            <a:pPr lvl="0" algn="l" rtl="0"/>
            <a:r>
              <a:rPr lang="en-US" dirty="0"/>
              <a:t>All the project components: </a:t>
            </a:r>
            <a:r>
              <a:rPr lang="en-US" dirty="0" err="1"/>
              <a:t>ZooKeeper</a:t>
            </a:r>
            <a:r>
              <a:rPr lang="en-US" dirty="0"/>
              <a:t> servers, Kafka server, </a:t>
            </a:r>
            <a:r>
              <a:rPr lang="en-US" dirty="0" err="1"/>
              <a:t>InsightEdge</a:t>
            </a:r>
            <a:r>
              <a:rPr lang="en-US" dirty="0"/>
              <a:t> and our model endpoint can be installed and running in a </a:t>
            </a:r>
            <a:r>
              <a:rPr lang="en-US" b="1" dirty="0"/>
              <a:t>virtual environment </a:t>
            </a:r>
            <a:r>
              <a:rPr lang="en-US" dirty="0"/>
              <a:t>with less than </a:t>
            </a:r>
            <a:br>
              <a:rPr lang="en-US" dirty="0"/>
            </a:br>
            <a:r>
              <a:rPr lang="en-US" b="1" dirty="0"/>
              <a:t>5 commands</a:t>
            </a:r>
            <a:r>
              <a:rPr lang="en-US" dirty="0"/>
              <a:t>!</a:t>
            </a:r>
          </a:p>
          <a:p>
            <a:pPr algn="l"/>
            <a:endParaRPr lang="he-IL" dirty="0"/>
          </a:p>
        </p:txBody>
      </p:sp>
    </p:spTree>
    <p:extLst>
      <p:ext uri="{BB962C8B-B14F-4D97-AF65-F5344CB8AC3E}">
        <p14:creationId xmlns:p14="http://schemas.microsoft.com/office/powerpoint/2010/main" val="315729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3CAA685-53A8-4F96-B601-F5F753390C44}"/>
              </a:ext>
            </a:extLst>
          </p:cNvPr>
          <p:cNvSpPr>
            <a:spLocks noGrp="1"/>
          </p:cNvSpPr>
          <p:nvPr>
            <p:ph type="title"/>
          </p:nvPr>
        </p:nvSpPr>
        <p:spPr>
          <a:xfrm>
            <a:off x="1251678" y="355880"/>
            <a:ext cx="10178322" cy="1492132"/>
          </a:xfrm>
        </p:spPr>
        <p:txBody>
          <a:bodyPr>
            <a:normAutofit/>
          </a:bodyPr>
          <a:lstStyle/>
          <a:p>
            <a:pPr algn="l"/>
            <a:r>
              <a:rPr lang="en-US" dirty="0"/>
              <a:t>FULL </a:t>
            </a:r>
            <a:r>
              <a:rPr lang="en-US" b="1" dirty="0"/>
              <a:t>Architecture:</a:t>
            </a:r>
            <a:endParaRPr lang="he-IL" dirty="0"/>
          </a:p>
        </p:txBody>
      </p:sp>
      <p:pic>
        <p:nvPicPr>
          <p:cNvPr id="9" name="מציין מיקום תוכן 8" descr="תמונה שמכילה צילום מסך&#10;&#10;התיאור נוצר באופן אוטומטי">
            <a:extLst>
              <a:ext uri="{FF2B5EF4-FFF2-40B4-BE49-F238E27FC236}">
                <a16:creationId xmlns:a16="http://schemas.microsoft.com/office/drawing/2014/main" id="{66D0A74F-FBCE-481A-946F-1EEF7DCFF0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2523" y="2104388"/>
            <a:ext cx="7756859" cy="4371227"/>
          </a:xfrm>
        </p:spPr>
      </p:pic>
      <p:pic>
        <p:nvPicPr>
          <p:cNvPr id="4098" name="Picture 2" descr="×ª××¦××ª ×ª××× × ×¢×××¨ âªdocker logo .pngâ¬â">
            <a:extLst>
              <a:ext uri="{FF2B5EF4-FFF2-40B4-BE49-F238E27FC236}">
                <a16:creationId xmlns:a16="http://schemas.microsoft.com/office/drawing/2014/main" id="{01F088D4-EAEB-45BD-8450-936E8C01C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873" y="2104388"/>
            <a:ext cx="746687" cy="666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75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3B3D315-2706-4149-873C-331EDFAFE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C68489C-7B72-4DAD-A1F4-DD1E36082DB2}"/>
              </a:ext>
            </a:extLst>
          </p:cNvPr>
          <p:cNvSpPr>
            <a:spLocks noGrp="1"/>
          </p:cNvSpPr>
          <p:nvPr>
            <p:ph type="title"/>
          </p:nvPr>
        </p:nvSpPr>
        <p:spPr>
          <a:xfrm>
            <a:off x="1251678" y="949642"/>
            <a:ext cx="4882422" cy="1492132"/>
          </a:xfrm>
        </p:spPr>
        <p:txBody>
          <a:bodyPr>
            <a:normAutofit/>
          </a:bodyPr>
          <a:lstStyle/>
          <a:p>
            <a:pPr algn="l" rtl="0"/>
            <a:r>
              <a:rPr lang="en-US" dirty="0"/>
              <a:t>Motivation:</a:t>
            </a:r>
            <a:endParaRPr lang="he-IL" dirty="0"/>
          </a:p>
        </p:txBody>
      </p:sp>
      <p:sp>
        <p:nvSpPr>
          <p:cNvPr id="73" name="Rectangle 72">
            <a:extLst>
              <a:ext uri="{FF2B5EF4-FFF2-40B4-BE49-F238E27FC236}">
                <a16:creationId xmlns:a16="http://schemas.microsoft.com/office/drawing/2014/main" id="{8D04E398-086D-467C-B390-9F9079FA7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מציין מיקום תוכן 2">
            <a:extLst>
              <a:ext uri="{FF2B5EF4-FFF2-40B4-BE49-F238E27FC236}">
                <a16:creationId xmlns:a16="http://schemas.microsoft.com/office/drawing/2014/main" id="{D4E24A08-DB7A-4B7D-B392-B349AFFDE376}"/>
              </a:ext>
            </a:extLst>
          </p:cNvPr>
          <p:cNvSpPr>
            <a:spLocks noGrp="1"/>
          </p:cNvSpPr>
          <p:nvPr>
            <p:ph idx="1"/>
          </p:nvPr>
        </p:nvSpPr>
        <p:spPr>
          <a:xfrm>
            <a:off x="1210856" y="2004391"/>
            <a:ext cx="4964065" cy="3212592"/>
          </a:xfrm>
        </p:spPr>
        <p:txBody>
          <a:bodyPr>
            <a:noAutofit/>
          </a:bodyPr>
          <a:lstStyle/>
          <a:p>
            <a:pPr algn="l" rtl="0">
              <a:lnSpc>
                <a:spcPct val="100000"/>
              </a:lnSpc>
            </a:pPr>
            <a:r>
              <a:rPr lang="en-US" sz="1800" dirty="0">
                <a:solidFill>
                  <a:schemeClr val="tx1">
                    <a:lumMod val="85000"/>
                    <a:lumOff val="15000"/>
                  </a:schemeClr>
                </a:solidFill>
              </a:rPr>
              <a:t>Our goal is to predict demand per time interval for Uber Taxi Ride, using ML and big data processing tools.</a:t>
            </a:r>
          </a:p>
          <a:p>
            <a:pPr algn="l" rtl="0">
              <a:lnSpc>
                <a:spcPct val="100000"/>
              </a:lnSpc>
            </a:pPr>
            <a:r>
              <a:rPr lang="en-US" sz="1800" dirty="0">
                <a:solidFill>
                  <a:schemeClr val="tx1">
                    <a:lumMod val="85000"/>
                    <a:lumOff val="15000"/>
                  </a:schemeClr>
                </a:solidFill>
              </a:rPr>
              <a:t>The demand parameter is calculated according to time intervals and area, this gives two major advantages to our predicting model:</a:t>
            </a:r>
          </a:p>
          <a:p>
            <a:pPr lvl="1" algn="l" rtl="0">
              <a:lnSpc>
                <a:spcPct val="100000"/>
              </a:lnSpc>
            </a:pPr>
            <a:r>
              <a:rPr lang="en-US" dirty="0">
                <a:solidFill>
                  <a:schemeClr val="tx1">
                    <a:lumMod val="85000"/>
                    <a:lumOff val="15000"/>
                  </a:schemeClr>
                </a:solidFill>
              </a:rPr>
              <a:t>Help the model's users to know which area they should give service.</a:t>
            </a:r>
          </a:p>
          <a:p>
            <a:pPr lvl="1" algn="l" rtl="0">
              <a:lnSpc>
                <a:spcPct val="100000"/>
              </a:lnSpc>
            </a:pPr>
            <a:r>
              <a:rPr lang="en-US" dirty="0">
                <a:solidFill>
                  <a:schemeClr val="tx1">
                    <a:lumMod val="85000"/>
                    <a:lumOff val="15000"/>
                  </a:schemeClr>
                </a:solidFill>
              </a:rPr>
              <a:t>Using a simple function based on the demand to predict and calculate the fare amount.</a:t>
            </a:r>
          </a:p>
          <a:p>
            <a:pPr algn="l" rtl="0">
              <a:lnSpc>
                <a:spcPct val="100000"/>
              </a:lnSpc>
            </a:pPr>
            <a:endParaRPr lang="he-IL" sz="1800" dirty="0">
              <a:solidFill>
                <a:schemeClr val="tx1">
                  <a:lumMod val="85000"/>
                  <a:lumOff val="15000"/>
                </a:schemeClr>
              </a:solidFill>
            </a:endParaRPr>
          </a:p>
        </p:txBody>
      </p:sp>
      <p:sp>
        <p:nvSpPr>
          <p:cNvPr id="75" name="Freeform 6">
            <a:extLst>
              <a:ext uri="{FF2B5EF4-FFF2-40B4-BE49-F238E27FC236}">
                <a16:creationId xmlns:a16="http://schemas.microsoft.com/office/drawing/2014/main" id="{20E344BB-E23E-4198-B2C7-8E752C6A9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90140" y="61344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pic>
        <p:nvPicPr>
          <p:cNvPr id="1026" name="Picture 2" descr="×ª××¦××ª ×ª××× × ×¢×××¨ âªuber taxiâ¬â">
            <a:extLst>
              <a:ext uri="{FF2B5EF4-FFF2-40B4-BE49-F238E27FC236}">
                <a16:creationId xmlns:a16="http://schemas.microsoft.com/office/drawing/2014/main" id="{FCF9A41F-62B7-4D44-AE38-955933185C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399261" y="2327205"/>
            <a:ext cx="3217333" cy="1801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89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B9148F0-1FFD-4951-B649-BFE679ADF529}"/>
              </a:ext>
            </a:extLst>
          </p:cNvPr>
          <p:cNvSpPr>
            <a:spLocks noGrp="1"/>
          </p:cNvSpPr>
          <p:nvPr>
            <p:ph type="title"/>
          </p:nvPr>
        </p:nvSpPr>
        <p:spPr/>
        <p:txBody>
          <a:bodyPr/>
          <a:lstStyle/>
          <a:p>
            <a:pPr algn="l"/>
            <a:r>
              <a:rPr lang="en-US" b="1" dirty="0"/>
              <a:t>Technologies:</a:t>
            </a:r>
            <a:endParaRPr lang="he-IL" dirty="0"/>
          </a:p>
        </p:txBody>
      </p:sp>
      <p:sp>
        <p:nvSpPr>
          <p:cNvPr id="3" name="מציין מיקום תוכן 2">
            <a:extLst>
              <a:ext uri="{FF2B5EF4-FFF2-40B4-BE49-F238E27FC236}">
                <a16:creationId xmlns:a16="http://schemas.microsoft.com/office/drawing/2014/main" id="{4602F31A-7364-4B68-ACA7-A46BE65DE6DA}"/>
              </a:ext>
            </a:extLst>
          </p:cNvPr>
          <p:cNvSpPr>
            <a:spLocks noGrp="1"/>
          </p:cNvSpPr>
          <p:nvPr>
            <p:ph idx="1"/>
          </p:nvPr>
        </p:nvSpPr>
        <p:spPr/>
        <p:txBody>
          <a:bodyPr/>
          <a:lstStyle/>
          <a:p>
            <a:pPr lvl="0" algn="l" rtl="0"/>
            <a:r>
              <a:rPr lang="en-US" dirty="0"/>
              <a:t>Machine Learning (Apache Spark and ML model – using </a:t>
            </a:r>
            <a:r>
              <a:rPr lang="en-US" dirty="0" err="1"/>
              <a:t>sklearn</a:t>
            </a:r>
            <a:r>
              <a:rPr lang="en-US" dirty="0"/>
              <a:t> library).</a:t>
            </a:r>
          </a:p>
          <a:p>
            <a:pPr lvl="0" algn="l" rtl="0"/>
            <a:r>
              <a:rPr lang="en-US" dirty="0"/>
              <a:t>Interactive Development (Apache Zeppelin).</a:t>
            </a:r>
          </a:p>
          <a:p>
            <a:pPr lvl="0" algn="l" rtl="0"/>
            <a:r>
              <a:rPr lang="en-US" dirty="0"/>
              <a:t>Prediction of real time records (Kafka streaming).</a:t>
            </a:r>
          </a:p>
          <a:p>
            <a:pPr lvl="0" algn="l" rtl="0"/>
            <a:r>
              <a:rPr lang="en-US" dirty="0"/>
              <a:t>BI (Tableau).</a:t>
            </a:r>
          </a:p>
          <a:p>
            <a:pPr lvl="0" algn="l" rtl="0"/>
            <a:r>
              <a:rPr lang="en-US" dirty="0"/>
              <a:t>Packaging the model components using Docker. </a:t>
            </a:r>
          </a:p>
          <a:p>
            <a:pPr lvl="0" algn="l" rtl="0"/>
            <a:endParaRPr lang="en-US" dirty="0"/>
          </a:p>
          <a:p>
            <a:pPr lvl="0" algn="l" rtl="0"/>
            <a:endParaRPr lang="en-US" dirty="0"/>
          </a:p>
          <a:p>
            <a:pPr algn="l"/>
            <a:endParaRPr lang="he-IL" dirty="0"/>
          </a:p>
        </p:txBody>
      </p:sp>
      <p:pic>
        <p:nvPicPr>
          <p:cNvPr id="13" name="Picture 6" descr="×ª××¦××ª ×ª××× × ×¢×××¨ âªpython logoâ¬â">
            <a:extLst>
              <a:ext uri="{FF2B5EF4-FFF2-40B4-BE49-F238E27FC236}">
                <a16:creationId xmlns:a16="http://schemas.microsoft.com/office/drawing/2014/main" id="{EF2C5E3E-54D7-4210-B8A2-073133ACCE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910508"/>
            <a:ext cx="2996030" cy="1964838"/>
          </a:xfrm>
          <a:prstGeom prst="rect">
            <a:avLst/>
          </a:prstGeom>
          <a:noFill/>
          <a:extLst>
            <a:ext uri="{909E8E84-426E-40DD-AFC4-6F175D3DCCD1}">
              <a14:hiddenFill xmlns:a14="http://schemas.microsoft.com/office/drawing/2010/main">
                <a:solidFill>
                  <a:srgbClr val="FFFFFF"/>
                </a:solidFill>
              </a14:hiddenFill>
            </a:ext>
          </a:extLst>
        </p:spPr>
      </p:pic>
      <p:pic>
        <p:nvPicPr>
          <p:cNvPr id="14" name="תמונה 13">
            <a:extLst>
              <a:ext uri="{FF2B5EF4-FFF2-40B4-BE49-F238E27FC236}">
                <a16:creationId xmlns:a16="http://schemas.microsoft.com/office/drawing/2014/main" id="{AF967B7F-78A6-49CA-AE90-6A8CB40F1DEC}"/>
              </a:ext>
            </a:extLst>
          </p:cNvPr>
          <p:cNvPicPr>
            <a:picLocks noChangeAspect="1"/>
          </p:cNvPicPr>
          <p:nvPr/>
        </p:nvPicPr>
        <p:blipFill>
          <a:blip r:embed="rId3"/>
          <a:stretch>
            <a:fillRect/>
          </a:stretch>
        </p:blipFill>
        <p:spPr>
          <a:xfrm>
            <a:off x="1293882" y="4650867"/>
            <a:ext cx="9763125" cy="1228725"/>
          </a:xfrm>
          <a:prstGeom prst="rect">
            <a:avLst/>
          </a:prstGeom>
        </p:spPr>
      </p:pic>
    </p:spTree>
    <p:extLst>
      <p:ext uri="{BB962C8B-B14F-4D97-AF65-F5344CB8AC3E}">
        <p14:creationId xmlns:p14="http://schemas.microsoft.com/office/powerpoint/2010/main" val="404396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3369B9D-E190-488A-8C65-4D885AA87C20}"/>
              </a:ext>
            </a:extLst>
          </p:cNvPr>
          <p:cNvSpPr>
            <a:spLocks noGrp="1"/>
          </p:cNvSpPr>
          <p:nvPr>
            <p:ph type="title"/>
          </p:nvPr>
        </p:nvSpPr>
        <p:spPr>
          <a:xfrm>
            <a:off x="1251677" y="645105"/>
            <a:ext cx="4357499" cy="1320855"/>
          </a:xfrm>
        </p:spPr>
        <p:txBody>
          <a:bodyPr>
            <a:normAutofit/>
          </a:bodyPr>
          <a:lstStyle/>
          <a:p>
            <a:pPr rtl="0"/>
            <a:r>
              <a:rPr lang="en-US" sz="4400" b="1" dirty="0"/>
              <a:t>Architecture:</a:t>
            </a:r>
            <a:br>
              <a:rPr lang="en-US" sz="4400" dirty="0"/>
            </a:br>
            <a:endParaRPr lang="he-IL" sz="4400" dirty="0"/>
          </a:p>
        </p:txBody>
      </p:sp>
      <p:pic>
        <p:nvPicPr>
          <p:cNvPr id="4" name="תמונה 3">
            <a:extLst>
              <a:ext uri="{FF2B5EF4-FFF2-40B4-BE49-F238E27FC236}">
                <a16:creationId xmlns:a16="http://schemas.microsoft.com/office/drawing/2014/main" id="{4E3083DD-8BFF-4822-95AC-AA4B576C2F32}"/>
              </a:ext>
            </a:extLst>
          </p:cNvPr>
          <p:cNvPicPr/>
          <p:nvPr/>
        </p:nvPicPr>
        <p:blipFill>
          <a:blip r:embed="rId2"/>
          <a:stretch>
            <a:fillRect/>
          </a:stretch>
        </p:blipFill>
        <p:spPr>
          <a:xfrm>
            <a:off x="1506574" y="1892106"/>
            <a:ext cx="9178851" cy="4000480"/>
          </a:xfrm>
          <a:prstGeom prst="rect">
            <a:avLst/>
          </a:prstGeom>
        </p:spPr>
      </p:pic>
    </p:spTree>
    <p:extLst>
      <p:ext uri="{BB962C8B-B14F-4D97-AF65-F5344CB8AC3E}">
        <p14:creationId xmlns:p14="http://schemas.microsoft.com/office/powerpoint/2010/main" val="134591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0A7D14-7B67-4022-A8BE-1CCD4A0F1B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כותרת 1">
            <a:extLst>
              <a:ext uri="{FF2B5EF4-FFF2-40B4-BE49-F238E27FC236}">
                <a16:creationId xmlns:a16="http://schemas.microsoft.com/office/drawing/2014/main" id="{32EB3E67-8D7B-40DF-8DF8-B397F9EC89B6}"/>
              </a:ext>
            </a:extLst>
          </p:cNvPr>
          <p:cNvSpPr>
            <a:spLocks noGrp="1"/>
          </p:cNvSpPr>
          <p:nvPr>
            <p:ph type="title"/>
          </p:nvPr>
        </p:nvSpPr>
        <p:spPr>
          <a:xfrm>
            <a:off x="1251678" y="382385"/>
            <a:ext cx="10178322" cy="1492132"/>
          </a:xfrm>
        </p:spPr>
        <p:txBody>
          <a:bodyPr anchor="ctr">
            <a:normAutofit/>
          </a:bodyPr>
          <a:lstStyle/>
          <a:p>
            <a:pPr rtl="0"/>
            <a:r>
              <a:rPr lang="en-US" sz="4300" b="1"/>
              <a:t>Project's components and milestones:</a:t>
            </a:r>
            <a:br>
              <a:rPr lang="en-US" sz="4300"/>
            </a:br>
            <a:endParaRPr lang="he-IL" sz="4300"/>
          </a:p>
        </p:txBody>
      </p:sp>
      <p:sp>
        <p:nvSpPr>
          <p:cNvPr id="12" name="Freeform 6">
            <a:extLst>
              <a:ext uri="{FF2B5EF4-FFF2-40B4-BE49-F238E27FC236}">
                <a16:creationId xmlns:a16="http://schemas.microsoft.com/office/drawing/2014/main" id="{AB09A9E8-BF27-4613-A775-071F08208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C3AFE299-6F79-44AF-9A77-2DC2DC1F84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מציין מיקום תוכן 2">
            <a:extLst>
              <a:ext uri="{FF2B5EF4-FFF2-40B4-BE49-F238E27FC236}">
                <a16:creationId xmlns:a16="http://schemas.microsoft.com/office/drawing/2014/main" id="{A3B84725-1B21-40D4-BF76-1025E5450AD5}"/>
              </a:ext>
            </a:extLst>
          </p:cNvPr>
          <p:cNvGraphicFramePr>
            <a:graphicFrameLocks noGrp="1"/>
          </p:cNvGraphicFramePr>
          <p:nvPr>
            <p:ph idx="1"/>
            <p:extLst>
              <p:ext uri="{D42A27DB-BD31-4B8C-83A1-F6EECF244321}">
                <p14:modId xmlns:p14="http://schemas.microsoft.com/office/powerpoint/2010/main" val="3025436147"/>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922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4BD3A9-25D1-4691-BE05-149182EC4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10">
            <a:extLst>
              <a:ext uri="{FF2B5EF4-FFF2-40B4-BE49-F238E27FC236}">
                <a16:creationId xmlns:a16="http://schemas.microsoft.com/office/drawing/2014/main" id="{8D49CF1A-01DD-4115-A6BB-CFA8F7045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lumMod val="90000"/>
            </a:schemeClr>
          </a:solidFill>
          <a:ln w="0">
            <a:noFill/>
            <a:prstDash val="solid"/>
            <a:round/>
            <a:headEnd/>
            <a:tailEnd/>
          </a:ln>
        </p:spPr>
      </p:sp>
      <p:sp>
        <p:nvSpPr>
          <p:cNvPr id="2" name="כותרת 1">
            <a:extLst>
              <a:ext uri="{FF2B5EF4-FFF2-40B4-BE49-F238E27FC236}">
                <a16:creationId xmlns:a16="http://schemas.microsoft.com/office/drawing/2014/main" id="{E2B20F86-E14D-4F25-AD72-05CBA3108C2C}"/>
              </a:ext>
            </a:extLst>
          </p:cNvPr>
          <p:cNvSpPr>
            <a:spLocks noGrp="1"/>
          </p:cNvSpPr>
          <p:nvPr>
            <p:ph type="title"/>
          </p:nvPr>
        </p:nvSpPr>
        <p:spPr>
          <a:xfrm>
            <a:off x="754144" y="484631"/>
            <a:ext cx="6340519" cy="1638469"/>
          </a:xfrm>
        </p:spPr>
        <p:txBody>
          <a:bodyPr>
            <a:normAutofit/>
          </a:bodyPr>
          <a:lstStyle/>
          <a:p>
            <a:pPr algn="l" rtl="0"/>
            <a:r>
              <a:rPr lang="en-US" sz="3600" b="1" dirty="0"/>
              <a:t>Milestone #1 : Find relevant data </a:t>
            </a:r>
            <a:br>
              <a:rPr lang="en-US" sz="3600" dirty="0"/>
            </a:br>
            <a:endParaRPr lang="he-IL" sz="3600" dirty="0"/>
          </a:p>
        </p:txBody>
      </p:sp>
      <p:sp>
        <p:nvSpPr>
          <p:cNvPr id="14" name="Rectangle 13">
            <a:extLst>
              <a:ext uri="{FF2B5EF4-FFF2-40B4-BE49-F238E27FC236}">
                <a16:creationId xmlns:a16="http://schemas.microsoft.com/office/drawing/2014/main" id="{5FDAFA16-9D2D-4BEC-89D0-B4EABEE91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מציין מיקום תוכן 2">
            <a:extLst>
              <a:ext uri="{FF2B5EF4-FFF2-40B4-BE49-F238E27FC236}">
                <a16:creationId xmlns:a16="http://schemas.microsoft.com/office/drawing/2014/main" id="{7C3E0C02-6466-443D-B1E0-F8D114153051}"/>
              </a:ext>
            </a:extLst>
          </p:cNvPr>
          <p:cNvSpPr>
            <a:spLocks noGrp="1"/>
          </p:cNvSpPr>
          <p:nvPr>
            <p:ph idx="1"/>
          </p:nvPr>
        </p:nvSpPr>
        <p:spPr>
          <a:xfrm>
            <a:off x="765051" y="2443140"/>
            <a:ext cx="6306309" cy="3930227"/>
          </a:xfrm>
        </p:spPr>
        <p:txBody>
          <a:bodyPr>
            <a:normAutofit/>
          </a:bodyPr>
          <a:lstStyle/>
          <a:p>
            <a:pPr lvl="0" algn="l" rtl="0"/>
            <a:r>
              <a:rPr lang="en-US" dirty="0">
                <a:solidFill>
                  <a:schemeClr val="tx1"/>
                </a:solidFill>
              </a:rPr>
              <a:t>After examining different taxi trips datasets we decided to take our data from 2014_Uber_Data, can be found  </a:t>
            </a:r>
            <a:r>
              <a:rPr lang="en-US" u="sng" dirty="0">
                <a:solidFill>
                  <a:schemeClr val="tx1"/>
                </a:solidFill>
                <a:hlinkClick r:id="rId2"/>
              </a:rPr>
              <a:t>here</a:t>
            </a:r>
            <a:r>
              <a:rPr lang="en-US" dirty="0">
                <a:solidFill>
                  <a:schemeClr val="tx1"/>
                </a:solidFill>
              </a:rPr>
              <a:t>. </a:t>
            </a:r>
          </a:p>
          <a:p>
            <a:pPr lvl="0" algn="l" rtl="0"/>
            <a:r>
              <a:rPr lang="en-US" dirty="0">
                <a:solidFill>
                  <a:schemeClr val="tx1"/>
                </a:solidFill>
              </a:rPr>
              <a:t>Our dataset contains records of ~360K uber taxis trips in NYC. Each record contains the following details:  pickup date and time, pickup latitude, pickup longitude and region code.</a:t>
            </a:r>
          </a:p>
          <a:p>
            <a:pPr lvl="0" algn="l" rtl="0"/>
            <a:endParaRPr lang="en-US" dirty="0">
              <a:solidFill>
                <a:schemeClr val="tx1"/>
              </a:solidFill>
            </a:endParaRPr>
          </a:p>
          <a:p>
            <a:pPr algn="l" rtl="0"/>
            <a:endParaRPr lang="he-IL" dirty="0">
              <a:solidFill>
                <a:schemeClr val="tx1"/>
              </a:solidFill>
            </a:endParaRPr>
          </a:p>
        </p:txBody>
      </p:sp>
      <p:pic>
        <p:nvPicPr>
          <p:cNvPr id="5" name="Picture 2" descr="×ª××¦××ª ×ª××× × ×¢×××¨ âªuberâ¬â">
            <a:extLst>
              <a:ext uri="{FF2B5EF4-FFF2-40B4-BE49-F238E27FC236}">
                <a16:creationId xmlns:a16="http://schemas.microsoft.com/office/drawing/2014/main" id="{47F5404E-D030-4127-A5FA-5679E1D5C52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50787" y="2469147"/>
            <a:ext cx="3656581" cy="191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484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9E4DCC8-B1CB-4862-9262-461ED23E22AE}"/>
              </a:ext>
            </a:extLst>
          </p:cNvPr>
          <p:cNvSpPr>
            <a:spLocks noGrp="1"/>
          </p:cNvSpPr>
          <p:nvPr>
            <p:ph type="title"/>
          </p:nvPr>
        </p:nvSpPr>
        <p:spPr/>
        <p:txBody>
          <a:bodyPr/>
          <a:lstStyle/>
          <a:p>
            <a:pPr algn="l"/>
            <a:r>
              <a:rPr lang="en-US" b="1" dirty="0"/>
              <a:t>Milestone #2: Data cleansing </a:t>
            </a:r>
            <a:endParaRPr lang="he-IL" dirty="0"/>
          </a:p>
        </p:txBody>
      </p:sp>
      <p:sp>
        <p:nvSpPr>
          <p:cNvPr id="3" name="מציין מיקום תוכן 2">
            <a:extLst>
              <a:ext uri="{FF2B5EF4-FFF2-40B4-BE49-F238E27FC236}">
                <a16:creationId xmlns:a16="http://schemas.microsoft.com/office/drawing/2014/main" id="{244A714D-2786-4E7F-A0E5-F1E0B52DF805}"/>
              </a:ext>
            </a:extLst>
          </p:cNvPr>
          <p:cNvSpPr>
            <a:spLocks noGrp="1"/>
          </p:cNvSpPr>
          <p:nvPr>
            <p:ph idx="1"/>
          </p:nvPr>
        </p:nvSpPr>
        <p:spPr/>
        <p:txBody>
          <a:bodyPr>
            <a:normAutofit/>
          </a:bodyPr>
          <a:lstStyle/>
          <a:p>
            <a:pPr lvl="0" algn="l" rtl="0"/>
            <a:r>
              <a:rPr lang="en-US" dirty="0"/>
              <a:t>We performed full data cleansing that includes: removing records with Null values and removing columns that more than half to their values are Null or empty. In our case, no column was removed.</a:t>
            </a:r>
          </a:p>
          <a:p>
            <a:pPr lvl="0" algn="l" rtl="0"/>
            <a:r>
              <a:rPr lang="en-US" dirty="0"/>
              <a:t>Our model target is to predict the demand for taxi per time interval and area. In order to do so we added the “demand” feature. We counted all of the taxi trips that occurred in a certain region and certain 10-minutes time interval. The result was added to each of the relevant trip record.</a:t>
            </a:r>
          </a:p>
          <a:p>
            <a:pPr lvl="0" algn="l" rtl="0"/>
            <a:r>
              <a:rPr lang="en-US" dirty="0"/>
              <a:t>Added more features in order to help the prediction. For each record we added the features: </a:t>
            </a:r>
            <a:r>
              <a:rPr lang="en-US" dirty="0" err="1"/>
              <a:t>is_Holiday</a:t>
            </a:r>
            <a:r>
              <a:rPr lang="en-US" dirty="0"/>
              <a:t>, </a:t>
            </a:r>
            <a:r>
              <a:rPr lang="en-US" dirty="0" err="1"/>
              <a:t>is_Weekend</a:t>
            </a:r>
            <a:r>
              <a:rPr lang="en-US" dirty="0"/>
              <a:t> according to the trip date.</a:t>
            </a:r>
          </a:p>
        </p:txBody>
      </p:sp>
    </p:spTree>
    <p:extLst>
      <p:ext uri="{BB962C8B-B14F-4D97-AF65-F5344CB8AC3E}">
        <p14:creationId xmlns:p14="http://schemas.microsoft.com/office/powerpoint/2010/main" val="354788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C5A8973-AB50-4BA0-ABAD-CB15DD56C2A8}"/>
              </a:ext>
            </a:extLst>
          </p:cNvPr>
          <p:cNvSpPr>
            <a:spLocks noGrp="1"/>
          </p:cNvSpPr>
          <p:nvPr>
            <p:ph type="title"/>
          </p:nvPr>
        </p:nvSpPr>
        <p:spPr>
          <a:xfrm>
            <a:off x="1251679" y="645107"/>
            <a:ext cx="3384329" cy="1640894"/>
          </a:xfrm>
        </p:spPr>
        <p:txBody>
          <a:bodyPr anchor="t">
            <a:normAutofit/>
          </a:bodyPr>
          <a:lstStyle/>
          <a:p>
            <a:pPr algn="l" rtl="0"/>
            <a:r>
              <a:rPr lang="en-US" sz="3700" b="1" dirty="0"/>
              <a:t>Milestone #3: Training ML model </a:t>
            </a:r>
            <a:endParaRPr lang="he-IL" sz="3700" dirty="0"/>
          </a:p>
        </p:txBody>
      </p:sp>
      <p:sp>
        <p:nvSpPr>
          <p:cNvPr id="3" name="מציין מיקום תוכן 2">
            <a:extLst>
              <a:ext uri="{FF2B5EF4-FFF2-40B4-BE49-F238E27FC236}">
                <a16:creationId xmlns:a16="http://schemas.microsoft.com/office/drawing/2014/main" id="{F1F4D72C-2775-498E-933D-1DB568B1E441}"/>
              </a:ext>
            </a:extLst>
          </p:cNvPr>
          <p:cNvSpPr>
            <a:spLocks noGrp="1"/>
          </p:cNvSpPr>
          <p:nvPr>
            <p:ph idx="1"/>
          </p:nvPr>
        </p:nvSpPr>
        <p:spPr>
          <a:xfrm>
            <a:off x="1251679" y="2286001"/>
            <a:ext cx="3384330" cy="3940844"/>
          </a:xfrm>
        </p:spPr>
        <p:txBody>
          <a:bodyPr>
            <a:normAutofit/>
          </a:bodyPr>
          <a:lstStyle/>
          <a:p>
            <a:pPr lvl="0" algn="l" rtl="0">
              <a:lnSpc>
                <a:spcPct val="100000"/>
              </a:lnSpc>
            </a:pPr>
            <a:r>
              <a:rPr lang="en-US" sz="1700" dirty="0"/>
              <a:t>We chose randomly 50K trip records as our dataset for the model. Splitting of course the dataset to training set and validation set.</a:t>
            </a:r>
          </a:p>
          <a:p>
            <a:pPr lvl="0" algn="l" rtl="0">
              <a:lnSpc>
                <a:spcPct val="100000"/>
              </a:lnSpc>
            </a:pPr>
            <a:r>
              <a:rPr lang="en-US" sz="1700" dirty="0"/>
              <a:t>We tried many regression models including neural nets models, reached to the best results with Random Forest Regression model.</a:t>
            </a:r>
          </a:p>
          <a:p>
            <a:pPr lvl="0" algn="l" rtl="0">
              <a:lnSpc>
                <a:spcPct val="100000"/>
              </a:lnSpc>
            </a:pPr>
            <a:r>
              <a:rPr lang="en-US" sz="1700" dirty="0"/>
              <a:t>The model is a spark model which can perform it's work and computation in distributed system.</a:t>
            </a:r>
          </a:p>
        </p:txBody>
      </p:sp>
      <p:pic>
        <p:nvPicPr>
          <p:cNvPr id="2052" name="Picture 4" descr="×ª××¦××ª ×ª××× × ×¢×××¨ âªtraining sklearn sparkâ¬â">
            <a:extLst>
              <a:ext uri="{FF2B5EF4-FFF2-40B4-BE49-F238E27FC236}">
                <a16:creationId xmlns:a16="http://schemas.microsoft.com/office/drawing/2014/main" id="{D018B94D-E9D8-4A99-A290-E82A44E6E61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79472" y="2108139"/>
            <a:ext cx="5995465" cy="2667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709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A2805736-925B-4E6B-9FAB-73BA23E1E9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כותרת 1">
            <a:extLst>
              <a:ext uri="{FF2B5EF4-FFF2-40B4-BE49-F238E27FC236}">
                <a16:creationId xmlns:a16="http://schemas.microsoft.com/office/drawing/2014/main" id="{AE9615F8-4EF8-4FF3-9F9A-A21B68B234A4}"/>
              </a:ext>
            </a:extLst>
          </p:cNvPr>
          <p:cNvSpPr>
            <a:spLocks noGrp="1"/>
          </p:cNvSpPr>
          <p:nvPr>
            <p:ph type="title"/>
          </p:nvPr>
        </p:nvSpPr>
        <p:spPr>
          <a:xfrm>
            <a:off x="605197" y="973235"/>
            <a:ext cx="3111669" cy="899780"/>
          </a:xfrm>
        </p:spPr>
        <p:txBody>
          <a:bodyPr anchor="b">
            <a:noAutofit/>
          </a:bodyPr>
          <a:lstStyle/>
          <a:p>
            <a:pPr algn="l" rtl="0"/>
            <a:r>
              <a:rPr lang="en-US" sz="3600" b="1" dirty="0"/>
              <a:t>Milestone #4: Data streaming </a:t>
            </a:r>
            <a:endParaRPr lang="he-IL" sz="3600" dirty="0"/>
          </a:p>
        </p:txBody>
      </p:sp>
      <p:sp>
        <p:nvSpPr>
          <p:cNvPr id="77" name="Rectangle 76">
            <a:extLst>
              <a:ext uri="{FF2B5EF4-FFF2-40B4-BE49-F238E27FC236}">
                <a16:creationId xmlns:a16="http://schemas.microsoft.com/office/drawing/2014/main" id="{E9EA2B43-8884-423C-B0EB-8949B0462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מציין מיקום תוכן 2">
            <a:extLst>
              <a:ext uri="{FF2B5EF4-FFF2-40B4-BE49-F238E27FC236}">
                <a16:creationId xmlns:a16="http://schemas.microsoft.com/office/drawing/2014/main" id="{D936BEA9-15E1-49C5-A905-B0588BB595FA}"/>
              </a:ext>
            </a:extLst>
          </p:cNvPr>
          <p:cNvSpPr>
            <a:spLocks noGrp="1"/>
          </p:cNvSpPr>
          <p:nvPr>
            <p:ph idx="1"/>
          </p:nvPr>
        </p:nvSpPr>
        <p:spPr>
          <a:xfrm>
            <a:off x="605196" y="2302749"/>
            <a:ext cx="3249351" cy="4862181"/>
          </a:xfrm>
        </p:spPr>
        <p:txBody>
          <a:bodyPr>
            <a:normAutofit/>
          </a:bodyPr>
          <a:lstStyle/>
          <a:p>
            <a:pPr lvl="0" algn="l" rtl="0"/>
            <a:r>
              <a:rPr lang="en-US" sz="1600" dirty="0"/>
              <a:t>Using Apache Kafka in order to stream the data in real-time.</a:t>
            </a:r>
          </a:p>
          <a:p>
            <a:pPr lvl="0" algn="l" rtl="0"/>
            <a:r>
              <a:rPr lang="en-US" sz="1600" dirty="0"/>
              <a:t>Kafka aims to provide a unified, high-throughput, low-latency platform for handling real-time data feeds, making it highly valuable for enterprise infrastructures to process streaming data.</a:t>
            </a:r>
          </a:p>
          <a:p>
            <a:pPr algn="l" rtl="0"/>
            <a:endParaRPr lang="he-IL" sz="1600" dirty="0"/>
          </a:p>
        </p:txBody>
      </p:sp>
      <p:sp>
        <p:nvSpPr>
          <p:cNvPr id="79" name="Rectangle 78">
            <a:extLst>
              <a:ext uri="{FF2B5EF4-FFF2-40B4-BE49-F238E27FC236}">
                <a16:creationId xmlns:a16="http://schemas.microsoft.com/office/drawing/2014/main" id="{F884A938-C405-4F09-AA12-590BEE1DE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1" y="643467"/>
            <a:ext cx="7391400" cy="5564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ª××¦××ª ×ª××× × ×¢×××¨ âªapache kafka architectureâ¬â">
            <a:extLst>
              <a:ext uri="{FF2B5EF4-FFF2-40B4-BE49-F238E27FC236}">
                <a16:creationId xmlns:a16="http://schemas.microsoft.com/office/drawing/2014/main" id="{D779A778-80EF-44A0-8FA8-27A4E0EFA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2338" y="1817212"/>
            <a:ext cx="6543925" cy="3217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1092305"/>
      </p:ext>
    </p:extLst>
  </p:cSld>
  <p:clrMapOvr>
    <a:masterClrMapping/>
  </p:clrMapOvr>
</p:sld>
</file>

<file path=ppt/theme/theme1.xml><?xml version="1.0" encoding="utf-8"?>
<a:theme xmlns:a="http://schemas.openxmlformats.org/drawingml/2006/main" name="תג">
  <a:themeElements>
    <a:clrScheme name="תג">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תג">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תג">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otalTime>54</TotalTime>
  <Words>667</Words>
  <Application>Microsoft Office PowerPoint</Application>
  <PresentationFormat>מסך רחב</PresentationFormat>
  <Paragraphs>48</Paragraphs>
  <Slides>13</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13</vt:i4>
      </vt:variant>
    </vt:vector>
  </HeadingPairs>
  <TitlesOfParts>
    <vt:vector size="17" baseType="lpstr">
      <vt:lpstr>Arial</vt:lpstr>
      <vt:lpstr>Gill Sans MT</vt:lpstr>
      <vt:lpstr>Impact</vt:lpstr>
      <vt:lpstr>תג</vt:lpstr>
      <vt:lpstr>Streaming Uber Taxi Demand Prediction </vt:lpstr>
      <vt:lpstr>Motivation:</vt:lpstr>
      <vt:lpstr>Technologies:</vt:lpstr>
      <vt:lpstr>Architecture: </vt:lpstr>
      <vt:lpstr>Project's components and milestones: </vt:lpstr>
      <vt:lpstr>Milestone #1 : Find relevant data  </vt:lpstr>
      <vt:lpstr>Milestone #2: Data cleansing </vt:lpstr>
      <vt:lpstr>Milestone #3: Training ML model </vt:lpstr>
      <vt:lpstr>Milestone #4: Data streaming </vt:lpstr>
      <vt:lpstr>Milestone #5: running the model </vt:lpstr>
      <vt:lpstr>Milestone #6: Visualization of the data - BI </vt:lpstr>
      <vt:lpstr>Milestone #7: packaging the model </vt:lpstr>
      <vt:lpstr>FULL Architecture: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Uber Taxi Demand Prediction </dc:title>
  <dc:creator>ליז אהרוניאן</dc:creator>
  <cp:lastModifiedBy>ליז אהרוניאן</cp:lastModifiedBy>
  <cp:revision>12</cp:revision>
  <dcterms:created xsi:type="dcterms:W3CDTF">2019-06-11T12:44:24Z</dcterms:created>
  <dcterms:modified xsi:type="dcterms:W3CDTF">2019-06-14T06:34:02Z</dcterms:modified>
</cp:coreProperties>
</file>