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EEF79A-D7C5-479D-862C-765B96315FFB}" v="3" dt="2024-12-29T08:38:00.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9" d="100"/>
          <a:sy n="59" d="100"/>
        </p:scale>
        <p:origin x="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אורי ביטון" userId="40f1a8bcae87671f" providerId="LiveId" clId="{7FEEF79A-D7C5-479D-862C-765B96315FFB}"/>
    <pc:docChg chg="undo custSel addSld delSld modSld">
      <pc:chgData name="אורי ביטון" userId="40f1a8bcae87671f" providerId="LiveId" clId="{7FEEF79A-D7C5-479D-862C-765B96315FFB}" dt="2024-12-29T08:38:25.249" v="866" actId="1076"/>
      <pc:docMkLst>
        <pc:docMk/>
      </pc:docMkLst>
      <pc:sldChg chg="modSp mod">
        <pc:chgData name="אורי ביטון" userId="40f1a8bcae87671f" providerId="LiveId" clId="{7FEEF79A-D7C5-479D-862C-765B96315FFB}" dt="2024-12-29T08:36:11.112" v="844" actId="1076"/>
        <pc:sldMkLst>
          <pc:docMk/>
          <pc:sldMk cId="2877335390" sldId="268"/>
        </pc:sldMkLst>
        <pc:spChg chg="mod">
          <ac:chgData name="אורי ביטון" userId="40f1a8bcae87671f" providerId="LiveId" clId="{7FEEF79A-D7C5-479D-862C-765B96315FFB}" dt="2024-12-29T08:36:11.112" v="844" actId="1076"/>
          <ac:spMkLst>
            <pc:docMk/>
            <pc:sldMk cId="2877335390" sldId="268"/>
            <ac:spMk id="3" creationId="{81E2B377-0DDF-EF7E-BA8E-07D44CE567E2}"/>
          </ac:spMkLst>
        </pc:spChg>
      </pc:sldChg>
      <pc:sldChg chg="new del">
        <pc:chgData name="אורי ביטון" userId="40f1a8bcae87671f" providerId="LiveId" clId="{7FEEF79A-D7C5-479D-862C-765B96315FFB}" dt="2024-12-29T08:37:45.576" v="847" actId="2696"/>
        <pc:sldMkLst>
          <pc:docMk/>
          <pc:sldMk cId="732430907" sldId="269"/>
        </pc:sldMkLst>
      </pc:sldChg>
      <pc:sldChg chg="addSp modSp new mod">
        <pc:chgData name="אורי ביטון" userId="40f1a8bcae87671f" providerId="LiveId" clId="{7FEEF79A-D7C5-479D-862C-765B96315FFB}" dt="2024-12-29T08:38:25.249" v="866" actId="1076"/>
        <pc:sldMkLst>
          <pc:docMk/>
          <pc:sldMk cId="3095762564" sldId="270"/>
        </pc:sldMkLst>
        <pc:spChg chg="add mod">
          <ac:chgData name="אורי ביטון" userId="40f1a8bcae87671f" providerId="LiveId" clId="{7FEEF79A-D7C5-479D-862C-765B96315FFB}" dt="2024-12-29T08:38:25.249" v="866" actId="1076"/>
          <ac:spMkLst>
            <pc:docMk/>
            <pc:sldMk cId="3095762564" sldId="270"/>
            <ac:spMk id="2" creationId="{202164FA-9C39-527A-49E4-70B6D5A3E9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12/29/2024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691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327102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12/29/2024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41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8970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12/29/2024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1859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413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718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595244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12/29/2024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608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12/29/2024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0004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12/29/2024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59394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12/29/2024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7361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riBiton/Final-Project-ML2"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86F82F-1B47-46ED-8EAE-53EF71E5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1BAF6F-6275-4646-9C59-331B29B9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CF4857D-F003-4CA1-82AB-00900B100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ircular pattern with dots and lines&#10;&#10;Description automatically generated">
            <a:extLst>
              <a:ext uri="{FF2B5EF4-FFF2-40B4-BE49-F238E27FC236}">
                <a16:creationId xmlns:a16="http://schemas.microsoft.com/office/drawing/2014/main" id="{A76E432E-7F2D-86A6-038F-307FEFB0D07B}"/>
              </a:ext>
            </a:extLst>
          </p:cNvPr>
          <p:cNvPicPr>
            <a:picLocks noChangeAspect="1"/>
          </p:cNvPicPr>
          <p:nvPr/>
        </p:nvPicPr>
        <p:blipFill>
          <a:blip r:embed="rId2"/>
          <a:srcRect l="20376" r="18130" b="-1"/>
          <a:stretch/>
        </p:blipFill>
        <p:spPr>
          <a:xfrm>
            <a:off x="20" y="1804072"/>
            <a:ext cx="4458058" cy="4349801"/>
          </a:xfrm>
          <a:prstGeom prst="rect">
            <a:avLst/>
          </a:prstGeom>
        </p:spPr>
      </p:pic>
      <p:sp>
        <p:nvSpPr>
          <p:cNvPr id="17" name="Rectangle 16">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0"/>
            <a:ext cx="7765922" cy="616761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22AD5-7540-23BA-9E11-2129CE519B05}"/>
              </a:ext>
            </a:extLst>
          </p:cNvPr>
          <p:cNvSpPr>
            <a:spLocks noGrp="1"/>
          </p:cNvSpPr>
          <p:nvPr>
            <p:ph type="ctrTitle"/>
          </p:nvPr>
        </p:nvSpPr>
        <p:spPr>
          <a:xfrm>
            <a:off x="4794634" y="332450"/>
            <a:ext cx="6754447" cy="1471622"/>
          </a:xfrm>
        </p:spPr>
        <p:txBody>
          <a:bodyPr vert="horz" lIns="109728" tIns="109728" rIns="109728" bIns="91440" rtlCol="0" anchor="b">
            <a:normAutofit/>
          </a:bodyPr>
          <a:lstStyle/>
          <a:p>
            <a:pPr>
              <a:lnSpc>
                <a:spcPct val="140000"/>
              </a:lnSpc>
            </a:pPr>
            <a:r>
              <a:rPr lang="en-US" sz="2800" b="1"/>
              <a:t>נושאים מתקדמים בלמידת מכונה-</a:t>
            </a:r>
            <a:br>
              <a:rPr lang="en-US" sz="2800" b="1"/>
            </a:br>
            <a:r>
              <a:rPr lang="en-US" sz="2800" b="1"/>
              <a:t>הגרלות דירות בהנחה</a:t>
            </a:r>
          </a:p>
        </p:txBody>
      </p:sp>
      <p:sp>
        <p:nvSpPr>
          <p:cNvPr id="19" name="Rectangle 18">
            <a:extLst>
              <a:ext uri="{FF2B5EF4-FFF2-40B4-BE49-F238E27FC236}">
                <a16:creationId xmlns:a16="http://schemas.microsoft.com/office/drawing/2014/main" id="{5E6738EB-6FF0-4AF9-8462-57F4494B8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753806"/>
            <a:ext cx="4425696"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FE225F0-0A44-E660-03F7-C9D246383224}"/>
              </a:ext>
            </a:extLst>
          </p:cNvPr>
          <p:cNvSpPr>
            <a:spLocks noGrp="1"/>
          </p:cNvSpPr>
          <p:nvPr>
            <p:ph type="subTitle" idx="1"/>
          </p:nvPr>
        </p:nvSpPr>
        <p:spPr>
          <a:xfrm>
            <a:off x="4794637" y="1940001"/>
            <a:ext cx="6754446" cy="3834594"/>
          </a:xfrm>
        </p:spPr>
        <p:txBody>
          <a:bodyPr vert="horz" lIns="109728" tIns="109728" rIns="109728" bIns="91440" rtlCol="0" anchor="t">
            <a:normAutofit/>
          </a:bodyPr>
          <a:lstStyle/>
          <a:p>
            <a:pPr algn="r">
              <a:lnSpc>
                <a:spcPct val="130000"/>
              </a:lnSpc>
            </a:pPr>
            <a:r>
              <a:rPr lang="en-US" sz="1900" b="1" dirty="0" err="1">
                <a:solidFill>
                  <a:schemeClr val="tx1">
                    <a:lumMod val="75000"/>
                    <a:lumOff val="25000"/>
                  </a:schemeClr>
                </a:solidFill>
              </a:rPr>
              <a:t>שם</a:t>
            </a:r>
            <a:r>
              <a:rPr lang="en-US" sz="1900" b="1" dirty="0">
                <a:solidFill>
                  <a:schemeClr val="tx1">
                    <a:lumMod val="75000"/>
                    <a:lumOff val="25000"/>
                  </a:schemeClr>
                </a:solidFill>
              </a:rPr>
              <a:t> </a:t>
            </a:r>
            <a:r>
              <a:rPr lang="en-US" sz="1900" b="1" dirty="0" err="1">
                <a:solidFill>
                  <a:schemeClr val="tx1">
                    <a:lumMod val="75000"/>
                    <a:lumOff val="25000"/>
                  </a:schemeClr>
                </a:solidFill>
              </a:rPr>
              <a:t>מרצה</a:t>
            </a:r>
            <a:r>
              <a:rPr lang="he-IL" sz="1900" b="1" dirty="0">
                <a:solidFill>
                  <a:schemeClr val="tx1">
                    <a:lumMod val="75000"/>
                    <a:lumOff val="25000"/>
                  </a:schemeClr>
                </a:solidFill>
              </a:rPr>
              <a:t>:</a:t>
            </a:r>
            <a:endParaRPr lang="en-US" sz="1900" b="1" dirty="0">
              <a:solidFill>
                <a:schemeClr val="tx1">
                  <a:lumMod val="75000"/>
                  <a:lumOff val="25000"/>
                </a:schemeClr>
              </a:solidFill>
            </a:endParaRPr>
          </a:p>
          <a:p>
            <a:pPr algn="r">
              <a:lnSpc>
                <a:spcPct val="130000"/>
              </a:lnSpc>
            </a:pPr>
            <a:r>
              <a:rPr lang="he-IL" sz="1900" dirty="0">
                <a:solidFill>
                  <a:schemeClr val="tx1">
                    <a:lumMod val="75000"/>
                    <a:lumOff val="25000"/>
                  </a:schemeClr>
                </a:solidFill>
              </a:rPr>
              <a:t>ד"ר חן חג'ג'</a:t>
            </a:r>
            <a:br>
              <a:rPr lang="en-US" sz="1900" dirty="0">
                <a:solidFill>
                  <a:schemeClr val="tx1">
                    <a:lumMod val="75000"/>
                    <a:lumOff val="25000"/>
                  </a:schemeClr>
                </a:solidFill>
              </a:rPr>
            </a:br>
            <a:r>
              <a:rPr lang="en-US" sz="1900" b="1" dirty="0" err="1">
                <a:solidFill>
                  <a:schemeClr val="tx1">
                    <a:lumMod val="75000"/>
                    <a:lumOff val="25000"/>
                  </a:schemeClr>
                </a:solidFill>
              </a:rPr>
              <a:t>שמות</a:t>
            </a:r>
            <a:r>
              <a:rPr lang="en-US" sz="1900" b="1" dirty="0">
                <a:solidFill>
                  <a:schemeClr val="tx1">
                    <a:lumMod val="75000"/>
                    <a:lumOff val="25000"/>
                  </a:schemeClr>
                </a:solidFill>
              </a:rPr>
              <a:t> </a:t>
            </a:r>
            <a:r>
              <a:rPr lang="en-US" sz="1900" b="1" dirty="0" err="1">
                <a:solidFill>
                  <a:schemeClr val="tx1">
                    <a:lumMod val="75000"/>
                    <a:lumOff val="25000"/>
                  </a:schemeClr>
                </a:solidFill>
              </a:rPr>
              <a:t>המגישים</a:t>
            </a:r>
            <a:r>
              <a:rPr lang="he-IL" sz="1900" b="1" dirty="0">
                <a:solidFill>
                  <a:schemeClr val="tx1">
                    <a:lumMod val="75000"/>
                    <a:lumOff val="25000"/>
                  </a:schemeClr>
                </a:solidFill>
              </a:rPr>
              <a:t>:</a:t>
            </a:r>
            <a:endParaRPr lang="en-US" sz="1900" b="1" dirty="0">
              <a:solidFill>
                <a:schemeClr val="tx1">
                  <a:lumMod val="75000"/>
                  <a:lumOff val="25000"/>
                </a:schemeClr>
              </a:solidFill>
            </a:endParaRPr>
          </a:p>
          <a:p>
            <a:pPr algn="r">
              <a:lnSpc>
                <a:spcPct val="130000"/>
              </a:lnSpc>
            </a:pPr>
            <a:r>
              <a:rPr lang="en-US" sz="1900" dirty="0">
                <a:solidFill>
                  <a:schemeClr val="tx1">
                    <a:lumMod val="75000"/>
                    <a:lumOff val="25000"/>
                  </a:schemeClr>
                </a:solidFill>
              </a:rPr>
              <a:t>אורי ביטון</a:t>
            </a:r>
            <a:r>
              <a:rPr lang="he-IL" sz="1900" dirty="0">
                <a:solidFill>
                  <a:schemeClr val="tx1">
                    <a:lumMod val="75000"/>
                    <a:lumOff val="25000"/>
                  </a:schemeClr>
                </a:solidFill>
              </a:rPr>
              <a:t>-213868797</a:t>
            </a:r>
            <a:br>
              <a:rPr lang="en-US" sz="1900" dirty="0">
                <a:solidFill>
                  <a:schemeClr val="tx1">
                    <a:lumMod val="75000"/>
                    <a:lumOff val="25000"/>
                  </a:schemeClr>
                </a:solidFill>
              </a:rPr>
            </a:br>
            <a:r>
              <a:rPr lang="en-US" sz="1900" dirty="0" err="1">
                <a:solidFill>
                  <a:schemeClr val="tx1">
                    <a:lumMod val="75000"/>
                    <a:lumOff val="25000"/>
                  </a:schemeClr>
                </a:solidFill>
              </a:rPr>
              <a:t>דניאל</a:t>
            </a:r>
            <a:r>
              <a:rPr lang="en-US" sz="1900" dirty="0">
                <a:solidFill>
                  <a:schemeClr val="tx1">
                    <a:lumMod val="75000"/>
                    <a:lumOff val="25000"/>
                  </a:schemeClr>
                </a:solidFill>
              </a:rPr>
              <a:t> </a:t>
            </a:r>
            <a:r>
              <a:rPr lang="en-US" sz="1900" dirty="0" err="1">
                <a:solidFill>
                  <a:schemeClr val="tx1">
                    <a:lumMod val="75000"/>
                    <a:lumOff val="25000"/>
                  </a:schemeClr>
                </a:solidFill>
              </a:rPr>
              <a:t>גולדשמיד</a:t>
            </a:r>
            <a:r>
              <a:rPr lang="he-IL" sz="1900" dirty="0">
                <a:solidFill>
                  <a:schemeClr val="tx1">
                    <a:lumMod val="75000"/>
                    <a:lumOff val="25000"/>
                  </a:schemeClr>
                </a:solidFill>
              </a:rPr>
              <a:t>-209328244</a:t>
            </a:r>
          </a:p>
          <a:p>
            <a:pPr algn="r">
              <a:lnSpc>
                <a:spcPct val="130000"/>
              </a:lnSpc>
            </a:pPr>
            <a:r>
              <a:rPr lang="en-US" sz="1900" b="1" dirty="0" err="1">
                <a:solidFill>
                  <a:schemeClr val="tx1">
                    <a:lumMod val="75000"/>
                    <a:lumOff val="25000"/>
                  </a:schemeClr>
                </a:solidFill>
              </a:rPr>
              <a:t>קישור</a:t>
            </a:r>
            <a:r>
              <a:rPr lang="en-US" sz="1900" b="1" dirty="0">
                <a:solidFill>
                  <a:schemeClr val="tx1">
                    <a:lumMod val="75000"/>
                    <a:lumOff val="25000"/>
                  </a:schemeClr>
                </a:solidFill>
              </a:rPr>
              <a:t> </a:t>
            </a:r>
            <a:r>
              <a:rPr lang="en-US" sz="1900" b="1" dirty="0" err="1">
                <a:solidFill>
                  <a:schemeClr val="tx1">
                    <a:lumMod val="75000"/>
                    <a:lumOff val="25000"/>
                  </a:schemeClr>
                </a:solidFill>
              </a:rPr>
              <a:t>לגיטהאב</a:t>
            </a:r>
            <a:r>
              <a:rPr lang="en-US" sz="1900" b="1" dirty="0">
                <a:solidFill>
                  <a:schemeClr val="tx1">
                    <a:lumMod val="75000"/>
                    <a:lumOff val="25000"/>
                  </a:schemeClr>
                </a:solidFill>
              </a:rPr>
              <a:t> </a:t>
            </a:r>
            <a:r>
              <a:rPr lang="en-US" sz="1900" b="1" dirty="0" err="1">
                <a:solidFill>
                  <a:schemeClr val="tx1">
                    <a:lumMod val="75000"/>
                    <a:lumOff val="25000"/>
                  </a:schemeClr>
                </a:solidFill>
              </a:rPr>
              <a:t>הפרוייקט</a:t>
            </a:r>
            <a:r>
              <a:rPr lang="he-IL" sz="1900" b="1" dirty="0">
                <a:solidFill>
                  <a:schemeClr val="tx1">
                    <a:lumMod val="75000"/>
                    <a:lumOff val="25000"/>
                  </a:schemeClr>
                </a:solidFill>
              </a:rPr>
              <a:t>:</a:t>
            </a:r>
            <a:br>
              <a:rPr lang="en-US" sz="1900" dirty="0">
                <a:solidFill>
                  <a:schemeClr val="tx1">
                    <a:lumMod val="75000"/>
                    <a:lumOff val="25000"/>
                  </a:schemeClr>
                </a:solidFill>
              </a:rPr>
            </a:br>
            <a:r>
              <a:rPr lang="en-US" sz="1900" dirty="0">
                <a:solidFill>
                  <a:schemeClr val="tx1">
                    <a:lumMod val="75000"/>
                    <a:lumOff val="25000"/>
                  </a:schemeClr>
                </a:solidFill>
              </a:rPr>
              <a:t> </a:t>
            </a:r>
            <a:r>
              <a:rPr lang="en-US" sz="1900" dirty="0">
                <a:solidFill>
                  <a:schemeClr val="tx1">
                    <a:lumMod val="75000"/>
                    <a:lumOff val="25000"/>
                  </a:schemeClr>
                </a:solidFill>
                <a:hlinkClick r:id="rId3"/>
              </a:rPr>
              <a:t>https://github.com/OriBiton/Final-Project-ML2</a:t>
            </a:r>
            <a:endParaRPr lang="en-US" sz="1900" dirty="0">
              <a:solidFill>
                <a:schemeClr val="tx1">
                  <a:lumMod val="75000"/>
                  <a:lumOff val="25000"/>
                </a:schemeClr>
              </a:solidFill>
            </a:endParaRPr>
          </a:p>
          <a:p>
            <a:pPr>
              <a:lnSpc>
                <a:spcPct val="130000"/>
              </a:lnSpc>
            </a:pPr>
            <a:endParaRPr lang="en-US" sz="1900" dirty="0">
              <a:solidFill>
                <a:schemeClr val="tx1">
                  <a:lumMod val="75000"/>
                  <a:lumOff val="25000"/>
                </a:schemeClr>
              </a:solidFill>
            </a:endParaRPr>
          </a:p>
        </p:txBody>
      </p:sp>
      <p:sp>
        <p:nvSpPr>
          <p:cNvPr id="21" name="Rectangle 20">
            <a:extLst>
              <a:ext uri="{FF2B5EF4-FFF2-40B4-BE49-F238E27FC236}">
                <a16:creationId xmlns:a16="http://schemas.microsoft.com/office/drawing/2014/main" id="{DB791336-FCAA-4174-9303-B3F37486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212158-300D-44D0-9CCE-472C3F669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88521F4-D44A-42C5-9BDB-5CA255540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976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0A837-2746-D6A3-FF62-15F73FEF941E}"/>
              </a:ext>
            </a:extLst>
          </p:cNvPr>
          <p:cNvSpPr>
            <a:spLocks noGrp="1"/>
          </p:cNvSpPr>
          <p:nvPr>
            <p:ph type="title"/>
          </p:nvPr>
        </p:nvSpPr>
        <p:spPr/>
        <p:txBody>
          <a:bodyPr/>
          <a:lstStyle/>
          <a:p>
            <a:pPr algn="ctr"/>
            <a:r>
              <a:rPr lang="he-IL" dirty="0"/>
              <a:t>תוצאות מודל החיזוי</a:t>
            </a:r>
            <a:endParaRPr lang="en-GB" dirty="0"/>
          </a:p>
        </p:txBody>
      </p:sp>
      <p:sp>
        <p:nvSpPr>
          <p:cNvPr id="3" name="Content Placeholder 2">
            <a:extLst>
              <a:ext uri="{FF2B5EF4-FFF2-40B4-BE49-F238E27FC236}">
                <a16:creationId xmlns:a16="http://schemas.microsoft.com/office/drawing/2014/main" id="{80A1CA27-274A-4BEE-F8D3-2D8898FAACCD}"/>
              </a:ext>
            </a:extLst>
          </p:cNvPr>
          <p:cNvSpPr>
            <a:spLocks noGrp="1"/>
          </p:cNvSpPr>
          <p:nvPr>
            <p:ph idx="1"/>
          </p:nvPr>
        </p:nvSpPr>
        <p:spPr>
          <a:xfrm>
            <a:off x="5735898" y="19314"/>
            <a:ext cx="6456101" cy="2059858"/>
          </a:xfrm>
        </p:spPr>
        <p:txBody>
          <a:bodyPr/>
          <a:lstStyle/>
          <a:p>
            <a:pPr algn="r"/>
            <a:r>
              <a:rPr lang="he-IL" sz="1100" dirty="0"/>
              <a:t>ראשית ראינו כי המודל הטוב ביותר לחיזוי הנתונים והדיוק שלו הוא:</a:t>
            </a:r>
          </a:p>
          <a:p>
            <a:pPr algn="r"/>
            <a:r>
              <a:rPr lang="en-GB" sz="1100" dirty="0" err="1"/>
              <a:t>XGBClassifier</a:t>
            </a:r>
            <a:br>
              <a:rPr lang="en-GB" sz="1100" dirty="0"/>
            </a:br>
            <a:r>
              <a:rPr lang="en-GB" sz="1100" dirty="0"/>
              <a:t>Accuracy=90%</a:t>
            </a:r>
          </a:p>
          <a:p>
            <a:pPr algn="r"/>
            <a:r>
              <a:rPr lang="he-IL" sz="1100" dirty="0"/>
              <a:t>גרפים המייצגים את חשיבות הפיצ'רים בחיזוי (נעשו עם שאפ):</a:t>
            </a:r>
            <a:endParaRPr lang="en-GB" sz="1100" dirty="0"/>
          </a:p>
        </p:txBody>
      </p:sp>
      <p:pic>
        <p:nvPicPr>
          <p:cNvPr id="5" name="Picture 4" descr="A graph of data being displayed&#10;&#10;Description automatically generated with medium confidence">
            <a:extLst>
              <a:ext uri="{FF2B5EF4-FFF2-40B4-BE49-F238E27FC236}">
                <a16:creationId xmlns:a16="http://schemas.microsoft.com/office/drawing/2014/main" id="{190E8671-1C97-8223-D9DE-CF3B1EB777D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27464" y="1720264"/>
            <a:ext cx="2823166" cy="2448773"/>
          </a:xfrm>
          <a:prstGeom prst="rect">
            <a:avLst/>
          </a:prstGeom>
          <a:noFill/>
          <a:ln>
            <a:noFill/>
          </a:ln>
        </p:spPr>
      </p:pic>
      <p:sp>
        <p:nvSpPr>
          <p:cNvPr id="6" name="TextBox 5">
            <a:extLst>
              <a:ext uri="{FF2B5EF4-FFF2-40B4-BE49-F238E27FC236}">
                <a16:creationId xmlns:a16="http://schemas.microsoft.com/office/drawing/2014/main" id="{8F1800E1-80E7-40F3-C3DB-9AD193A9745D}"/>
              </a:ext>
            </a:extLst>
          </p:cNvPr>
          <p:cNvSpPr txBox="1"/>
          <p:nvPr/>
        </p:nvSpPr>
        <p:spPr>
          <a:xfrm>
            <a:off x="8164286" y="1720264"/>
            <a:ext cx="3766457" cy="2231380"/>
          </a:xfrm>
          <a:prstGeom prst="rect">
            <a:avLst/>
          </a:prstGeom>
          <a:noFill/>
        </p:spPr>
        <p:txBody>
          <a:bodyPr wrap="square" rtlCol="0">
            <a:spAutoFit/>
          </a:bodyPr>
          <a:lstStyle/>
          <a:p>
            <a:pPr algn="r"/>
            <a:r>
              <a:rPr lang="he-IL" sz="1100" dirty="0"/>
              <a:t>הגרף מציג את מידת ההשפעה של כל פיצר על ערך החיזוי ראשית כל שורה מדברת על פיצר מסויים כל נקודה מדברת על דגימה מסויימת צבע הנקודה מצביע על ערך הפיצר (לדוגמא במשתנים קטגוריאלים אדום זה 1 וכחול זה 0) המיקום על ציר האיקס מצביע על כמה זה תרם לגדילה (בכיוון ימין) או לדעיכה (בכיוון שמאל) של ערך החיזוי. לדוגמא אפשר לראות מהגרף שהשנה משפיעה ביחס הפוך על הסיכוי שישארו דירות ריקות-זאת אומרת שככל שערך הפיצר גדול יותר (אדום) כך הסיכוי שישארו דירות ריקות קטן יותר.</a:t>
            </a:r>
          </a:p>
          <a:p>
            <a:pPr algn="r"/>
            <a:r>
              <a:rPr lang="he-IL" sz="1100" dirty="0"/>
              <a:t>לדוגמא הפיצ'ר המשפיע ביותר הוא השנה-(קיבלנו רמז בגרף של הויזואליזציה) אפשר לראות שככל שהשנה יותר נמוכה (כחול) הסיכוי שישארו דירות פנויות גדל (מושך ימינה)</a:t>
            </a:r>
          </a:p>
          <a:p>
            <a:endParaRPr lang="en-GB" dirty="0"/>
          </a:p>
        </p:txBody>
      </p:sp>
      <p:pic>
        <p:nvPicPr>
          <p:cNvPr id="7" name="Picture 6">
            <a:extLst>
              <a:ext uri="{FF2B5EF4-FFF2-40B4-BE49-F238E27FC236}">
                <a16:creationId xmlns:a16="http://schemas.microsoft.com/office/drawing/2014/main" id="{4FBC100B-B300-0B8E-4F7E-624417F03F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7463" y="4199795"/>
            <a:ext cx="3019107" cy="2521680"/>
          </a:xfrm>
          <a:prstGeom prst="rect">
            <a:avLst/>
          </a:prstGeom>
          <a:noFill/>
          <a:ln>
            <a:noFill/>
          </a:ln>
        </p:spPr>
      </p:pic>
      <p:sp>
        <p:nvSpPr>
          <p:cNvPr id="8" name="TextBox 7">
            <a:extLst>
              <a:ext uri="{FF2B5EF4-FFF2-40B4-BE49-F238E27FC236}">
                <a16:creationId xmlns:a16="http://schemas.microsoft.com/office/drawing/2014/main" id="{3BE4A42D-C6E5-54B0-DBA5-85530E5394C7}"/>
              </a:ext>
            </a:extLst>
          </p:cNvPr>
          <p:cNvSpPr txBox="1"/>
          <p:nvPr/>
        </p:nvSpPr>
        <p:spPr>
          <a:xfrm>
            <a:off x="8164286" y="4403725"/>
            <a:ext cx="3766457" cy="936795"/>
          </a:xfrm>
          <a:prstGeom prst="rect">
            <a:avLst/>
          </a:prstGeom>
          <a:noFill/>
        </p:spPr>
        <p:txBody>
          <a:bodyPr wrap="square" rtlCol="0">
            <a:spAutoFit/>
          </a:bodyPr>
          <a:lstStyle/>
          <a:p>
            <a:pPr marL="0" marR="0" algn="r">
              <a:lnSpc>
                <a:spcPct val="107000"/>
              </a:lnSpc>
              <a:spcAft>
                <a:spcPts val="800"/>
              </a:spcAft>
            </a:pPr>
            <a:r>
              <a:rPr lang="he-IL" sz="1100" kern="100" dirty="0">
                <a:effectLst/>
                <a:latin typeface="Aptos" panose="020B0004020202020204" pitchFamily="34" charset="0"/>
                <a:ea typeface="Aptos" panose="020B0004020202020204" pitchFamily="34" charset="0"/>
                <a:cs typeface="Arial" panose="020B0604020202020204" pitchFamily="34" charset="0"/>
              </a:rPr>
              <a:t>גרף שמראה את הפיצ'רים הכי משפיעים בממוצע</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pPr>
            <a:r>
              <a:rPr lang="he-IL" sz="1100" kern="100" dirty="0">
                <a:effectLst/>
                <a:latin typeface="Aptos" panose="020B0004020202020204" pitchFamily="34" charset="0"/>
                <a:ea typeface="Aptos" panose="020B0004020202020204" pitchFamily="34" charset="0"/>
                <a:cs typeface="Arial" panose="020B0604020202020204" pitchFamily="34" charset="0"/>
              </a:rPr>
              <a:t>מכאן רואים למשל שהשנה הכי משפיעה על החיזוי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86819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7F90-2E77-0411-8CD0-E89DEEFFB426}"/>
              </a:ext>
            </a:extLst>
          </p:cNvPr>
          <p:cNvSpPr>
            <a:spLocks noGrp="1"/>
          </p:cNvSpPr>
          <p:nvPr>
            <p:ph type="title"/>
          </p:nvPr>
        </p:nvSpPr>
        <p:spPr/>
        <p:txBody>
          <a:bodyPr/>
          <a:lstStyle/>
          <a:p>
            <a:pPr algn="ctr"/>
            <a:r>
              <a:rPr lang="he-IL" dirty="0"/>
              <a:t>תוצאות הסיווג</a:t>
            </a:r>
            <a:endParaRPr lang="en-GB" dirty="0"/>
          </a:p>
        </p:txBody>
      </p:sp>
      <p:sp>
        <p:nvSpPr>
          <p:cNvPr id="3" name="Content Placeholder 2">
            <a:extLst>
              <a:ext uri="{FF2B5EF4-FFF2-40B4-BE49-F238E27FC236}">
                <a16:creationId xmlns:a16="http://schemas.microsoft.com/office/drawing/2014/main" id="{F11B2158-4DE2-B050-A943-789E307D9EF7}"/>
              </a:ext>
            </a:extLst>
          </p:cNvPr>
          <p:cNvSpPr>
            <a:spLocks noGrp="1"/>
          </p:cNvSpPr>
          <p:nvPr>
            <p:ph idx="1"/>
          </p:nvPr>
        </p:nvSpPr>
        <p:spPr>
          <a:xfrm>
            <a:off x="5478951" y="72512"/>
            <a:ext cx="6619386" cy="1265201"/>
          </a:xfrm>
        </p:spPr>
        <p:txBody>
          <a:bodyPr>
            <a:normAutofit lnSpcReduction="10000"/>
          </a:bodyPr>
          <a:lstStyle/>
          <a:p>
            <a:pPr algn="r"/>
            <a:r>
              <a:rPr lang="he-IL" dirty="0"/>
              <a:t>ראשית ראינו כי האלגוריתם הכי מתאים הפטרמטר הכי טוב עבורו הוא:</a:t>
            </a:r>
            <a:br>
              <a:rPr lang="en-US" dirty="0"/>
            </a:br>
            <a:endParaRPr lang="en-GB" dirty="0"/>
          </a:p>
        </p:txBody>
      </p:sp>
      <p:pic>
        <p:nvPicPr>
          <p:cNvPr id="4" name="Picture 3">
            <a:extLst>
              <a:ext uri="{FF2B5EF4-FFF2-40B4-BE49-F238E27FC236}">
                <a16:creationId xmlns:a16="http://schemas.microsoft.com/office/drawing/2014/main" id="{1CB7F00E-62B9-A901-B177-BCEBED5A4801}"/>
              </a:ext>
            </a:extLst>
          </p:cNvPr>
          <p:cNvPicPr>
            <a:picLocks noChangeAspect="1"/>
          </p:cNvPicPr>
          <p:nvPr/>
        </p:nvPicPr>
        <p:blipFill>
          <a:blip r:embed="rId2"/>
          <a:stretch>
            <a:fillRect/>
          </a:stretch>
        </p:blipFill>
        <p:spPr>
          <a:xfrm>
            <a:off x="5478951" y="743260"/>
            <a:ext cx="4693145" cy="334426"/>
          </a:xfrm>
          <a:prstGeom prst="rect">
            <a:avLst/>
          </a:prstGeom>
        </p:spPr>
      </p:pic>
      <p:pic>
        <p:nvPicPr>
          <p:cNvPr id="5" name="Picture 4">
            <a:extLst>
              <a:ext uri="{FF2B5EF4-FFF2-40B4-BE49-F238E27FC236}">
                <a16:creationId xmlns:a16="http://schemas.microsoft.com/office/drawing/2014/main" id="{D4DCE4FC-0292-3467-ECAE-E1605AFF9E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0578" y="1337713"/>
            <a:ext cx="3311680" cy="2091286"/>
          </a:xfrm>
          <a:prstGeom prst="rect">
            <a:avLst/>
          </a:prstGeom>
        </p:spPr>
      </p:pic>
      <p:sp>
        <p:nvSpPr>
          <p:cNvPr id="6" name="TextBox 5">
            <a:extLst>
              <a:ext uri="{FF2B5EF4-FFF2-40B4-BE49-F238E27FC236}">
                <a16:creationId xmlns:a16="http://schemas.microsoft.com/office/drawing/2014/main" id="{418B484A-078B-0096-3A63-5280B3207958}"/>
              </a:ext>
            </a:extLst>
          </p:cNvPr>
          <p:cNvSpPr txBox="1"/>
          <p:nvPr/>
        </p:nvSpPr>
        <p:spPr>
          <a:xfrm>
            <a:off x="8311281" y="1920713"/>
            <a:ext cx="3429000" cy="543547"/>
          </a:xfrm>
          <a:prstGeom prst="rect">
            <a:avLst/>
          </a:prstGeom>
          <a:noFill/>
        </p:spPr>
        <p:txBody>
          <a:bodyPr wrap="square" rtlCol="0">
            <a:spAutoFit/>
          </a:bodyPr>
          <a:lstStyle/>
          <a:p>
            <a:pPr marL="0" marR="0" algn="r">
              <a:lnSpc>
                <a:spcPct val="107000"/>
              </a:lnSpc>
              <a:spcAft>
                <a:spcPts val="800"/>
              </a:spcAft>
            </a:pPr>
            <a:r>
              <a:rPr lang="he-IL" sz="1400" kern="100" dirty="0">
                <a:effectLst/>
                <a:latin typeface="Aptos" panose="020B0004020202020204" pitchFamily="34" charset="0"/>
                <a:ea typeface="Aptos" panose="020B0004020202020204" pitchFamily="34" charset="0"/>
                <a:cs typeface="Arial" panose="020B0604020202020204" pitchFamily="34" charset="0"/>
              </a:rPr>
              <a:t>אפשר לראות שקלאסטר 0 יותר מפוזר ואילו קלאסטר 1 יותר מרוכז סביב המרכז</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7C66E3C-BF7F-AB86-55B3-7E4CB020B6F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0871" y="3428999"/>
            <a:ext cx="3118926" cy="2797630"/>
          </a:xfrm>
          <a:prstGeom prst="rect">
            <a:avLst/>
          </a:prstGeom>
          <a:noFill/>
        </p:spPr>
      </p:pic>
      <p:sp>
        <p:nvSpPr>
          <p:cNvPr id="8" name="TextBox 7">
            <a:extLst>
              <a:ext uri="{FF2B5EF4-FFF2-40B4-BE49-F238E27FC236}">
                <a16:creationId xmlns:a16="http://schemas.microsoft.com/office/drawing/2014/main" id="{E589ACA1-FA4F-7A55-3BD0-E28E4DC0D377}"/>
              </a:ext>
            </a:extLst>
          </p:cNvPr>
          <p:cNvSpPr txBox="1"/>
          <p:nvPr/>
        </p:nvSpPr>
        <p:spPr>
          <a:xfrm>
            <a:off x="8654143" y="3592286"/>
            <a:ext cx="3178628" cy="1615827"/>
          </a:xfrm>
          <a:prstGeom prst="rect">
            <a:avLst/>
          </a:prstGeom>
          <a:noFill/>
        </p:spPr>
        <p:txBody>
          <a:bodyPr wrap="square" rtlCol="0">
            <a:spAutoFit/>
          </a:bodyPr>
          <a:lstStyle/>
          <a:p>
            <a:pPr algn="r"/>
            <a:r>
              <a:rPr lang="he-IL" sz="1100" dirty="0"/>
              <a:t>בשלב ראשון רצינו לראות מה הפיצ'רים שהכי משפיעים על הקלאסטרינג. לשם כך הרצנו מודל רנדום פורסט על הקלאסטרים כדי למצוא את החשיבות של הפיצ'רים, להלן התוצאות:</a:t>
            </a:r>
          </a:p>
          <a:p>
            <a:pPr algn="r"/>
            <a:r>
              <a:rPr lang="he-IL" sz="1100" dirty="0"/>
              <a:t>בחרנו לבצע ניתוח סטטיסטי על הקלאסטרים לפי ארבעת הפיצ'רים הכי משפיעים שהם כמות הנרשמים מסוג איי,כמות הנרשמים בסך הכל,מידת עדכניות ההגרלה והמחיר למטר</a:t>
            </a:r>
          </a:p>
          <a:p>
            <a:pPr algn="r"/>
            <a:endParaRPr lang="en-GB" sz="1100" dirty="0"/>
          </a:p>
        </p:txBody>
      </p:sp>
    </p:spTree>
    <p:extLst>
      <p:ext uri="{BB962C8B-B14F-4D97-AF65-F5344CB8AC3E}">
        <p14:creationId xmlns:p14="http://schemas.microsoft.com/office/powerpoint/2010/main" val="129179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49AD-F8FB-5E9E-D124-48C35172E05F}"/>
              </a:ext>
            </a:extLst>
          </p:cNvPr>
          <p:cNvSpPr>
            <a:spLocks noGrp="1"/>
          </p:cNvSpPr>
          <p:nvPr>
            <p:ph type="title"/>
          </p:nvPr>
        </p:nvSpPr>
        <p:spPr/>
        <p:txBody>
          <a:bodyPr/>
          <a:lstStyle/>
          <a:p>
            <a:pPr algn="ctr"/>
            <a:r>
              <a:rPr lang="he-IL" dirty="0"/>
              <a:t>המשך תוצאות הסיווג</a:t>
            </a:r>
            <a:endParaRPr lang="en-GB" dirty="0"/>
          </a:p>
        </p:txBody>
      </p:sp>
      <p:pic>
        <p:nvPicPr>
          <p:cNvPr id="4" name="Picture 3">
            <a:extLst>
              <a:ext uri="{FF2B5EF4-FFF2-40B4-BE49-F238E27FC236}">
                <a16:creationId xmlns:a16="http://schemas.microsoft.com/office/drawing/2014/main" id="{BE91DB75-2787-5495-678A-84D34DBC06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124" y="0"/>
            <a:ext cx="4003367" cy="4007956"/>
          </a:xfrm>
          <a:prstGeom prst="rect">
            <a:avLst/>
          </a:prstGeom>
          <a:noFill/>
          <a:ln>
            <a:noFill/>
          </a:ln>
        </p:spPr>
      </p:pic>
      <p:sp>
        <p:nvSpPr>
          <p:cNvPr id="5" name="TextBox 4">
            <a:extLst>
              <a:ext uri="{FF2B5EF4-FFF2-40B4-BE49-F238E27FC236}">
                <a16:creationId xmlns:a16="http://schemas.microsoft.com/office/drawing/2014/main" id="{7556151C-0195-0C16-4CE0-0E417BC017D2}"/>
              </a:ext>
            </a:extLst>
          </p:cNvPr>
          <p:cNvSpPr txBox="1"/>
          <p:nvPr/>
        </p:nvSpPr>
        <p:spPr>
          <a:xfrm>
            <a:off x="9261999" y="193487"/>
            <a:ext cx="2906485" cy="4166846"/>
          </a:xfrm>
          <a:prstGeom prst="rect">
            <a:avLst/>
          </a:prstGeom>
          <a:noFill/>
        </p:spPr>
        <p:txBody>
          <a:bodyPr wrap="square" rtlCol="0">
            <a:spAutoFit/>
          </a:bodyPr>
          <a:lstStyle/>
          <a:p>
            <a:pPr marL="0" marR="0" algn="r">
              <a:lnSpc>
                <a:spcPct val="107000"/>
              </a:lnSpc>
              <a:spcAft>
                <a:spcPts val="800"/>
              </a:spcAft>
              <a:tabLst>
                <a:tab pos="4692650" algn="l"/>
              </a:tabLst>
            </a:pPr>
            <a:r>
              <a:rPr lang="he-IL" sz="1100" b="1" dirty="0"/>
              <a:t>לאחר בחינה סטטיסטית של ארבעת הפיצ'רים שהכי השפיעו על הסיווג הגענו לכמה תובנות ומסקנות:</a:t>
            </a:r>
            <a:endParaRPr lang="en-GB" sz="1100" b="1"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0: מדובר בקלאסטר של הגרלות פחות עדכניות אשר כמות הרשומים אליהן הייתה נמוכה ביחס להגרלות היותר עדכניות. הגרלות אלה מאופיינות גם במחירים זולים משמעותית ביחס להגרלות של הקלאסטר השני</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en-US" sz="1100" kern="100" dirty="0">
                <a:effectLst/>
                <a:latin typeface="Aptos" panose="020B0004020202020204" pitchFamily="34" charset="0"/>
                <a:ea typeface="Aptos" panose="020B0004020202020204" pitchFamily="34" charset="0"/>
                <a:cs typeface="Arial" panose="020B0604020202020204" pitchFamily="34" charset="0"/>
              </a:rPr>
              <a:t>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1: מדובר בהגרלות יחסית עדכניות שבוצעו אשר מחירם גבוה ביחס לקלאסטר 0 וכמות הנרשמים גבוהה משמעותית מהקלאסטר השני</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en-US" sz="1100" kern="100" dirty="0">
                <a:effectLst/>
                <a:latin typeface="Aptos" panose="020B0004020202020204" pitchFamily="34" charset="0"/>
                <a:ea typeface="Aptos" panose="020B0004020202020204" pitchFamily="34" charset="0"/>
                <a:cs typeface="Arial" panose="020B0604020202020204" pitchFamily="34" charset="0"/>
              </a:rPr>
              <a:t>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0:הגרלות ישנות וזולות שכמות הנרשמים אליה קטנה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קלאסטר 1: הגרלות עדכניות ויקרות שכמות הנרשמים אליהן גבוהה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algn="r"/>
            <a:endParaRPr lang="en-GB" dirty="0"/>
          </a:p>
        </p:txBody>
      </p:sp>
      <p:pic>
        <p:nvPicPr>
          <p:cNvPr id="2050" name="Picture 2">
            <a:extLst>
              <a:ext uri="{FF2B5EF4-FFF2-40B4-BE49-F238E27FC236}">
                <a16:creationId xmlns:a16="http://schemas.microsoft.com/office/drawing/2014/main" id="{01B3547B-6D80-6E7D-AC3D-4F5C766E5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124" y="4093029"/>
            <a:ext cx="4473876" cy="2764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6CECB2-9945-1E15-8379-9A4E909BF63F}"/>
              </a:ext>
            </a:extLst>
          </p:cNvPr>
          <p:cNvSpPr txBox="1"/>
          <p:nvPr/>
        </p:nvSpPr>
        <p:spPr>
          <a:xfrm>
            <a:off x="9262000" y="4921516"/>
            <a:ext cx="2906485" cy="1107996"/>
          </a:xfrm>
          <a:prstGeom prst="rect">
            <a:avLst/>
          </a:prstGeom>
          <a:noFill/>
        </p:spPr>
        <p:txBody>
          <a:bodyPr wrap="square" rtlCol="0">
            <a:spAutoFit/>
          </a:bodyPr>
          <a:lstStyle/>
          <a:p>
            <a:pPr algn="r"/>
            <a:r>
              <a:rPr lang="he-IL" sz="1100" b="1" dirty="0"/>
              <a:t>תוצאות מבחן הטי טסט עבור בדיקת השינוי בממוצעים בין הקלאסטרים:</a:t>
            </a:r>
          </a:p>
          <a:p>
            <a:pPr algn="r"/>
            <a:r>
              <a:rPr lang="he-IL" sz="1100" dirty="0"/>
              <a:t>ניתן לראות כי אכן יש הבדל סטטיסטי מובהק בתוחלות של 2 הקלאסטרים בכל אחד מארבעת הפיצ'רים המשפיעים ביותר. דבר זה מאשש לנו את המסקנות לעיל ואכן מגבה אותן סטטיסטית</a:t>
            </a:r>
            <a:endParaRPr lang="en-GB" sz="1100" dirty="0"/>
          </a:p>
        </p:txBody>
      </p:sp>
    </p:spTree>
    <p:extLst>
      <p:ext uri="{BB962C8B-B14F-4D97-AF65-F5344CB8AC3E}">
        <p14:creationId xmlns:p14="http://schemas.microsoft.com/office/powerpoint/2010/main" val="1117709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8B60-8A85-CD20-CCC9-AD6A5853EBD9}"/>
              </a:ext>
            </a:extLst>
          </p:cNvPr>
          <p:cNvSpPr>
            <a:spLocks noGrp="1"/>
          </p:cNvSpPr>
          <p:nvPr>
            <p:ph type="title"/>
          </p:nvPr>
        </p:nvSpPr>
        <p:spPr/>
        <p:txBody>
          <a:bodyPr/>
          <a:lstStyle/>
          <a:p>
            <a:pPr algn="ctr"/>
            <a:r>
              <a:rPr lang="he-IL" dirty="0"/>
              <a:t>סיכום ותובנות מרכזיות</a:t>
            </a:r>
            <a:endParaRPr lang="en-GB" dirty="0"/>
          </a:p>
        </p:txBody>
      </p:sp>
      <p:sp>
        <p:nvSpPr>
          <p:cNvPr id="3" name="Content Placeholder 2">
            <a:extLst>
              <a:ext uri="{FF2B5EF4-FFF2-40B4-BE49-F238E27FC236}">
                <a16:creationId xmlns:a16="http://schemas.microsoft.com/office/drawing/2014/main" id="{81E2B377-0DDF-EF7E-BA8E-07D44CE567E2}"/>
              </a:ext>
            </a:extLst>
          </p:cNvPr>
          <p:cNvSpPr>
            <a:spLocks noGrp="1"/>
          </p:cNvSpPr>
          <p:nvPr>
            <p:ph idx="1"/>
          </p:nvPr>
        </p:nvSpPr>
        <p:spPr>
          <a:xfrm>
            <a:off x="5768556" y="1660503"/>
            <a:ext cx="6172412" cy="5197497"/>
          </a:xfrm>
        </p:spPr>
        <p:txBody>
          <a:bodyPr>
            <a:normAutofit/>
          </a:bodyPr>
          <a:lstStyle/>
          <a:p>
            <a:pPr algn="r"/>
            <a:r>
              <a:rPr lang="he-IL" sz="1200" dirty="0"/>
              <a:t>בפרוייקט זה נעשה שימוש בשיטות מתקדמות בלמידת מכונה וניתוח נתונים</a:t>
            </a:r>
            <a:br>
              <a:rPr lang="en-US" sz="1200" dirty="0"/>
            </a:br>
            <a:r>
              <a:rPr lang="he-IL" sz="1200" dirty="0"/>
              <a:t>להלן כמה תובנות מרכזיות שיכולות לסייע למקבלי ההחלטות לצורך הגרלות עתידיות:</a:t>
            </a:r>
          </a:p>
          <a:p>
            <a:pPr algn="r"/>
            <a:r>
              <a:rPr lang="he-IL" sz="1100" dirty="0"/>
              <a:t>-יותר ממחצים מהגרלות שבוצעו עד  הייום בוצעו לפני סיום ההרשמה דבר המשפיע על שוויון ההזדמנויות של אנשים שמעוניינים להירשם להגרלות.</a:t>
            </a:r>
          </a:p>
          <a:p>
            <a:pPr algn="r"/>
            <a:r>
              <a:rPr lang="he-IL" sz="1100" dirty="0"/>
              <a:t>- מידת הביקוש גבוהה בהרבה ממידת ההיצע של ההגרלות</a:t>
            </a:r>
          </a:p>
          <a:p>
            <a:pPr algn="r"/>
            <a:r>
              <a:rPr lang="he-IL" sz="1100" dirty="0"/>
              <a:t>- הפער בין מידת הזוכים למידת הדירות המוקצאות בהגרלות פחת עם השנים. מגמה זאת מראה על שיפור במידת ההתאמה של ההגרלות וביצוען</a:t>
            </a:r>
          </a:p>
          <a:p>
            <a:pPr algn="r"/>
            <a:r>
              <a:rPr lang="he-IL" sz="1100" dirty="0"/>
              <a:t>- מחירי הדירות משפיעים ביחס ישיר על הסיכוי שיישארו דירות פנויות לאחר הגרלה.</a:t>
            </a:r>
          </a:p>
          <a:p>
            <a:pPr marL="171450" indent="-171450" algn="r">
              <a:buFontTx/>
              <a:buChar char="-"/>
            </a:pPr>
            <a:r>
              <a:rPr lang="he-IL" sz="1100" dirty="0"/>
              <a:t>חודשים יותר מוקדמים של השנה מעלים את הסיכוי שישארו דירות לא מאוכלסות לאחר ההגרלה.</a:t>
            </a:r>
          </a:p>
          <a:p>
            <a:pPr algn="r"/>
            <a:r>
              <a:rPr lang="he-IL" sz="1100" dirty="0"/>
              <a:t>- קיימים 2 סוגי הגרלות עיקריים:</a:t>
            </a: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הגרלות ישנות וזולות שכמות הנרשמים אליה קטנה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0" marR="0" algn="r">
              <a:lnSpc>
                <a:spcPct val="107000"/>
              </a:lnSpc>
              <a:spcAft>
                <a:spcPts val="800"/>
              </a:spcAft>
              <a:tabLst>
                <a:tab pos="4692650" algn="l"/>
              </a:tabLst>
            </a:pPr>
            <a:r>
              <a:rPr lang="he-IL" sz="1100" kern="100" dirty="0">
                <a:effectLst/>
                <a:latin typeface="Aptos" panose="020B0004020202020204" pitchFamily="34" charset="0"/>
                <a:ea typeface="Aptos" panose="020B0004020202020204" pitchFamily="34" charset="0"/>
                <a:cs typeface="Arial" panose="020B0604020202020204" pitchFamily="34" charset="0"/>
              </a:rPr>
              <a:t>הגרלות עדכניות ויקרות שכמות הנרשמים אליהן גבוהה    </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marL="171450" indent="-171450" algn="r">
              <a:buFontTx/>
              <a:buChar char="-"/>
            </a:pPr>
            <a:endParaRPr lang="he-IL" sz="1100" dirty="0"/>
          </a:p>
          <a:p>
            <a:pPr marL="171450" indent="-171450" algn="r">
              <a:buFontTx/>
              <a:buChar char="-"/>
            </a:pPr>
            <a:endParaRPr lang="he-IL" sz="1100" dirty="0"/>
          </a:p>
          <a:p>
            <a:pPr marL="171450" indent="-171450" algn="r">
              <a:buFontTx/>
              <a:buChar char="-"/>
            </a:pPr>
            <a:endParaRPr lang="he-IL" sz="1100" dirty="0"/>
          </a:p>
          <a:p>
            <a:pPr algn="r"/>
            <a:endParaRPr lang="he-IL" sz="1100" dirty="0"/>
          </a:p>
          <a:p>
            <a:pPr algn="r"/>
            <a:endParaRPr lang="en-GB" dirty="0"/>
          </a:p>
        </p:txBody>
      </p:sp>
    </p:spTree>
    <p:extLst>
      <p:ext uri="{BB962C8B-B14F-4D97-AF65-F5344CB8AC3E}">
        <p14:creationId xmlns:p14="http://schemas.microsoft.com/office/powerpoint/2010/main" val="287733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2164FA-9C39-527A-49E4-70B6D5A3E959}"/>
              </a:ext>
            </a:extLst>
          </p:cNvPr>
          <p:cNvSpPr txBox="1"/>
          <p:nvPr/>
        </p:nvSpPr>
        <p:spPr>
          <a:xfrm>
            <a:off x="1632857" y="2721429"/>
            <a:ext cx="8926286" cy="830997"/>
          </a:xfrm>
          <a:prstGeom prst="rect">
            <a:avLst/>
          </a:prstGeom>
          <a:noFill/>
        </p:spPr>
        <p:txBody>
          <a:bodyPr wrap="square" rtlCol="0">
            <a:spAutoFit/>
          </a:bodyPr>
          <a:lstStyle/>
          <a:p>
            <a:pPr algn="ctr"/>
            <a:r>
              <a:rPr lang="he-IL" sz="4800" b="1" dirty="0"/>
              <a:t>תודה על ההקשבה</a:t>
            </a:r>
            <a:endParaRPr lang="en-GB" sz="4800" b="1" dirty="0"/>
          </a:p>
        </p:txBody>
      </p:sp>
    </p:spTree>
    <p:extLst>
      <p:ext uri="{BB962C8B-B14F-4D97-AF65-F5344CB8AC3E}">
        <p14:creationId xmlns:p14="http://schemas.microsoft.com/office/powerpoint/2010/main" val="309576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A4E7B50-D68C-43EB-930F-EA442A13A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611DA2B-4CF7-4A57-82AC-FA120DE44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4078"/>
            <a:ext cx="8203482" cy="614848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91125-B639-B4BE-8652-AA353C4FBD92}"/>
              </a:ext>
            </a:extLst>
          </p:cNvPr>
          <p:cNvSpPr>
            <a:spLocks noGrp="1"/>
          </p:cNvSpPr>
          <p:nvPr>
            <p:ph type="title"/>
          </p:nvPr>
        </p:nvSpPr>
        <p:spPr>
          <a:xfrm>
            <a:off x="787178" y="970547"/>
            <a:ext cx="6623040" cy="1140580"/>
          </a:xfrm>
        </p:spPr>
        <p:txBody>
          <a:bodyPr>
            <a:normAutofit/>
          </a:bodyPr>
          <a:lstStyle/>
          <a:p>
            <a:pPr algn="r"/>
            <a:r>
              <a:rPr lang="he-IL" dirty="0"/>
              <a:t>הגדרת הבעיות</a:t>
            </a:r>
            <a:endParaRPr lang="en-GB" dirty="0"/>
          </a:p>
        </p:txBody>
      </p:sp>
      <p:pic>
        <p:nvPicPr>
          <p:cNvPr id="5" name="Picture 4" descr="A black background with a black square&#10;&#10;Description automatically generated with medium confidence">
            <a:extLst>
              <a:ext uri="{FF2B5EF4-FFF2-40B4-BE49-F238E27FC236}">
                <a16:creationId xmlns:a16="http://schemas.microsoft.com/office/drawing/2014/main" id="{957ABCA0-A0DC-3A8C-8F3F-B43D94688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615" y="484631"/>
            <a:ext cx="1501117" cy="1501117"/>
          </a:xfrm>
          <a:prstGeom prst="rect">
            <a:avLst/>
          </a:prstGeom>
        </p:spPr>
      </p:pic>
      <p:sp>
        <p:nvSpPr>
          <p:cNvPr id="3" name="Content Placeholder 2">
            <a:extLst>
              <a:ext uri="{FF2B5EF4-FFF2-40B4-BE49-F238E27FC236}">
                <a16:creationId xmlns:a16="http://schemas.microsoft.com/office/drawing/2014/main" id="{FCE0ED37-B20E-D34A-2DBE-99AB01BC648B}"/>
              </a:ext>
            </a:extLst>
          </p:cNvPr>
          <p:cNvSpPr>
            <a:spLocks noGrp="1"/>
          </p:cNvSpPr>
          <p:nvPr>
            <p:ph idx="1"/>
          </p:nvPr>
        </p:nvSpPr>
        <p:spPr>
          <a:xfrm>
            <a:off x="577397" y="2303151"/>
            <a:ext cx="6832821" cy="3472445"/>
          </a:xfrm>
        </p:spPr>
        <p:txBody>
          <a:bodyPr anchor="t">
            <a:normAutofit lnSpcReduction="10000"/>
          </a:bodyPr>
          <a:lstStyle/>
          <a:p>
            <a:pPr algn="r">
              <a:lnSpc>
                <a:spcPct val="130000"/>
              </a:lnSpc>
            </a:pPr>
            <a:r>
              <a:rPr lang="he-IL" sz="1200" b="0" dirty="0"/>
              <a:t>להגרלות דירות בהנחה השפעה רבה על אזרחים רבים במדינת ישראל.</a:t>
            </a:r>
          </a:p>
          <a:p>
            <a:pPr algn="r">
              <a:lnSpc>
                <a:spcPct val="130000"/>
              </a:lnSpc>
            </a:pPr>
            <a:r>
              <a:rPr lang="he-IL" sz="1200" b="0" dirty="0"/>
              <a:t>עבור רבים מהם זוהי ההזדמנות היחידה לרכשית דירה במדינת ישראל ועל כן ניתוח מעמיק בנושא זה יכול לעזור רבות גם לאזרחים המעוניינים להיכנס להגרלות וגם לאחראים על ההגרלות הנ"ל.</a:t>
            </a:r>
          </a:p>
          <a:p>
            <a:pPr algn="r">
              <a:lnSpc>
                <a:spcPct val="130000"/>
              </a:lnSpc>
            </a:pPr>
            <a:endParaRPr lang="he-IL" sz="1200" dirty="0"/>
          </a:p>
          <a:p>
            <a:pPr algn="r">
              <a:lnSpc>
                <a:spcPct val="130000"/>
              </a:lnSpc>
            </a:pPr>
            <a:r>
              <a:rPr lang="he-IL" sz="1200" dirty="0"/>
              <a:t>לפרוייקט יש שלושה חלקים עיקריים:</a:t>
            </a:r>
          </a:p>
          <a:p>
            <a:pPr marL="342900" indent="-342900" algn="r" rtl="1">
              <a:lnSpc>
                <a:spcPct val="130000"/>
              </a:lnSpc>
              <a:buFont typeface="+mj-lt"/>
              <a:buAutoNum type="arabicPeriod"/>
            </a:pPr>
            <a:r>
              <a:rPr lang="he-IL" sz="1200" b="0" dirty="0"/>
              <a:t>ניתוח מעמיק של אופי ההגרלות</a:t>
            </a:r>
          </a:p>
          <a:p>
            <a:pPr marL="342900" indent="-342900" algn="r" rtl="1">
              <a:lnSpc>
                <a:spcPct val="130000"/>
              </a:lnSpc>
              <a:buFont typeface="+mj-lt"/>
              <a:buAutoNum type="arabicPeriod"/>
            </a:pPr>
            <a:r>
              <a:rPr lang="he-IL" sz="1200" b="0" dirty="0"/>
              <a:t>ביצוע חיזוי לשאלה האם לאחר ביצוע הגרלה ישארו דירות פנויות שלא זכו בהן</a:t>
            </a:r>
          </a:p>
          <a:p>
            <a:pPr marL="342900" indent="-342900" algn="r" rtl="1">
              <a:lnSpc>
                <a:spcPct val="130000"/>
              </a:lnSpc>
              <a:buFont typeface="+mj-lt"/>
              <a:buAutoNum type="arabicPeriod"/>
            </a:pPr>
            <a:r>
              <a:rPr lang="he-IL" sz="1200" b="0" dirty="0"/>
              <a:t>ביצוע סיווג של ההגרלות על מנת לזהות קבוצות דומות של הגרלות לצורך הבנה מעמיקה של מאפייני קבוצות ההגרלות ואיפשור טיפול עתידי עבור כל אחת מהקבוצות הנ"ל.</a:t>
            </a:r>
          </a:p>
          <a:p>
            <a:pPr marL="342900" indent="-342900" rtl="1">
              <a:lnSpc>
                <a:spcPct val="130000"/>
              </a:lnSpc>
              <a:buFont typeface="+mj-lt"/>
              <a:buAutoNum type="arabicPeriod"/>
            </a:pPr>
            <a:endParaRPr lang="he-IL" sz="700" dirty="0"/>
          </a:p>
          <a:p>
            <a:pPr>
              <a:lnSpc>
                <a:spcPct val="130000"/>
              </a:lnSpc>
            </a:pPr>
            <a:endParaRPr lang="he-IL" sz="700" dirty="0"/>
          </a:p>
          <a:p>
            <a:pPr>
              <a:lnSpc>
                <a:spcPct val="130000"/>
              </a:lnSpc>
            </a:pPr>
            <a:endParaRPr lang="he-IL" sz="700" dirty="0"/>
          </a:p>
          <a:p>
            <a:pPr>
              <a:lnSpc>
                <a:spcPct val="130000"/>
              </a:lnSpc>
            </a:pPr>
            <a:endParaRPr lang="he-IL" sz="700" dirty="0"/>
          </a:p>
          <a:p>
            <a:pPr>
              <a:lnSpc>
                <a:spcPct val="130000"/>
              </a:lnSpc>
            </a:pPr>
            <a:endParaRPr lang="he-IL" sz="700" dirty="0"/>
          </a:p>
          <a:p>
            <a:pPr>
              <a:lnSpc>
                <a:spcPct val="130000"/>
              </a:lnSpc>
            </a:pPr>
            <a:endParaRPr lang="he-IL" sz="700" dirty="0"/>
          </a:p>
          <a:p>
            <a:pPr>
              <a:lnSpc>
                <a:spcPct val="130000"/>
              </a:lnSpc>
            </a:pPr>
            <a:endParaRPr lang="en-GB" sz="700" dirty="0"/>
          </a:p>
        </p:txBody>
      </p:sp>
      <p:pic>
        <p:nvPicPr>
          <p:cNvPr id="9" name="Picture 8" descr="A building with a no sign&#10;&#10;Description automatically generated">
            <a:extLst>
              <a:ext uri="{FF2B5EF4-FFF2-40B4-BE49-F238E27FC236}">
                <a16:creationId xmlns:a16="http://schemas.microsoft.com/office/drawing/2014/main" id="{A5F4E73F-1874-F9BE-C389-9E386DD53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366" y="2679942"/>
            <a:ext cx="1499616" cy="1499616"/>
          </a:xfrm>
          <a:prstGeom prst="rect">
            <a:avLst/>
          </a:prstGeom>
        </p:spPr>
      </p:pic>
      <p:sp>
        <p:nvSpPr>
          <p:cNvPr id="36" name="Rectangle 35">
            <a:extLst>
              <a:ext uri="{FF2B5EF4-FFF2-40B4-BE49-F238E27FC236}">
                <a16:creationId xmlns:a16="http://schemas.microsoft.com/office/drawing/2014/main" id="{C1CF7BFC-0A02-4106-88A8-CCC0D944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A3DFBE-30A6-4BDE-9238-14F3652B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F8B46D1-2C18-45B2-AE7A-C02B6FB5C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6072" y="2239143"/>
            <a:ext cx="39959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DCA835-3A68-4F79-8083-F784410C9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6072" y="4546372"/>
            <a:ext cx="3995928"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putting a piece of paper into a bowl&#10;&#10;Description automatically generated">
            <a:extLst>
              <a:ext uri="{FF2B5EF4-FFF2-40B4-BE49-F238E27FC236}">
                <a16:creationId xmlns:a16="http://schemas.microsoft.com/office/drawing/2014/main" id="{C289FCF9-3638-36FB-7FC0-116985924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366" y="4873753"/>
            <a:ext cx="1499616" cy="1499616"/>
          </a:xfrm>
          <a:prstGeom prst="rect">
            <a:avLst/>
          </a:prstGeom>
        </p:spPr>
      </p:pic>
    </p:spTree>
    <p:extLst>
      <p:ext uri="{BB962C8B-B14F-4D97-AF65-F5344CB8AC3E}">
        <p14:creationId xmlns:p14="http://schemas.microsoft.com/office/powerpoint/2010/main" val="223941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A7B4-A50E-8EBB-0BF5-0C26B1E85C12}"/>
              </a:ext>
            </a:extLst>
          </p:cNvPr>
          <p:cNvSpPr>
            <a:spLocks noGrp="1"/>
          </p:cNvSpPr>
          <p:nvPr>
            <p:ph type="title"/>
          </p:nvPr>
        </p:nvSpPr>
        <p:spPr>
          <a:xfrm>
            <a:off x="642918" y="705113"/>
            <a:ext cx="3656939" cy="5197498"/>
          </a:xfrm>
        </p:spPr>
        <p:txBody>
          <a:bodyPr/>
          <a:lstStyle/>
          <a:p>
            <a:r>
              <a:rPr lang="he-IL" dirty="0"/>
              <a:t>מטרות הפרוייקט</a:t>
            </a:r>
            <a:endParaRPr lang="en-GB" dirty="0"/>
          </a:p>
        </p:txBody>
      </p:sp>
      <p:sp>
        <p:nvSpPr>
          <p:cNvPr id="3" name="Content Placeholder 2">
            <a:extLst>
              <a:ext uri="{FF2B5EF4-FFF2-40B4-BE49-F238E27FC236}">
                <a16:creationId xmlns:a16="http://schemas.microsoft.com/office/drawing/2014/main" id="{4E6465C6-DEEB-CC9E-EB7E-2133CDF67D9B}"/>
              </a:ext>
            </a:extLst>
          </p:cNvPr>
          <p:cNvSpPr>
            <a:spLocks noGrp="1"/>
          </p:cNvSpPr>
          <p:nvPr>
            <p:ph idx="1"/>
          </p:nvPr>
        </p:nvSpPr>
        <p:spPr>
          <a:xfrm>
            <a:off x="5322242" y="468086"/>
            <a:ext cx="6314586" cy="5630467"/>
          </a:xfrm>
        </p:spPr>
        <p:txBody>
          <a:bodyPr/>
          <a:lstStyle/>
          <a:p>
            <a:pPr algn="r" rtl="1"/>
            <a:r>
              <a:rPr lang="he-IL" dirty="0"/>
              <a:t>מטרות ראשיות:</a:t>
            </a:r>
            <a:br>
              <a:rPr lang="en-US" dirty="0"/>
            </a:br>
            <a:r>
              <a:rPr lang="he-IL" dirty="0"/>
              <a:t>1) </a:t>
            </a:r>
            <a:r>
              <a:rPr lang="he-IL" b="0" dirty="0"/>
              <a:t>בניית מודל קלאסיפיקציה מתאים שיענה על השאלה:</a:t>
            </a:r>
            <a:br>
              <a:rPr lang="en-US" b="0" dirty="0"/>
            </a:br>
            <a:r>
              <a:rPr lang="he-IL" b="0" dirty="0"/>
              <a:t>האם יישארו דירות ריקות לאחר ביצוע הגרלה.</a:t>
            </a:r>
          </a:p>
          <a:p>
            <a:pPr algn="r" rtl="1"/>
            <a:r>
              <a:rPr lang="he-IL" dirty="0"/>
              <a:t>2)</a:t>
            </a:r>
            <a:r>
              <a:rPr lang="he-IL" b="0" dirty="0"/>
              <a:t> סיווג הגרלות לקבוצותעם מאפיינים דומים בעזרת מודל המתאים לנתונים.</a:t>
            </a:r>
          </a:p>
          <a:p>
            <a:pPr algn="r" rtl="1"/>
            <a:r>
              <a:rPr lang="he-IL" dirty="0"/>
              <a:t>מטרות משניות:</a:t>
            </a:r>
          </a:p>
          <a:p>
            <a:pPr algn="r" rtl="1"/>
            <a:r>
              <a:rPr lang="he-IL" dirty="0"/>
              <a:t>1)</a:t>
            </a:r>
            <a:r>
              <a:rPr lang="he-IL" b="0" dirty="0"/>
              <a:t>הפקת תובנות חשובות בנוגע להגרלות.</a:t>
            </a:r>
          </a:p>
          <a:p>
            <a:pPr algn="r" rtl="1"/>
            <a:r>
              <a:rPr lang="he-IL" dirty="0"/>
              <a:t>2)</a:t>
            </a:r>
            <a:r>
              <a:rPr lang="he-IL" b="0" dirty="0"/>
              <a:t>בדיקת הפיצ'רים המשפיעים ביותר על חיזוי הקלאסיפיקציה וסיווג ההגרלות</a:t>
            </a:r>
          </a:p>
          <a:p>
            <a:pPr algn="r" rtl="1"/>
            <a:r>
              <a:rPr lang="he-IL" dirty="0"/>
              <a:t>3)</a:t>
            </a:r>
            <a:r>
              <a:rPr lang="he-IL" b="0" dirty="0"/>
              <a:t>בדיקת מדדי ההצלחה של המודל ושל הסיווג לצורך הבנת איכות המודלים שהשתמשנו בהם.</a:t>
            </a:r>
          </a:p>
          <a:p>
            <a:pPr algn="r" rtl="1"/>
            <a:endParaRPr lang="he-IL" b="0" dirty="0"/>
          </a:p>
          <a:p>
            <a:pPr algn="r" rtl="1"/>
            <a:endParaRPr lang="en-GB" dirty="0"/>
          </a:p>
        </p:txBody>
      </p:sp>
    </p:spTree>
    <p:extLst>
      <p:ext uri="{BB962C8B-B14F-4D97-AF65-F5344CB8AC3E}">
        <p14:creationId xmlns:p14="http://schemas.microsoft.com/office/powerpoint/2010/main" val="376675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9405E2-1A96-4DBA-A9DC-4C2A1B421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61363234-E0BA-4476-B051-D8D9FA506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0645"/>
            <a:ext cx="4062884" cy="6387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2FF329-3A87-4F66-BA01-91CD63C81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572"/>
            <a:ext cx="4086897" cy="51328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C9F0E8-EF8B-43C1-9C77-E9DDAF1A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59990"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379DC473-98F8-45DF-B136-EC0F0F4C6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1" name="Rectangle 30">
            <a:extLst>
              <a:ext uri="{FF2B5EF4-FFF2-40B4-BE49-F238E27FC236}">
                <a16:creationId xmlns:a16="http://schemas.microsoft.com/office/drawing/2014/main" id="{79855050-A75B-4DD0-9B56-8B1C7722D8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20996" y="534650"/>
            <a:ext cx="8071002" cy="563296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9DADE-E5B7-38F3-1B00-3043F598513F}"/>
              </a:ext>
            </a:extLst>
          </p:cNvPr>
          <p:cNvSpPr>
            <a:spLocks noGrp="1"/>
          </p:cNvSpPr>
          <p:nvPr>
            <p:ph type="title"/>
          </p:nvPr>
        </p:nvSpPr>
        <p:spPr>
          <a:xfrm>
            <a:off x="-103203" y="2893943"/>
            <a:ext cx="4293299" cy="1070113"/>
          </a:xfrm>
        </p:spPr>
        <p:txBody>
          <a:bodyPr>
            <a:normAutofit fontScale="90000"/>
          </a:bodyPr>
          <a:lstStyle/>
          <a:p>
            <a:pPr algn="ctr"/>
            <a:r>
              <a:rPr lang="he-IL" dirty="0">
                <a:solidFill>
                  <a:schemeClr val="bg2"/>
                </a:solidFill>
              </a:rPr>
              <a:t>טכניקות לפיתרון הבעיות</a:t>
            </a:r>
            <a:endParaRPr lang="en-GB" dirty="0">
              <a:solidFill>
                <a:schemeClr val="bg2"/>
              </a:solidFill>
            </a:endParaRPr>
          </a:p>
        </p:txBody>
      </p:sp>
      <p:sp>
        <p:nvSpPr>
          <p:cNvPr id="3" name="Content Placeholder 2">
            <a:extLst>
              <a:ext uri="{FF2B5EF4-FFF2-40B4-BE49-F238E27FC236}">
                <a16:creationId xmlns:a16="http://schemas.microsoft.com/office/drawing/2014/main" id="{853AA25A-10FF-FCBD-A6EA-0C3C5D86400A}"/>
              </a:ext>
            </a:extLst>
          </p:cNvPr>
          <p:cNvSpPr>
            <a:spLocks noGrp="1"/>
          </p:cNvSpPr>
          <p:nvPr>
            <p:ph idx="1"/>
          </p:nvPr>
        </p:nvSpPr>
        <p:spPr>
          <a:xfrm>
            <a:off x="4255357" y="598658"/>
            <a:ext cx="7871379" cy="5237979"/>
          </a:xfrm>
        </p:spPr>
        <p:txBody>
          <a:bodyPr anchor="t">
            <a:noAutofit/>
          </a:bodyPr>
          <a:lstStyle/>
          <a:p>
            <a:pPr algn="r">
              <a:lnSpc>
                <a:spcPct val="130000"/>
              </a:lnSpc>
            </a:pPr>
            <a:r>
              <a:rPr lang="he-IL" sz="900" dirty="0"/>
              <a:t>עבור מודל הקלאסיפיקציה:</a:t>
            </a:r>
          </a:p>
          <a:p>
            <a:pPr algn="r">
              <a:lnSpc>
                <a:spcPct val="130000"/>
              </a:lnSpc>
            </a:pPr>
            <a:r>
              <a:rPr lang="he-IL" sz="900" b="0" dirty="0"/>
              <a:t>קיים כיום מגוון רחב של מודלים שמטרתם לחזות עמודות מטרה קטגוריאליות ובינאריות שמתאימים לפרוייקט שלנו</a:t>
            </a:r>
            <a:br>
              <a:rPr lang="en-US" sz="900" b="0" dirty="0"/>
            </a:br>
            <a:r>
              <a:rPr lang="he-IL" sz="900" b="0" dirty="0"/>
              <a:t>אנחנו בחרנו להשתמש במודלים אשר נפוצים מאוד בשוק ויכולים להתאים לפרוייקט שלנו:</a:t>
            </a:r>
          </a:p>
          <a:p>
            <a:pPr marR="0" lvl="0" algn="r" fontAlgn="base">
              <a:lnSpc>
                <a:spcPct val="130000"/>
              </a:lnSpc>
              <a:spcAft>
                <a:spcPct val="0"/>
              </a:spcAft>
              <a:buClrTx/>
              <a:buSzTx/>
              <a:tabLst/>
            </a:pPr>
            <a:r>
              <a:rPr lang="en-US" altLang="en-US" sz="900" dirty="0" err="1"/>
              <a:t>DecisionTreeClassifier</a:t>
            </a:r>
            <a:endParaRPr lang="he-IL" altLang="en-US" sz="900" dirty="0"/>
          </a:p>
          <a:p>
            <a:pPr marR="0" lvl="0" algn="r" fontAlgn="base">
              <a:lnSpc>
                <a:spcPct val="130000"/>
              </a:lnSpc>
              <a:spcAft>
                <a:spcPct val="0"/>
              </a:spcAft>
              <a:buClrTx/>
              <a:buSzTx/>
              <a:tabLst/>
            </a:pPr>
            <a:r>
              <a:rPr lang="en-US" altLang="en-US" sz="900" dirty="0" err="1"/>
              <a:t>XGBClassifier</a:t>
            </a:r>
            <a:endParaRPr lang="en-US" altLang="en-US" sz="900" dirty="0"/>
          </a:p>
          <a:p>
            <a:pPr marR="0" lvl="0" algn="r" fontAlgn="base">
              <a:lnSpc>
                <a:spcPct val="130000"/>
              </a:lnSpc>
              <a:spcAft>
                <a:spcPct val="0"/>
              </a:spcAft>
              <a:buClrTx/>
              <a:buSzTx/>
              <a:tabLst/>
            </a:pPr>
            <a:r>
              <a:rPr lang="en-US" altLang="en-US" sz="900" dirty="0" err="1"/>
              <a:t>KNeighborsClassifier</a:t>
            </a:r>
            <a:endParaRPr lang="he-IL" altLang="en-US" sz="900" dirty="0"/>
          </a:p>
          <a:p>
            <a:pPr marR="0" lvl="0" algn="r" fontAlgn="base">
              <a:lnSpc>
                <a:spcPct val="130000"/>
              </a:lnSpc>
              <a:spcAft>
                <a:spcPct val="0"/>
              </a:spcAft>
              <a:buClrTx/>
              <a:buSzTx/>
              <a:tabLst/>
            </a:pPr>
            <a:r>
              <a:rPr lang="en-US" altLang="en-US" sz="900" dirty="0" err="1"/>
              <a:t>GaussianNB</a:t>
            </a:r>
            <a:r>
              <a:rPr lang="en-US" altLang="en-US" sz="900" dirty="0"/>
              <a:t> </a:t>
            </a:r>
          </a:p>
          <a:p>
            <a:pPr marR="0" lvl="0" algn="r" fontAlgn="base">
              <a:lnSpc>
                <a:spcPct val="130000"/>
              </a:lnSpc>
              <a:spcAft>
                <a:spcPct val="0"/>
              </a:spcAft>
              <a:buClrTx/>
              <a:buSzTx/>
              <a:tabLst/>
            </a:pPr>
            <a:r>
              <a:rPr lang="en-US" altLang="en-US" sz="900" dirty="0" err="1"/>
              <a:t>MLPClassifier</a:t>
            </a:r>
            <a:endParaRPr lang="en-US" altLang="en-US" sz="900" dirty="0"/>
          </a:p>
          <a:p>
            <a:pPr algn="r" fontAlgn="base">
              <a:lnSpc>
                <a:spcPct val="130000"/>
              </a:lnSpc>
              <a:spcAft>
                <a:spcPct val="0"/>
              </a:spcAft>
            </a:pPr>
            <a:r>
              <a:rPr lang="en-US" altLang="en-US" sz="900" dirty="0" err="1"/>
              <a:t>LogisticRegression</a:t>
            </a:r>
            <a:endParaRPr lang="en-US" altLang="en-US" sz="900" dirty="0"/>
          </a:p>
          <a:p>
            <a:pPr algn="r">
              <a:lnSpc>
                <a:spcPct val="130000"/>
              </a:lnSpc>
            </a:pPr>
            <a:r>
              <a:rPr lang="he-IL" sz="900" b="0" dirty="0"/>
              <a:t>כמובן שיש עוד אך בחרנו להיצמד למודלים הנ"ל.</a:t>
            </a:r>
          </a:p>
          <a:p>
            <a:pPr algn="r">
              <a:lnSpc>
                <a:spcPct val="130000"/>
              </a:lnSpc>
            </a:pPr>
            <a:endParaRPr lang="he-IL" sz="900" b="0" dirty="0"/>
          </a:p>
          <a:p>
            <a:pPr algn="r">
              <a:lnSpc>
                <a:spcPct val="130000"/>
              </a:lnSpc>
            </a:pPr>
            <a:r>
              <a:rPr lang="he-IL" sz="900" dirty="0"/>
              <a:t>עבור סיווג ההגרלות:</a:t>
            </a:r>
          </a:p>
          <a:p>
            <a:pPr algn="r">
              <a:lnSpc>
                <a:spcPct val="130000"/>
              </a:lnSpc>
            </a:pPr>
            <a:r>
              <a:rPr lang="he-IL" sz="900" b="0" dirty="0"/>
              <a:t>גם כאן קיים מגוון רחב של מודלים שמטרתם לסווג דאטה לקבוצות בעלות מאפיינים דומים אך בחרנו להיצמד לארבעה עיקריים:</a:t>
            </a:r>
            <a:br>
              <a:rPr lang="en-US" sz="900" dirty="0"/>
            </a:br>
            <a:r>
              <a:rPr lang="en-US" sz="900" dirty="0"/>
              <a:t>K-Means</a:t>
            </a:r>
            <a:endParaRPr lang="he-IL" sz="900" dirty="0"/>
          </a:p>
          <a:p>
            <a:pPr algn="r">
              <a:lnSpc>
                <a:spcPct val="130000"/>
              </a:lnSpc>
            </a:pPr>
            <a:r>
              <a:rPr lang="en-US" sz="900" dirty="0" err="1"/>
              <a:t>GaussianMixture</a:t>
            </a:r>
            <a:endParaRPr lang="he-IL" sz="900" dirty="0"/>
          </a:p>
          <a:p>
            <a:pPr algn="r">
              <a:lnSpc>
                <a:spcPct val="130000"/>
              </a:lnSpc>
            </a:pPr>
            <a:r>
              <a:rPr lang="en-US" sz="900" dirty="0" err="1"/>
              <a:t>AgglomerativeClustering</a:t>
            </a:r>
            <a:endParaRPr lang="he-IL" sz="900" dirty="0"/>
          </a:p>
          <a:p>
            <a:pPr algn="r">
              <a:lnSpc>
                <a:spcPct val="130000"/>
              </a:lnSpc>
            </a:pPr>
            <a:r>
              <a:rPr lang="en-US" sz="900" dirty="0"/>
              <a:t>Birch</a:t>
            </a:r>
            <a:endParaRPr lang="en-GB" sz="900" dirty="0"/>
          </a:p>
          <a:p>
            <a:pPr algn="r">
              <a:lnSpc>
                <a:spcPct val="130000"/>
              </a:lnSpc>
            </a:pPr>
            <a:r>
              <a:rPr lang="en-US" sz="900" b="0" dirty="0"/>
              <a:t>DBSCAN</a:t>
            </a:r>
            <a:r>
              <a:rPr lang="he-IL" sz="900" b="0" dirty="0"/>
              <a:t>בדקנו גם את אלגוריתם </a:t>
            </a:r>
            <a:br>
              <a:rPr lang="en-US" sz="900" b="0" dirty="0"/>
            </a:br>
            <a:r>
              <a:rPr lang="he-IL" sz="900" b="0" dirty="0"/>
              <a:t>אך לאחר הסתכלות ראשונית על הנתונים ראינו שהם לא צפופים ושיערנו כי המודל הנ"ל לא יתאים לנתונים. לאחר בדיקה שלו באמת גילינו שתוצאותיו לא היו חזקות וברורות ולכן לא כללנו אותו ברשימה הנ"ל</a:t>
            </a:r>
            <a:endParaRPr lang="en-GB" sz="900" b="0" dirty="0"/>
          </a:p>
        </p:txBody>
      </p:sp>
    </p:spTree>
    <p:extLst>
      <p:ext uri="{BB962C8B-B14F-4D97-AF65-F5344CB8AC3E}">
        <p14:creationId xmlns:p14="http://schemas.microsoft.com/office/powerpoint/2010/main" val="284082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034D5-29D3-2A42-D14E-0673CA446C0C}"/>
              </a:ext>
            </a:extLst>
          </p:cNvPr>
          <p:cNvSpPr>
            <a:spLocks noGrp="1"/>
          </p:cNvSpPr>
          <p:nvPr>
            <p:ph type="title"/>
          </p:nvPr>
        </p:nvSpPr>
        <p:spPr/>
        <p:txBody>
          <a:bodyPr/>
          <a:lstStyle/>
          <a:p>
            <a:pPr algn="ctr"/>
            <a:r>
              <a:rPr lang="he-IL" dirty="0"/>
              <a:t>קצת על הדאטה שלנו</a:t>
            </a:r>
            <a:endParaRPr lang="en-GB" dirty="0"/>
          </a:p>
        </p:txBody>
      </p:sp>
      <p:sp>
        <p:nvSpPr>
          <p:cNvPr id="3" name="Content Placeholder 2">
            <a:extLst>
              <a:ext uri="{FF2B5EF4-FFF2-40B4-BE49-F238E27FC236}">
                <a16:creationId xmlns:a16="http://schemas.microsoft.com/office/drawing/2014/main" id="{E57518C4-4DE8-A69D-296C-C7C0780872DF}"/>
              </a:ext>
            </a:extLst>
          </p:cNvPr>
          <p:cNvSpPr>
            <a:spLocks noGrp="1"/>
          </p:cNvSpPr>
          <p:nvPr>
            <p:ph idx="1"/>
          </p:nvPr>
        </p:nvSpPr>
        <p:spPr>
          <a:xfrm>
            <a:off x="4702628" y="337457"/>
            <a:ext cx="7369629" cy="6977743"/>
          </a:xfrm>
        </p:spPr>
        <p:txBody>
          <a:bodyPr>
            <a:normAutofit fontScale="92500" lnSpcReduction="10000"/>
          </a:bodyPr>
          <a:lstStyle/>
          <a:p>
            <a:pPr algn="r">
              <a:lnSpc>
                <a:spcPct val="110000"/>
              </a:lnSpc>
            </a:pPr>
            <a:r>
              <a:rPr lang="he-IL" sz="1300" b="0" dirty="0"/>
              <a:t>הדאטה שלנו עוסקת בהגרלות של דירות בהנחה</a:t>
            </a:r>
          </a:p>
          <a:p>
            <a:pPr algn="r">
              <a:lnSpc>
                <a:spcPct val="110000"/>
              </a:lnSpc>
            </a:pPr>
            <a:r>
              <a:rPr lang="he-IL" sz="1300" b="0" dirty="0"/>
              <a:t>הדאטה מכילה 40 עמודות ו2294 שורות במקור</a:t>
            </a:r>
            <a:br>
              <a:rPr lang="en-US" sz="1300" dirty="0"/>
            </a:br>
            <a:endParaRPr lang="he-IL" sz="1300" dirty="0"/>
          </a:p>
          <a:p>
            <a:pPr algn="r">
              <a:lnSpc>
                <a:spcPct val="110000"/>
              </a:lnSpc>
            </a:pPr>
            <a:r>
              <a:rPr lang="he-IL" sz="1300" dirty="0"/>
              <a:t>בדאטה קיים המידע הבא בנוגע להגרלות שבוצעו בעבר:</a:t>
            </a:r>
            <a:br>
              <a:rPr lang="en-US" sz="1300" b="0" dirty="0"/>
            </a:br>
            <a:r>
              <a:rPr lang="he-IL" sz="1300" dirty="0"/>
              <a:t>1)</a:t>
            </a:r>
            <a:r>
              <a:rPr lang="he-IL" sz="1300" b="0" dirty="0"/>
              <a:t>כמות הזוכים בהגרלות מכל סוג (סוג א, סוג ב, סוג ג, חסרי דיור ומשפרי דיור ומקומיים) וכן כמות זוכים כללית.</a:t>
            </a:r>
          </a:p>
          <a:p>
            <a:pPr algn="r"/>
            <a:r>
              <a:rPr lang="he-IL" sz="1300" dirty="0"/>
              <a:t>2)</a:t>
            </a:r>
            <a:r>
              <a:rPr lang="he-IL" sz="1300" b="0" dirty="0"/>
              <a:t>כמות הנרשמים מכל סוג וכן כמות נרשמים כללית</a:t>
            </a:r>
            <a:br>
              <a:rPr lang="en-US" sz="1300" b="0" dirty="0"/>
            </a:br>
            <a:r>
              <a:rPr lang="he-IL" sz="1300" dirty="0"/>
              <a:t>3)</a:t>
            </a:r>
            <a:r>
              <a:rPr lang="he-IL" sz="1300" b="0" dirty="0"/>
              <a:t>כמות דירות בהגרלה</a:t>
            </a:r>
          </a:p>
          <a:p>
            <a:pPr algn="r"/>
            <a:r>
              <a:rPr lang="he-IL" sz="1300" dirty="0"/>
              <a:t>4)</a:t>
            </a:r>
            <a:r>
              <a:rPr lang="he-IL" sz="1300" b="0" dirty="0"/>
              <a:t>תאריכי סיום ההרשמה להגרלה וביצועה</a:t>
            </a:r>
          </a:p>
          <a:p>
            <a:pPr algn="r"/>
            <a:r>
              <a:rPr lang="he-IL" sz="1300" dirty="0"/>
              <a:t>5)</a:t>
            </a:r>
            <a:r>
              <a:rPr lang="he-IL" sz="1300" b="0" dirty="0"/>
              <a:t>קוד פרוייקט</a:t>
            </a:r>
          </a:p>
          <a:p>
            <a:pPr algn="r"/>
            <a:r>
              <a:rPr lang="he-IL" sz="1300" dirty="0"/>
              <a:t>6)</a:t>
            </a:r>
            <a:r>
              <a:rPr lang="he-IL" sz="1300" b="0" dirty="0"/>
              <a:t>קוד הגרלה</a:t>
            </a:r>
          </a:p>
          <a:p>
            <a:pPr algn="r"/>
            <a:r>
              <a:rPr lang="he-IL" sz="1300" dirty="0"/>
              <a:t>7)</a:t>
            </a:r>
            <a:r>
              <a:rPr lang="he-IL" sz="1300" b="0" dirty="0"/>
              <a:t>שמות הקבלנים</a:t>
            </a:r>
          </a:p>
          <a:p>
            <a:pPr algn="r"/>
            <a:r>
              <a:rPr lang="he-IL" sz="1300" dirty="0"/>
              <a:t>8)</a:t>
            </a:r>
            <a:r>
              <a:rPr lang="he-IL" sz="1300" b="0" dirty="0"/>
              <a:t>מיקומי הפרוייקטים בהגרלה</a:t>
            </a:r>
          </a:p>
          <a:p>
            <a:pPr algn="r"/>
            <a:r>
              <a:rPr lang="he-IL" sz="1300" dirty="0"/>
              <a:t>9)</a:t>
            </a:r>
            <a:r>
              <a:rPr lang="he-IL" sz="1300" b="0" dirty="0"/>
              <a:t>מחיר למטר ממוצע בהגרלה</a:t>
            </a:r>
          </a:p>
          <a:p>
            <a:pPr algn="r"/>
            <a:r>
              <a:rPr lang="he-IL" sz="1300" dirty="0"/>
              <a:t>10)</a:t>
            </a:r>
            <a:r>
              <a:rPr lang="he-IL" sz="1300" b="0" dirty="0"/>
              <a:t>סוג החברה המבצעת (דיור למשתכן, דירות בהנחה)</a:t>
            </a:r>
          </a:p>
          <a:p>
            <a:pPr algn="r"/>
            <a:r>
              <a:rPr lang="he-IL" sz="1300" dirty="0"/>
              <a:t>11)</a:t>
            </a:r>
            <a:r>
              <a:rPr lang="he-IL" sz="1300" b="0" dirty="0"/>
              <a:t>שיטת שיווק</a:t>
            </a:r>
          </a:p>
          <a:p>
            <a:pPr algn="r"/>
            <a:r>
              <a:rPr lang="he-IL" sz="1300" b="0" dirty="0"/>
              <a:t>ועוד...</a:t>
            </a:r>
          </a:p>
          <a:p>
            <a:pPr algn="r"/>
            <a:r>
              <a:rPr lang="he-IL" sz="1300" b="0" dirty="0"/>
              <a:t>לאורך הפרוייקט הסרנו עמודות שלא היו רלוונטיות למטרות הפרוייקט וכן הוספנו עמודות חדשות שמבטאות קומבינציה של כמה עמודות שונות ויכולות לעזור לנו בשלבים השונים בפרוייקט (כגון עמודת המטרה שלנו שהיא בעצם שילוב של כמות הזוכים וכמות הדירות בהגרלה).</a:t>
            </a:r>
          </a:p>
          <a:p>
            <a:pPr algn="r"/>
            <a:br>
              <a:rPr lang="en-US" sz="1100" b="0" dirty="0"/>
            </a:br>
            <a:endParaRPr lang="he-IL" sz="1100" b="0" dirty="0"/>
          </a:p>
          <a:p>
            <a:pPr algn="r"/>
            <a:endParaRPr lang="en-GB" b="0" dirty="0"/>
          </a:p>
        </p:txBody>
      </p:sp>
    </p:spTree>
    <p:extLst>
      <p:ext uri="{BB962C8B-B14F-4D97-AF65-F5344CB8AC3E}">
        <p14:creationId xmlns:p14="http://schemas.microsoft.com/office/powerpoint/2010/main" val="248203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55F3-9716-4B10-6CA4-1BFF54A85E83}"/>
              </a:ext>
            </a:extLst>
          </p:cNvPr>
          <p:cNvSpPr>
            <a:spLocks noGrp="1"/>
          </p:cNvSpPr>
          <p:nvPr>
            <p:ph type="title"/>
          </p:nvPr>
        </p:nvSpPr>
        <p:spPr/>
        <p:txBody>
          <a:bodyPr/>
          <a:lstStyle/>
          <a:p>
            <a:pPr algn="ctr"/>
            <a:r>
              <a:rPr lang="he-IL" dirty="0"/>
              <a:t>תובנות כלליות חשובות על הנתונים</a:t>
            </a:r>
            <a:endParaRPr lang="en-GB" dirty="0"/>
          </a:p>
        </p:txBody>
      </p:sp>
      <p:pic>
        <p:nvPicPr>
          <p:cNvPr id="4" name="Picture 3">
            <a:extLst>
              <a:ext uri="{FF2B5EF4-FFF2-40B4-BE49-F238E27FC236}">
                <a16:creationId xmlns:a16="http://schemas.microsoft.com/office/drawing/2014/main" id="{27E60D3A-CC47-010C-A12F-7C3285E528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1650" y="172028"/>
            <a:ext cx="3317574" cy="2266497"/>
          </a:xfrm>
          <a:prstGeom prst="rect">
            <a:avLst/>
          </a:prstGeom>
        </p:spPr>
      </p:pic>
      <p:pic>
        <p:nvPicPr>
          <p:cNvPr id="5" name="Picture 4" descr="A screenshot of a graph&#10;&#10;Description automatically generated">
            <a:extLst>
              <a:ext uri="{FF2B5EF4-FFF2-40B4-BE49-F238E27FC236}">
                <a16:creationId xmlns:a16="http://schemas.microsoft.com/office/drawing/2014/main" id="{425854D7-67F2-A047-3CB1-91D2C29093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8012" y="2609850"/>
            <a:ext cx="3463290" cy="1638300"/>
          </a:xfrm>
          <a:prstGeom prst="rect">
            <a:avLst/>
          </a:prstGeom>
          <a:noFill/>
          <a:ln>
            <a:noFill/>
          </a:ln>
        </p:spPr>
      </p:pic>
      <p:pic>
        <p:nvPicPr>
          <p:cNvPr id="6" name="Picture 5">
            <a:extLst>
              <a:ext uri="{FF2B5EF4-FFF2-40B4-BE49-F238E27FC236}">
                <a16:creationId xmlns:a16="http://schemas.microsoft.com/office/drawing/2014/main" id="{FCD9D3BB-401E-7045-B8D8-788D8AC8F7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650" y="4722085"/>
            <a:ext cx="4062368" cy="1884907"/>
          </a:xfrm>
          <a:prstGeom prst="rect">
            <a:avLst/>
          </a:prstGeom>
        </p:spPr>
      </p:pic>
      <p:sp>
        <p:nvSpPr>
          <p:cNvPr id="7" name="TextBox 6">
            <a:extLst>
              <a:ext uri="{FF2B5EF4-FFF2-40B4-BE49-F238E27FC236}">
                <a16:creationId xmlns:a16="http://schemas.microsoft.com/office/drawing/2014/main" id="{BF54824A-0D7A-CDC3-7D88-101E4F23101B}"/>
              </a:ext>
            </a:extLst>
          </p:cNvPr>
          <p:cNvSpPr txBox="1"/>
          <p:nvPr/>
        </p:nvSpPr>
        <p:spPr>
          <a:xfrm>
            <a:off x="8088085" y="405031"/>
            <a:ext cx="3940629" cy="600164"/>
          </a:xfrm>
          <a:prstGeom prst="rect">
            <a:avLst/>
          </a:prstGeom>
          <a:noFill/>
        </p:spPr>
        <p:txBody>
          <a:bodyPr wrap="square" rtlCol="0">
            <a:spAutoFit/>
          </a:bodyPr>
          <a:lstStyle/>
          <a:p>
            <a:pPr algn="r"/>
            <a:r>
              <a:rPr lang="he-IL" sz="1100" dirty="0"/>
              <a:t>גרף זה מציג את הזמן שעבר בין סיום ההרשמה להגרלה לבין הביצוע שלה: </a:t>
            </a:r>
            <a:r>
              <a:rPr lang="he-IL" sz="1100" b="1" dirty="0"/>
              <a:t>ניתן לראות שיותר מחצי מההגרלות בוצעו לפני שהסתיימה ההגרלה- </a:t>
            </a:r>
            <a:r>
              <a:rPr lang="he-IL" sz="1100" dirty="0"/>
              <a:t>זאת תוצאה חריגה שיש לבדוק אותה.</a:t>
            </a:r>
            <a:endParaRPr lang="en-GB" sz="1100" dirty="0"/>
          </a:p>
        </p:txBody>
      </p:sp>
      <p:sp>
        <p:nvSpPr>
          <p:cNvPr id="8" name="TextBox 7">
            <a:extLst>
              <a:ext uri="{FF2B5EF4-FFF2-40B4-BE49-F238E27FC236}">
                <a16:creationId xmlns:a16="http://schemas.microsoft.com/office/drawing/2014/main" id="{E0DFA352-83F8-2376-FE1D-48BF0996AA3E}"/>
              </a:ext>
            </a:extLst>
          </p:cNvPr>
          <p:cNvSpPr txBox="1"/>
          <p:nvPr/>
        </p:nvSpPr>
        <p:spPr>
          <a:xfrm>
            <a:off x="8675914" y="2718531"/>
            <a:ext cx="3352800" cy="1723549"/>
          </a:xfrm>
          <a:prstGeom prst="rect">
            <a:avLst/>
          </a:prstGeom>
          <a:noFill/>
        </p:spPr>
        <p:txBody>
          <a:bodyPr wrap="square" rtlCol="0">
            <a:spAutoFit/>
          </a:bodyPr>
          <a:lstStyle/>
          <a:p>
            <a:pPr algn="r"/>
            <a:r>
              <a:rPr lang="he-IL" sz="1100" kern="100" dirty="0">
                <a:effectLst/>
                <a:latin typeface="Aptos" panose="020B0004020202020204" pitchFamily="34" charset="0"/>
                <a:ea typeface="Aptos" panose="020B0004020202020204" pitchFamily="34" charset="0"/>
                <a:cs typeface="Arial" panose="020B0604020202020204" pitchFamily="34" charset="0"/>
              </a:rPr>
              <a:t>גרפים אלו מציג את היחס בין כמות הנרשמים להגרלה לבין כמות הדירות הקיימות בהגרלה- בגרף השמאלי ניתן לראות את ההגרלות שכמות הנרשמים בהן הייתה קטנה או שווה לכמות הדירות ומימין ניתן לראות את המקרים שבהם היה "אובר הרשמה". ניתן ללמוד מכאן שברוב ההגרלות הביקוש היה גבוה בהרבה מההיצע מה שאולי יכול להסביר את העובדה שחלק מההגרלות נסגרו מוקדם מהצפוי כפי שראינו בגרף הקודם.</a:t>
            </a:r>
            <a:endParaRPr lang="en-GB" sz="1100" kern="100" dirty="0">
              <a:effectLst/>
              <a:latin typeface="Aptos" panose="020B0004020202020204" pitchFamily="34" charset="0"/>
              <a:ea typeface="Aptos" panose="020B0004020202020204" pitchFamily="34" charset="0"/>
              <a:cs typeface="Arial" panose="020B0604020202020204" pitchFamily="34" charset="0"/>
            </a:endParaRPr>
          </a:p>
          <a:p>
            <a:pPr algn="r"/>
            <a:endParaRPr lang="en-GB" dirty="0"/>
          </a:p>
        </p:txBody>
      </p:sp>
      <p:sp>
        <p:nvSpPr>
          <p:cNvPr id="9" name="TextBox 8">
            <a:extLst>
              <a:ext uri="{FF2B5EF4-FFF2-40B4-BE49-F238E27FC236}">
                <a16:creationId xmlns:a16="http://schemas.microsoft.com/office/drawing/2014/main" id="{BBC7808E-310C-C5D3-2C06-C0BE7A78E6EF}"/>
              </a:ext>
            </a:extLst>
          </p:cNvPr>
          <p:cNvSpPr txBox="1"/>
          <p:nvPr/>
        </p:nvSpPr>
        <p:spPr>
          <a:xfrm>
            <a:off x="9122229" y="4863599"/>
            <a:ext cx="2906485" cy="1446550"/>
          </a:xfrm>
          <a:prstGeom prst="rect">
            <a:avLst/>
          </a:prstGeom>
          <a:noFill/>
        </p:spPr>
        <p:txBody>
          <a:bodyPr wrap="square" rtlCol="0">
            <a:spAutoFit/>
          </a:bodyPr>
          <a:lstStyle/>
          <a:p>
            <a:pPr algn="r"/>
            <a:r>
              <a:rPr lang="he-IL" sz="1100" dirty="0"/>
              <a:t>גרף זה מייצג לנו את ההפרש בין כמות הדירות בהגרלה לכמות הזוכים לאורך הזמן. הגרף הזה ראשית מראה לנו שבעבר היו פערים בין השניים ושברוב ההגרלות היו נותרות דירות ריקות לאחר ההגרלה לעומת היום שהפער הזה הצטמצם. הגרף הזה יכול לתת לנו אינדיקציה טובה לכך שהשנה מאוד משפיעה על האם יישארו דירות ריקות לאחר ההגרלה או לא (משתנה המטרה בחלק של החיזוי)</a:t>
            </a:r>
            <a:endParaRPr lang="en-GB" sz="1100" dirty="0"/>
          </a:p>
        </p:txBody>
      </p:sp>
    </p:spTree>
    <p:extLst>
      <p:ext uri="{BB962C8B-B14F-4D97-AF65-F5344CB8AC3E}">
        <p14:creationId xmlns:p14="http://schemas.microsoft.com/office/powerpoint/2010/main" val="3882490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134E-E9C1-F1BA-84E8-3D1B9EA986DA}"/>
              </a:ext>
            </a:extLst>
          </p:cNvPr>
          <p:cNvSpPr>
            <a:spLocks noGrp="1"/>
          </p:cNvSpPr>
          <p:nvPr>
            <p:ph type="title"/>
          </p:nvPr>
        </p:nvSpPr>
        <p:spPr>
          <a:xfrm>
            <a:off x="915061" y="705113"/>
            <a:ext cx="3411973" cy="5197498"/>
          </a:xfrm>
        </p:spPr>
        <p:txBody>
          <a:bodyPr/>
          <a:lstStyle/>
          <a:p>
            <a:r>
              <a:rPr lang="he-IL" dirty="0"/>
              <a:t>מתודולוגיה</a:t>
            </a:r>
            <a:endParaRPr lang="en-GB" dirty="0"/>
          </a:p>
        </p:txBody>
      </p:sp>
      <p:sp>
        <p:nvSpPr>
          <p:cNvPr id="3" name="Content Placeholder 2">
            <a:extLst>
              <a:ext uri="{FF2B5EF4-FFF2-40B4-BE49-F238E27FC236}">
                <a16:creationId xmlns:a16="http://schemas.microsoft.com/office/drawing/2014/main" id="{3E96938F-5FC2-6449-D147-EFBEE344C77F}"/>
              </a:ext>
            </a:extLst>
          </p:cNvPr>
          <p:cNvSpPr>
            <a:spLocks noGrp="1"/>
          </p:cNvSpPr>
          <p:nvPr>
            <p:ph idx="1"/>
          </p:nvPr>
        </p:nvSpPr>
        <p:spPr>
          <a:xfrm>
            <a:off x="5376670" y="239487"/>
            <a:ext cx="6815330" cy="6858000"/>
          </a:xfrm>
        </p:spPr>
        <p:txBody>
          <a:bodyPr>
            <a:normAutofit/>
          </a:bodyPr>
          <a:lstStyle/>
          <a:p>
            <a:pPr algn="r">
              <a:lnSpc>
                <a:spcPct val="100000"/>
              </a:lnSpc>
            </a:pPr>
            <a:r>
              <a:rPr lang="he-IL" sz="1000" dirty="0"/>
              <a:t>לאורך הפרוייקט השתמשנו באלגוריתמים שונים עבור כל שלב בפרוייקט</a:t>
            </a:r>
          </a:p>
          <a:p>
            <a:pPr algn="r">
              <a:lnSpc>
                <a:spcPct val="100000"/>
              </a:lnSpc>
            </a:pPr>
            <a:r>
              <a:rPr lang="he-IL" sz="1000" dirty="0"/>
              <a:t>לצורך זיהוי ערכים חריגים:</a:t>
            </a:r>
          </a:p>
          <a:p>
            <a:pPr algn="r">
              <a:lnSpc>
                <a:spcPct val="100000"/>
              </a:lnSpc>
            </a:pPr>
            <a:r>
              <a:rPr lang="en-GB" sz="1000" b="0" dirty="0"/>
              <a:t>Isolation Forest</a:t>
            </a:r>
            <a:endParaRPr lang="he-IL" sz="1000" b="0" dirty="0"/>
          </a:p>
          <a:p>
            <a:pPr algn="r">
              <a:lnSpc>
                <a:spcPct val="100000"/>
              </a:lnSpc>
            </a:pPr>
            <a:r>
              <a:rPr lang="en-GB" sz="1000" b="0" dirty="0"/>
              <a:t> </a:t>
            </a:r>
            <a:r>
              <a:rPr lang="en-GB" sz="1000" b="0" dirty="0" err="1"/>
              <a:t>OneClassSVM</a:t>
            </a:r>
            <a:endParaRPr lang="he-IL" sz="1000" b="0" dirty="0"/>
          </a:p>
          <a:p>
            <a:pPr algn="r">
              <a:lnSpc>
                <a:spcPct val="100000"/>
              </a:lnSpc>
            </a:pPr>
            <a:r>
              <a:rPr lang="en-GB" sz="1000" b="0" dirty="0"/>
              <a:t> LOF</a:t>
            </a:r>
            <a:endParaRPr lang="he-IL" sz="1000" b="0" dirty="0"/>
          </a:p>
          <a:p>
            <a:pPr algn="r">
              <a:lnSpc>
                <a:spcPct val="100000"/>
              </a:lnSpc>
            </a:pPr>
            <a:r>
              <a:rPr lang="he-IL" sz="1000" b="0" dirty="0"/>
              <a:t>אלגוריתמים אלו מצויינים לזיהוי שורות חריגות בדאטה. השתמשנו בשלושתם וזיהינו שורות חריגות על ידי הסכמה כוללת של שלושתם בכל פעם.</a:t>
            </a:r>
          </a:p>
          <a:p>
            <a:pPr algn="r">
              <a:lnSpc>
                <a:spcPct val="100000"/>
              </a:lnSpc>
            </a:pPr>
            <a:r>
              <a:rPr lang="he-IL" sz="1000" dirty="0"/>
              <a:t>לצורך בניית מודל הקלאסיפיקציה:</a:t>
            </a:r>
          </a:p>
          <a:p>
            <a:pPr algn="r">
              <a:lnSpc>
                <a:spcPct val="100000"/>
              </a:lnSpc>
            </a:pPr>
            <a:r>
              <a:rPr lang="en-GB" sz="1000" b="0" dirty="0" err="1"/>
              <a:t>DecisionTreeClassifier</a:t>
            </a:r>
            <a:endParaRPr lang="en-GB" sz="1000" b="0" dirty="0"/>
          </a:p>
          <a:p>
            <a:pPr algn="r">
              <a:lnSpc>
                <a:spcPct val="100000"/>
              </a:lnSpc>
            </a:pPr>
            <a:r>
              <a:rPr lang="en-GB" sz="1000" b="0" dirty="0" err="1"/>
              <a:t>XGBClassifier</a:t>
            </a:r>
            <a:endParaRPr lang="en-GB" sz="1000" b="0" dirty="0"/>
          </a:p>
          <a:p>
            <a:pPr algn="r">
              <a:lnSpc>
                <a:spcPct val="100000"/>
              </a:lnSpc>
            </a:pPr>
            <a:r>
              <a:rPr lang="en-GB" sz="1000" b="0" dirty="0" err="1"/>
              <a:t>KNeighborsClassifier</a:t>
            </a:r>
            <a:endParaRPr lang="en-GB" sz="1000" b="0" dirty="0"/>
          </a:p>
          <a:p>
            <a:pPr algn="r">
              <a:lnSpc>
                <a:spcPct val="100000"/>
              </a:lnSpc>
            </a:pPr>
            <a:r>
              <a:rPr lang="en-GB" sz="1000" b="0" dirty="0" err="1"/>
              <a:t>GaussianNB</a:t>
            </a:r>
            <a:r>
              <a:rPr lang="en-GB" sz="1000" b="0" dirty="0"/>
              <a:t> </a:t>
            </a:r>
          </a:p>
          <a:p>
            <a:pPr algn="r">
              <a:lnSpc>
                <a:spcPct val="100000"/>
              </a:lnSpc>
            </a:pPr>
            <a:r>
              <a:rPr lang="en-GB" sz="1000" b="0" dirty="0" err="1"/>
              <a:t>MLPClassifier</a:t>
            </a:r>
            <a:endParaRPr lang="en-GB" sz="1000" b="0" dirty="0"/>
          </a:p>
          <a:p>
            <a:pPr algn="r">
              <a:lnSpc>
                <a:spcPct val="100000"/>
              </a:lnSpc>
            </a:pPr>
            <a:r>
              <a:rPr lang="en-GB" sz="1000" b="0" dirty="0" err="1"/>
              <a:t>LogisticRegression</a:t>
            </a:r>
            <a:endParaRPr lang="he-IL" sz="1000" b="0" dirty="0"/>
          </a:p>
          <a:p>
            <a:pPr algn="r">
              <a:lnSpc>
                <a:spcPct val="100000"/>
              </a:lnSpc>
            </a:pPr>
            <a:r>
              <a:rPr lang="he-IL" sz="1000" b="0" dirty="0"/>
              <a:t>בחרנו באלגוריתמים אלו לאחר בדיקה בפרוייקטים אחרים שנעשו בלמידת מכונה מכיוון שהם נפוצים עבור חיזוי קלאסיפיקציה וחשבנו שהם עלולים להתאים לנתונים שלנו. (אכן קיבלנו חיזוי מדוייק בעזרתם)</a:t>
            </a:r>
            <a:br>
              <a:rPr lang="en-US" sz="1000" b="0" dirty="0"/>
            </a:br>
            <a:br>
              <a:rPr lang="en-US" sz="1000" b="0" dirty="0"/>
            </a:br>
            <a:r>
              <a:rPr lang="he-IL" sz="1000" dirty="0"/>
              <a:t>לצורך בניית הסיווג:</a:t>
            </a:r>
          </a:p>
          <a:p>
            <a:pPr algn="r">
              <a:lnSpc>
                <a:spcPct val="100000"/>
              </a:lnSpc>
            </a:pPr>
            <a:r>
              <a:rPr lang="en-GB" sz="1000" b="0" dirty="0"/>
              <a:t>K-Means</a:t>
            </a:r>
          </a:p>
          <a:p>
            <a:pPr algn="r">
              <a:lnSpc>
                <a:spcPct val="100000"/>
              </a:lnSpc>
            </a:pPr>
            <a:r>
              <a:rPr lang="en-GB" sz="1000" b="0" dirty="0" err="1"/>
              <a:t>GaussianMixture</a:t>
            </a:r>
            <a:endParaRPr lang="en-GB" sz="1000" b="0" dirty="0"/>
          </a:p>
          <a:p>
            <a:pPr algn="r">
              <a:lnSpc>
                <a:spcPct val="100000"/>
              </a:lnSpc>
            </a:pPr>
            <a:r>
              <a:rPr lang="en-GB" sz="1000" b="0" dirty="0" err="1"/>
              <a:t>AgglomerativeClustering</a:t>
            </a:r>
            <a:endParaRPr lang="en-GB" sz="1000" b="0" dirty="0"/>
          </a:p>
          <a:p>
            <a:pPr algn="r">
              <a:lnSpc>
                <a:spcPct val="100000"/>
              </a:lnSpc>
            </a:pPr>
            <a:r>
              <a:rPr lang="he-IL" sz="1000" b="0" dirty="0"/>
              <a:t> </a:t>
            </a:r>
            <a:r>
              <a:rPr lang="en-GB" sz="1000" b="0" dirty="0"/>
              <a:t>Birch</a:t>
            </a:r>
            <a:endParaRPr lang="he-IL" sz="1000" b="0" dirty="0"/>
          </a:p>
          <a:p>
            <a:pPr algn="r">
              <a:lnSpc>
                <a:spcPct val="100000"/>
              </a:lnSpc>
            </a:pPr>
            <a:r>
              <a:rPr lang="he-IL" sz="1000" b="0" dirty="0"/>
              <a:t>בחרנו במודלים הנ"ל מכיוון שהם נפוצים ועלולים להתאים לדאטה יחסית מפוזרת כמו שיש לנו.</a:t>
            </a:r>
          </a:p>
          <a:p>
            <a:pPr algn="r">
              <a:lnSpc>
                <a:spcPct val="100000"/>
              </a:lnSpc>
            </a:pPr>
            <a:r>
              <a:rPr lang="he-IL" sz="1000" dirty="0"/>
              <a:t>לצורך בדיקת חשיבות הפיצ'רים:</a:t>
            </a:r>
          </a:p>
          <a:p>
            <a:pPr algn="r">
              <a:lnSpc>
                <a:spcPct val="100000"/>
              </a:lnSpc>
            </a:pPr>
            <a:r>
              <a:rPr lang="he-IL" sz="1000" b="0" dirty="0"/>
              <a:t>השתמשנו בכלי שאפ שיצא לנו לעבוד איתו בפרוייקט הגמר שלנו מכיוון שהוא מספק תובנות וויזואליות חשובות עבור חשיבות הפיצ'רים על החיזוי ועל עמודת המטרה.</a:t>
            </a:r>
            <a:endParaRPr lang="en-GB" sz="1000" b="0" dirty="0"/>
          </a:p>
          <a:p>
            <a:pPr algn="r"/>
            <a:endParaRPr lang="en-GB" sz="1100" dirty="0"/>
          </a:p>
          <a:p>
            <a:pPr algn="r"/>
            <a:endParaRPr lang="en-GB" dirty="0"/>
          </a:p>
        </p:txBody>
      </p:sp>
    </p:spTree>
    <p:extLst>
      <p:ext uri="{BB962C8B-B14F-4D97-AF65-F5344CB8AC3E}">
        <p14:creationId xmlns:p14="http://schemas.microsoft.com/office/powerpoint/2010/main" val="3584296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9F90-DA4D-1466-91A8-D053DE19BE9B}"/>
              </a:ext>
            </a:extLst>
          </p:cNvPr>
          <p:cNvSpPr>
            <a:spLocks noGrp="1"/>
          </p:cNvSpPr>
          <p:nvPr>
            <p:ph type="title"/>
          </p:nvPr>
        </p:nvSpPr>
        <p:spPr/>
        <p:txBody>
          <a:bodyPr/>
          <a:lstStyle/>
          <a:p>
            <a:pPr algn="ctr"/>
            <a:r>
              <a:rPr lang="he-IL" dirty="0"/>
              <a:t>תוצאות לבחינת המתודולוגיות </a:t>
            </a:r>
            <a:endParaRPr lang="en-GB" dirty="0"/>
          </a:p>
        </p:txBody>
      </p:sp>
      <p:sp>
        <p:nvSpPr>
          <p:cNvPr id="3" name="Content Placeholder 2">
            <a:extLst>
              <a:ext uri="{FF2B5EF4-FFF2-40B4-BE49-F238E27FC236}">
                <a16:creationId xmlns:a16="http://schemas.microsoft.com/office/drawing/2014/main" id="{FCD82B9F-7F84-E338-0B40-74CEC1CCA16D}"/>
              </a:ext>
            </a:extLst>
          </p:cNvPr>
          <p:cNvSpPr>
            <a:spLocks noGrp="1"/>
          </p:cNvSpPr>
          <p:nvPr>
            <p:ph idx="1"/>
          </p:nvPr>
        </p:nvSpPr>
        <p:spPr>
          <a:xfrm>
            <a:off x="5246914" y="185057"/>
            <a:ext cx="6847115" cy="7097486"/>
          </a:xfrm>
        </p:spPr>
        <p:txBody>
          <a:bodyPr>
            <a:normAutofit/>
          </a:bodyPr>
          <a:lstStyle/>
          <a:p>
            <a:pPr algn="r">
              <a:lnSpc>
                <a:spcPct val="100000"/>
              </a:lnSpc>
            </a:pPr>
            <a:r>
              <a:rPr lang="he-IL" sz="1050" dirty="0"/>
              <a:t>לצורך זיהוי ערכים חריגים:</a:t>
            </a:r>
          </a:p>
          <a:p>
            <a:pPr algn="r">
              <a:lnSpc>
                <a:spcPct val="100000"/>
              </a:lnSpc>
            </a:pPr>
            <a:r>
              <a:rPr lang="en-GB" sz="1050" b="0" dirty="0"/>
              <a:t>Isolation Forest</a:t>
            </a:r>
            <a:endParaRPr lang="he-IL" sz="1050" b="0" dirty="0"/>
          </a:p>
          <a:p>
            <a:pPr algn="r">
              <a:lnSpc>
                <a:spcPct val="100000"/>
              </a:lnSpc>
            </a:pPr>
            <a:r>
              <a:rPr lang="en-GB" sz="1050" b="0" dirty="0"/>
              <a:t> </a:t>
            </a:r>
            <a:r>
              <a:rPr lang="en-GB" sz="1050" b="0" dirty="0" err="1"/>
              <a:t>OneClassSVM</a:t>
            </a:r>
            <a:endParaRPr lang="he-IL" sz="1050" b="0" dirty="0"/>
          </a:p>
          <a:p>
            <a:pPr algn="r">
              <a:lnSpc>
                <a:spcPct val="100000"/>
              </a:lnSpc>
            </a:pPr>
            <a:r>
              <a:rPr lang="en-GB" sz="1050" b="0" dirty="0"/>
              <a:t> LOF</a:t>
            </a:r>
            <a:endParaRPr lang="he-IL" sz="1050" b="0" dirty="0"/>
          </a:p>
          <a:p>
            <a:pPr algn="r">
              <a:lnSpc>
                <a:spcPct val="100000"/>
              </a:lnSpc>
            </a:pPr>
            <a:r>
              <a:rPr lang="he-IL" sz="1050" b="0" dirty="0"/>
              <a:t>בחנו אותם בצורה הזאת: בכל פעם שהייתה הסכמה קולקטיבית של שלושתם בנוגע לחריגות של שורה מסויימת החלטנו לזהות אותה כחריגה ולהוציאה מהדאטה.</a:t>
            </a:r>
          </a:p>
          <a:p>
            <a:pPr algn="r">
              <a:lnSpc>
                <a:spcPct val="100000"/>
              </a:lnSpc>
            </a:pPr>
            <a:endParaRPr lang="he-IL" sz="1050" dirty="0"/>
          </a:p>
          <a:p>
            <a:pPr algn="r">
              <a:lnSpc>
                <a:spcPct val="100000"/>
              </a:lnSpc>
            </a:pPr>
            <a:r>
              <a:rPr lang="he-IL" sz="1050" dirty="0"/>
              <a:t>לצורך בניית מודל הקלאסיפיקציה:</a:t>
            </a:r>
          </a:p>
          <a:p>
            <a:pPr algn="r">
              <a:lnSpc>
                <a:spcPct val="100000"/>
              </a:lnSpc>
            </a:pPr>
            <a:r>
              <a:rPr lang="en-GB" sz="1050" b="0" dirty="0" err="1"/>
              <a:t>DecisionTreeClassifier</a:t>
            </a:r>
            <a:endParaRPr lang="en-GB" sz="1050" b="0" dirty="0"/>
          </a:p>
          <a:p>
            <a:pPr algn="r">
              <a:lnSpc>
                <a:spcPct val="100000"/>
              </a:lnSpc>
            </a:pPr>
            <a:r>
              <a:rPr lang="en-GB" sz="1050" b="0" dirty="0" err="1"/>
              <a:t>XGBClassifier</a:t>
            </a:r>
            <a:endParaRPr lang="en-GB" sz="1050" b="0" dirty="0"/>
          </a:p>
          <a:p>
            <a:pPr algn="r">
              <a:lnSpc>
                <a:spcPct val="100000"/>
              </a:lnSpc>
            </a:pPr>
            <a:r>
              <a:rPr lang="en-GB" sz="1050" b="0" dirty="0" err="1"/>
              <a:t>KNeighborsClassifier</a:t>
            </a:r>
            <a:endParaRPr lang="en-GB" sz="1050" b="0" dirty="0"/>
          </a:p>
          <a:p>
            <a:pPr algn="r">
              <a:lnSpc>
                <a:spcPct val="100000"/>
              </a:lnSpc>
            </a:pPr>
            <a:r>
              <a:rPr lang="en-GB" sz="1050" b="0" dirty="0" err="1"/>
              <a:t>GaussianNB</a:t>
            </a:r>
            <a:r>
              <a:rPr lang="en-GB" sz="1050" b="0" dirty="0"/>
              <a:t> </a:t>
            </a:r>
          </a:p>
          <a:p>
            <a:pPr algn="r">
              <a:lnSpc>
                <a:spcPct val="100000"/>
              </a:lnSpc>
            </a:pPr>
            <a:r>
              <a:rPr lang="en-GB" sz="1050" b="0" dirty="0" err="1"/>
              <a:t>MLPClassifier</a:t>
            </a:r>
            <a:endParaRPr lang="en-GB" sz="1050" b="0" dirty="0"/>
          </a:p>
          <a:p>
            <a:pPr algn="r">
              <a:lnSpc>
                <a:spcPct val="100000"/>
              </a:lnSpc>
            </a:pPr>
            <a:r>
              <a:rPr lang="en-GB" sz="1050" b="0" dirty="0" err="1"/>
              <a:t>LogisticRegression</a:t>
            </a:r>
            <a:endParaRPr lang="he-IL" sz="1050" b="0" dirty="0"/>
          </a:p>
          <a:p>
            <a:pPr algn="r">
              <a:lnSpc>
                <a:spcPct val="100000"/>
              </a:lnSpc>
            </a:pPr>
            <a:r>
              <a:rPr lang="he-IL" sz="1050" b="0" dirty="0"/>
              <a:t>הרצנו לולאה שרצה בכל פעם על מודל מסויים ושומרת את הדיוק שלו. בסוף בחרנו את המודל בעל הדיוק המירבי.</a:t>
            </a:r>
            <a:br>
              <a:rPr lang="en-US" sz="1050" b="0" dirty="0"/>
            </a:br>
            <a:r>
              <a:rPr lang="he-IL" sz="1050" dirty="0"/>
              <a:t>לצורך בניית הסיווג:</a:t>
            </a:r>
          </a:p>
          <a:p>
            <a:pPr algn="r">
              <a:lnSpc>
                <a:spcPct val="100000"/>
              </a:lnSpc>
            </a:pPr>
            <a:r>
              <a:rPr lang="en-GB" sz="1050" b="0" dirty="0"/>
              <a:t>K-Means</a:t>
            </a:r>
          </a:p>
          <a:p>
            <a:pPr algn="r">
              <a:lnSpc>
                <a:spcPct val="100000"/>
              </a:lnSpc>
            </a:pPr>
            <a:r>
              <a:rPr lang="en-GB" sz="1050" b="0" dirty="0" err="1"/>
              <a:t>GaussianMixture</a:t>
            </a:r>
            <a:endParaRPr lang="en-GB" sz="1050" b="0" dirty="0"/>
          </a:p>
          <a:p>
            <a:pPr algn="r">
              <a:lnSpc>
                <a:spcPct val="100000"/>
              </a:lnSpc>
            </a:pPr>
            <a:r>
              <a:rPr lang="en-GB" sz="1050" b="0" dirty="0" err="1"/>
              <a:t>AgglomerativeClustering</a:t>
            </a:r>
            <a:endParaRPr lang="en-GB" sz="1050" b="0" dirty="0"/>
          </a:p>
          <a:p>
            <a:pPr algn="r">
              <a:lnSpc>
                <a:spcPct val="100000"/>
              </a:lnSpc>
            </a:pPr>
            <a:r>
              <a:rPr lang="he-IL" sz="1050" b="0" dirty="0"/>
              <a:t> </a:t>
            </a:r>
            <a:r>
              <a:rPr lang="en-GB" sz="1050" b="0" dirty="0"/>
              <a:t>Birch</a:t>
            </a:r>
            <a:endParaRPr lang="he-IL" sz="1050" b="0" dirty="0"/>
          </a:p>
          <a:p>
            <a:pPr algn="r">
              <a:lnSpc>
                <a:spcPct val="100000"/>
              </a:lnSpc>
            </a:pPr>
            <a:r>
              <a:rPr lang="he-IL" sz="1050" b="0" dirty="0"/>
              <a:t>ראשית הרצנו מבחני שילוט למציאת הפרמטים האופטימלים לכל מודל.</a:t>
            </a:r>
          </a:p>
          <a:p>
            <a:pPr algn="r">
              <a:lnSpc>
                <a:spcPct val="100000"/>
              </a:lnSpc>
            </a:pPr>
            <a:r>
              <a:rPr lang="he-IL" sz="1050" b="0" dirty="0"/>
              <a:t>לאחר מכן הרצנו כל מודל 10 פעמים עם הפרמטרים האופטימלים שלו ובחרנו את המודל המתאים ביותר על סמך השילוט שלו עבור הסיווג שלנו.</a:t>
            </a:r>
          </a:p>
          <a:p>
            <a:endParaRPr lang="en-GB" sz="1050" dirty="0"/>
          </a:p>
        </p:txBody>
      </p:sp>
    </p:spTree>
    <p:extLst>
      <p:ext uri="{BB962C8B-B14F-4D97-AF65-F5344CB8AC3E}">
        <p14:creationId xmlns:p14="http://schemas.microsoft.com/office/powerpoint/2010/main" val="2817550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3178-6D3C-7B21-8DAC-0611D1409C0C}"/>
              </a:ext>
            </a:extLst>
          </p:cNvPr>
          <p:cNvSpPr>
            <a:spLocks noGrp="1"/>
          </p:cNvSpPr>
          <p:nvPr>
            <p:ph type="title"/>
          </p:nvPr>
        </p:nvSpPr>
        <p:spPr/>
        <p:txBody>
          <a:bodyPr/>
          <a:lstStyle/>
          <a:p>
            <a:pPr algn="ctr"/>
            <a:r>
              <a:rPr lang="he-IL" dirty="0"/>
              <a:t>תוצאות השוואת המתודולוגיות </a:t>
            </a:r>
            <a:endParaRPr lang="en-GB" dirty="0"/>
          </a:p>
        </p:txBody>
      </p:sp>
      <p:pic>
        <p:nvPicPr>
          <p:cNvPr id="4" name="Content Placeholder 3">
            <a:extLst>
              <a:ext uri="{FF2B5EF4-FFF2-40B4-BE49-F238E27FC236}">
                <a16:creationId xmlns:a16="http://schemas.microsoft.com/office/drawing/2014/main" id="{0DE8BEB5-BDC8-B4D2-5497-5E425A99CD5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725138" y="0"/>
            <a:ext cx="3232319" cy="2592959"/>
          </a:xfrm>
          <a:prstGeom prst="rect">
            <a:avLst/>
          </a:prstGeom>
          <a:noFill/>
          <a:ln>
            <a:noFill/>
          </a:ln>
        </p:spPr>
      </p:pic>
      <p:sp>
        <p:nvSpPr>
          <p:cNvPr id="5" name="TextBox 4">
            <a:extLst>
              <a:ext uri="{FF2B5EF4-FFF2-40B4-BE49-F238E27FC236}">
                <a16:creationId xmlns:a16="http://schemas.microsoft.com/office/drawing/2014/main" id="{DD0EE74C-07B4-CD1F-6FE1-D5657B4E6C16}"/>
              </a:ext>
            </a:extLst>
          </p:cNvPr>
          <p:cNvSpPr txBox="1"/>
          <p:nvPr/>
        </p:nvSpPr>
        <p:spPr>
          <a:xfrm>
            <a:off x="8556171" y="505509"/>
            <a:ext cx="3526972" cy="1215717"/>
          </a:xfrm>
          <a:prstGeom prst="rect">
            <a:avLst/>
          </a:prstGeom>
          <a:noFill/>
        </p:spPr>
        <p:txBody>
          <a:bodyPr wrap="square" rtlCol="0">
            <a:spAutoFit/>
          </a:bodyPr>
          <a:lstStyle/>
          <a:p>
            <a:pPr algn="r"/>
            <a:r>
              <a:rPr lang="he-IL" sz="1100" b="1" dirty="0"/>
              <a:t>זיהוי חריגים:</a:t>
            </a:r>
          </a:p>
          <a:p>
            <a:pPr algn="r"/>
            <a:r>
              <a:rPr lang="he-IL" sz="1100" dirty="0"/>
              <a:t>הצגנו את הדאטה שלנו בדו מימד </a:t>
            </a:r>
          </a:p>
          <a:p>
            <a:pPr algn="r"/>
            <a:r>
              <a:rPr lang="en-US" sz="1100" dirty="0"/>
              <a:t>PCA</a:t>
            </a:r>
            <a:r>
              <a:rPr lang="he-IL" sz="1100" dirty="0"/>
              <a:t>בעזרת</a:t>
            </a:r>
          </a:p>
          <a:p>
            <a:pPr algn="r"/>
            <a:r>
              <a:rPr lang="he-IL" sz="1100" dirty="0"/>
              <a:t>הנקודות האדומות מייצגות שורות חריגות שהוסכמו על ידי שלושת האלגוריתמים כחריגות ואותם בחרנו להוציא מהדאטה. </a:t>
            </a:r>
          </a:p>
          <a:p>
            <a:pPr algn="r"/>
            <a:r>
              <a:rPr lang="he-IL" dirty="0"/>
              <a:t> </a:t>
            </a:r>
            <a:endParaRPr lang="en-GB" dirty="0"/>
          </a:p>
        </p:txBody>
      </p:sp>
      <p:pic>
        <p:nvPicPr>
          <p:cNvPr id="6" name="Picture 5">
            <a:extLst>
              <a:ext uri="{FF2B5EF4-FFF2-40B4-BE49-F238E27FC236}">
                <a16:creationId xmlns:a16="http://schemas.microsoft.com/office/drawing/2014/main" id="{D3222D42-817D-8EDB-0F05-EA6B1288E4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5138" y="2592959"/>
            <a:ext cx="3781683" cy="2257017"/>
          </a:xfrm>
          <a:prstGeom prst="rect">
            <a:avLst/>
          </a:prstGeom>
          <a:noFill/>
          <a:ln>
            <a:noFill/>
          </a:ln>
        </p:spPr>
      </p:pic>
      <p:sp>
        <p:nvSpPr>
          <p:cNvPr id="7" name="TextBox 6">
            <a:extLst>
              <a:ext uri="{FF2B5EF4-FFF2-40B4-BE49-F238E27FC236}">
                <a16:creationId xmlns:a16="http://schemas.microsoft.com/office/drawing/2014/main" id="{B1347C19-A6C8-5144-8460-20D440F8533A}"/>
              </a:ext>
            </a:extLst>
          </p:cNvPr>
          <p:cNvSpPr txBox="1"/>
          <p:nvPr/>
        </p:nvSpPr>
        <p:spPr>
          <a:xfrm>
            <a:off x="8556171" y="2592959"/>
            <a:ext cx="3526972" cy="769441"/>
          </a:xfrm>
          <a:prstGeom prst="rect">
            <a:avLst/>
          </a:prstGeom>
          <a:noFill/>
        </p:spPr>
        <p:txBody>
          <a:bodyPr wrap="square" rtlCol="0">
            <a:spAutoFit/>
          </a:bodyPr>
          <a:lstStyle/>
          <a:p>
            <a:pPr algn="r"/>
            <a:r>
              <a:rPr lang="he-IL" sz="1100" b="1" dirty="0"/>
              <a:t>השוואת המודלים לניבוי:</a:t>
            </a:r>
          </a:p>
          <a:p>
            <a:pPr algn="r"/>
            <a:r>
              <a:rPr lang="he-IL" sz="1100" dirty="0"/>
              <a:t>בגרף ניתן לראות את הדיוק של כל מודל שנבחן. ניתן לראות שהיו כמה </a:t>
            </a:r>
            <a:r>
              <a:rPr lang="en-US" sz="1100" dirty="0"/>
              <a:t> </a:t>
            </a:r>
            <a:r>
              <a:rPr lang="he-IL" sz="1100" dirty="0"/>
              <a:t>מודלים שנתנו תוצאות טובות אך המודל המדוייק ביותר הוא :</a:t>
            </a:r>
            <a:endParaRPr lang="en-GB" sz="1100" dirty="0"/>
          </a:p>
        </p:txBody>
      </p:sp>
      <p:pic>
        <p:nvPicPr>
          <p:cNvPr id="8" name="Picture 7">
            <a:extLst>
              <a:ext uri="{FF2B5EF4-FFF2-40B4-BE49-F238E27FC236}">
                <a16:creationId xmlns:a16="http://schemas.microsoft.com/office/drawing/2014/main" id="{D09BE1BB-38E5-7DDA-FB1E-C513960E0825}"/>
              </a:ext>
            </a:extLst>
          </p:cNvPr>
          <p:cNvPicPr>
            <a:picLocks noChangeAspect="1"/>
          </p:cNvPicPr>
          <p:nvPr/>
        </p:nvPicPr>
        <p:blipFill>
          <a:blip r:embed="rId4"/>
          <a:stretch>
            <a:fillRect/>
          </a:stretch>
        </p:blipFill>
        <p:spPr>
          <a:xfrm>
            <a:off x="9177068" y="3466944"/>
            <a:ext cx="2546350" cy="367665"/>
          </a:xfrm>
          <a:prstGeom prst="rect">
            <a:avLst/>
          </a:prstGeom>
        </p:spPr>
      </p:pic>
      <p:pic>
        <p:nvPicPr>
          <p:cNvPr id="9" name="Picture 8">
            <a:extLst>
              <a:ext uri="{FF2B5EF4-FFF2-40B4-BE49-F238E27FC236}">
                <a16:creationId xmlns:a16="http://schemas.microsoft.com/office/drawing/2014/main" id="{592B9766-C9A5-424D-053A-0B35D5A46E03}"/>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5138" y="4895092"/>
            <a:ext cx="3069033" cy="1962908"/>
          </a:xfrm>
          <a:prstGeom prst="rect">
            <a:avLst/>
          </a:prstGeom>
          <a:noFill/>
        </p:spPr>
      </p:pic>
      <p:sp>
        <p:nvSpPr>
          <p:cNvPr id="11" name="TextBox 10">
            <a:extLst>
              <a:ext uri="{FF2B5EF4-FFF2-40B4-BE49-F238E27FC236}">
                <a16:creationId xmlns:a16="http://schemas.microsoft.com/office/drawing/2014/main" id="{FF433447-8E29-D18E-EBB3-DA68CE5DA0C1}"/>
              </a:ext>
            </a:extLst>
          </p:cNvPr>
          <p:cNvSpPr txBox="1"/>
          <p:nvPr/>
        </p:nvSpPr>
        <p:spPr>
          <a:xfrm>
            <a:off x="8464418" y="4895092"/>
            <a:ext cx="3618725" cy="1107996"/>
          </a:xfrm>
          <a:prstGeom prst="rect">
            <a:avLst/>
          </a:prstGeom>
          <a:noFill/>
        </p:spPr>
        <p:txBody>
          <a:bodyPr wrap="square" rtlCol="0">
            <a:spAutoFit/>
          </a:bodyPr>
          <a:lstStyle/>
          <a:p>
            <a:pPr algn="r"/>
            <a:r>
              <a:rPr lang="he-IL" sz="1100" b="1" dirty="0"/>
              <a:t>השוואת האלגוריתמים לסיווג:</a:t>
            </a:r>
          </a:p>
          <a:p>
            <a:pPr algn="r"/>
            <a:r>
              <a:rPr lang="he-IL" sz="1100" dirty="0"/>
              <a:t>בגרף ניתן לראות את תוצאת השילוט הממוצעת של כל אלגוריתם שנבחן</a:t>
            </a:r>
            <a:br>
              <a:rPr lang="en-US" sz="1100" dirty="0"/>
            </a:br>
            <a:r>
              <a:rPr lang="he-IL" sz="1100" dirty="0"/>
              <a:t>ניתן לראות שהאלגוריתם ההיררכי</a:t>
            </a:r>
          </a:p>
          <a:p>
            <a:pPr algn="r"/>
            <a:r>
              <a:rPr lang="he-IL" sz="1100" dirty="0"/>
              <a:t> היה בממוצע טוב יותר מבין כל שאר המודלים ולכן בחרנו אותו על מנת לסווג את הנתונים</a:t>
            </a:r>
            <a:endParaRPr lang="en-GB" sz="1100" dirty="0"/>
          </a:p>
        </p:txBody>
      </p:sp>
      <p:pic>
        <p:nvPicPr>
          <p:cNvPr id="12" name="Picture 11">
            <a:extLst>
              <a:ext uri="{FF2B5EF4-FFF2-40B4-BE49-F238E27FC236}">
                <a16:creationId xmlns:a16="http://schemas.microsoft.com/office/drawing/2014/main" id="{1005C4EA-BAA0-1DC8-9BB7-A6F02C7ABCA0}"/>
              </a:ext>
            </a:extLst>
          </p:cNvPr>
          <p:cNvPicPr>
            <a:picLocks noChangeAspect="1"/>
          </p:cNvPicPr>
          <p:nvPr/>
        </p:nvPicPr>
        <p:blipFill>
          <a:blip r:embed="rId6"/>
          <a:stretch>
            <a:fillRect/>
          </a:stretch>
        </p:blipFill>
        <p:spPr>
          <a:xfrm>
            <a:off x="8506821" y="6107632"/>
            <a:ext cx="3436212" cy="244859"/>
          </a:xfrm>
          <a:prstGeom prst="rect">
            <a:avLst/>
          </a:prstGeom>
        </p:spPr>
      </p:pic>
    </p:spTree>
    <p:extLst>
      <p:ext uri="{BB962C8B-B14F-4D97-AF65-F5344CB8AC3E}">
        <p14:creationId xmlns:p14="http://schemas.microsoft.com/office/powerpoint/2010/main" val="676211168"/>
      </p:ext>
    </p:extLst>
  </p:cSld>
  <p:clrMapOvr>
    <a:masterClrMapping/>
  </p:clrMapOvr>
</p:sld>
</file>

<file path=ppt/theme/theme1.xml><?xml version="1.0" encoding="utf-8"?>
<a:theme xmlns:a="http://schemas.openxmlformats.org/drawingml/2006/main" name="ShojiVTI">
  <a:themeElements>
    <a:clrScheme name="AnalogousFromDarkSeedLeftStep">
      <a:dk1>
        <a:srgbClr val="000000"/>
      </a:dk1>
      <a:lt1>
        <a:srgbClr val="FFFFFF"/>
      </a:lt1>
      <a:dk2>
        <a:srgbClr val="311C23"/>
      </a:dk2>
      <a:lt2>
        <a:srgbClr val="F0F3F3"/>
      </a:lt2>
      <a:accent1>
        <a:srgbClr val="C3544D"/>
      </a:accent1>
      <a:accent2>
        <a:srgbClr val="B13B65"/>
      </a:accent2>
      <a:accent3>
        <a:srgbClr val="C34DA8"/>
      </a:accent3>
      <a:accent4>
        <a:srgbClr val="9B3BB1"/>
      </a:accent4>
      <a:accent5>
        <a:srgbClr val="7C4DC3"/>
      </a:accent5>
      <a:accent6>
        <a:srgbClr val="3F42B3"/>
      </a:accent6>
      <a:hlink>
        <a:srgbClr val="873FB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136</TotalTime>
  <Words>1533</Words>
  <Application>Microsoft Office PowerPoint</Application>
  <PresentationFormat>Widescreen</PresentationFormat>
  <Paragraphs>153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Meiryo</vt:lpstr>
      <vt:lpstr>Aptos</vt:lpstr>
      <vt:lpstr>Corbel</vt:lpstr>
      <vt:lpstr>ShojiVTI</vt:lpstr>
      <vt:lpstr>נושאים מתקדמים בלמידת מכונה- הגרלות דירות בהנחה</vt:lpstr>
      <vt:lpstr>הגדרת הבעיות</vt:lpstr>
      <vt:lpstr>מטרות הפרוייקט</vt:lpstr>
      <vt:lpstr>טכניקות לפיתרון הבעיות</vt:lpstr>
      <vt:lpstr>קצת על הדאטה שלנו</vt:lpstr>
      <vt:lpstr>תובנות כלליות חשובות על הנתונים</vt:lpstr>
      <vt:lpstr>מתודולוגיה</vt:lpstr>
      <vt:lpstr>תוצאות לבחינת המתודולוגיות </vt:lpstr>
      <vt:lpstr>תוצאות השוואת המתודולוגיות </vt:lpstr>
      <vt:lpstr>תוצאות מודל החיזוי</vt:lpstr>
      <vt:lpstr>תוצאות הסיווג</vt:lpstr>
      <vt:lpstr>המשך תוצאות הסיווג</vt:lpstr>
      <vt:lpstr>סיכום ותובנות מרכזיות</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אורי ביטון</dc:creator>
  <cp:lastModifiedBy>אורי ביטון</cp:lastModifiedBy>
  <cp:revision>1</cp:revision>
  <dcterms:created xsi:type="dcterms:W3CDTF">2024-12-29T06:17:55Z</dcterms:created>
  <dcterms:modified xsi:type="dcterms:W3CDTF">2024-12-29T08:38:30Z</dcterms:modified>
</cp:coreProperties>
</file>