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D6A76-2DAE-44C6-ABC4-F998A7E32326}"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6DF82A72-5173-4DB5-B040-FB3A369A53EF}">
      <dgm:prSet/>
      <dgm:spPr/>
      <dgm:t>
        <a:bodyPr/>
        <a:lstStyle/>
        <a:p>
          <a:r>
            <a:rPr lang="he-IL" b="1" u="sng"/>
            <a:t>ניקוי וסידור הדאטה: </a:t>
          </a:r>
          <a:r>
            <a:rPr lang="he-IL" b="1"/>
            <a:t>בוצע שימוש בשיטות מקדמות לזיהוי ערכים חריגים ושינויים בהתאם לשיטות אלו. כמו כן בוצעו שיטות למילוי ערכים חסרים בהתאם לנתונים.</a:t>
          </a:r>
          <a:endParaRPr lang="en-US"/>
        </a:p>
      </dgm:t>
    </dgm:pt>
    <dgm:pt modelId="{2037441E-BB76-42EF-B36E-10F7D8CD78EE}" type="parTrans" cxnId="{8C559AD1-9300-4912-9885-9B5A99501CAA}">
      <dgm:prSet/>
      <dgm:spPr/>
      <dgm:t>
        <a:bodyPr/>
        <a:lstStyle/>
        <a:p>
          <a:endParaRPr lang="en-US"/>
        </a:p>
      </dgm:t>
    </dgm:pt>
    <dgm:pt modelId="{C10A12F4-7C8A-4F5D-89BF-CC7A6139FCA0}" type="sibTrans" cxnId="{8C559AD1-9300-4912-9885-9B5A99501CAA}">
      <dgm:prSet/>
      <dgm:spPr/>
      <dgm:t>
        <a:bodyPr/>
        <a:lstStyle/>
        <a:p>
          <a:endParaRPr lang="en-US"/>
        </a:p>
      </dgm:t>
    </dgm:pt>
    <dgm:pt modelId="{D7D21E8F-8FB5-4C4B-986C-6DDD88ABEAB6}">
      <dgm:prSet/>
      <dgm:spPr/>
      <dgm:t>
        <a:bodyPr/>
        <a:lstStyle/>
        <a:p>
          <a:r>
            <a:rPr lang="he-IL" b="1" u="sng"/>
            <a:t>פיצ'ר אנגנירינג:</a:t>
          </a:r>
          <a:r>
            <a:rPr lang="he-IL" b="1"/>
            <a:t> בוצע ניתוח מעמיק של בחינת עמודות נוספות היכולות להועיל לנו לטובת הפרוייקט ולטובת החלקים הכלולים בו </a:t>
          </a:r>
          <a:endParaRPr lang="en-US"/>
        </a:p>
      </dgm:t>
    </dgm:pt>
    <dgm:pt modelId="{2C4CCFA3-C3BB-4C34-9B90-C06ED9D31827}" type="parTrans" cxnId="{B131BC25-2941-44B1-A235-D34973E801DD}">
      <dgm:prSet/>
      <dgm:spPr/>
      <dgm:t>
        <a:bodyPr/>
        <a:lstStyle/>
        <a:p>
          <a:endParaRPr lang="en-US"/>
        </a:p>
      </dgm:t>
    </dgm:pt>
    <dgm:pt modelId="{14374B89-A632-4259-A6B4-1F7763474380}" type="sibTrans" cxnId="{B131BC25-2941-44B1-A235-D34973E801DD}">
      <dgm:prSet/>
      <dgm:spPr/>
      <dgm:t>
        <a:bodyPr/>
        <a:lstStyle/>
        <a:p>
          <a:endParaRPr lang="en-US"/>
        </a:p>
      </dgm:t>
    </dgm:pt>
    <dgm:pt modelId="{5E33D8E0-036B-464B-A195-7F3BEBA47440}">
      <dgm:prSet/>
      <dgm:spPr/>
      <dgm:t>
        <a:bodyPr/>
        <a:lstStyle/>
        <a:p>
          <a:r>
            <a:rPr lang="he-IL" b="1" u="sng"/>
            <a:t>בניית מודל תחזית:</a:t>
          </a:r>
          <a:r>
            <a:rPr lang="he-IL" b="1"/>
            <a:t> בוצעה בנייה של מודל תחזית בינארית (האם יישארו דירות ריקות לאחר ביצוע הגרלה או לא) על סמך הנתונים שלנו בדאטה. ולאחר מכן ביצוע של ויזואליזציה של הפיצרים המשפיעים ביותר על ידי הכלי </a:t>
          </a:r>
          <a:r>
            <a:rPr lang="en-US" b="1"/>
            <a:t>SHAP</a:t>
          </a:r>
          <a:r>
            <a:rPr lang="he-IL" b="1"/>
            <a:t>.</a:t>
          </a:r>
          <a:endParaRPr lang="en-US"/>
        </a:p>
      </dgm:t>
    </dgm:pt>
    <dgm:pt modelId="{37D0816C-86FA-4613-9275-975297568A62}" type="parTrans" cxnId="{A194509D-19C8-4797-AAA4-836050A2AC2C}">
      <dgm:prSet/>
      <dgm:spPr/>
      <dgm:t>
        <a:bodyPr/>
        <a:lstStyle/>
        <a:p>
          <a:endParaRPr lang="en-US"/>
        </a:p>
      </dgm:t>
    </dgm:pt>
    <dgm:pt modelId="{43B4B366-B6B7-4C3D-A0AB-AF312FDCBBB4}" type="sibTrans" cxnId="{A194509D-19C8-4797-AAA4-836050A2AC2C}">
      <dgm:prSet/>
      <dgm:spPr/>
      <dgm:t>
        <a:bodyPr/>
        <a:lstStyle/>
        <a:p>
          <a:endParaRPr lang="en-US"/>
        </a:p>
      </dgm:t>
    </dgm:pt>
    <dgm:pt modelId="{7D2B44BB-B11E-4009-A0AB-FAAAC249F4DE}">
      <dgm:prSet/>
      <dgm:spPr/>
      <dgm:t>
        <a:bodyPr/>
        <a:lstStyle/>
        <a:p>
          <a:r>
            <a:rPr lang="he-IL" b="1" u="sng"/>
            <a:t>קלאסטרינג: </a:t>
          </a:r>
          <a:r>
            <a:rPr lang="he-IL" b="1"/>
            <a:t>לאחר חילוץ הקורדינאנטות של הפרוייקטים בדאטה מ</a:t>
          </a:r>
          <a:r>
            <a:rPr lang="en-US" b="1"/>
            <a:t>API</a:t>
          </a:r>
          <a:r>
            <a:rPr lang="he-IL" b="1"/>
            <a:t> חיצוני בוצעו כמה ניתוחים של התפלוגות נתונים מסויימים כגון מחיר למטר ממוצע באיזורים שונים בארץ, בשלב זה נבחנו מחירים, היצע וביקוש באיזורים שונים בארץ.</a:t>
          </a:r>
          <a:endParaRPr lang="en-US"/>
        </a:p>
      </dgm:t>
    </dgm:pt>
    <dgm:pt modelId="{AF919F39-F1B3-4C4D-A407-A41DDED5B40C}" type="parTrans" cxnId="{59169B5E-B889-44A1-B689-EE000D8FC4CF}">
      <dgm:prSet/>
      <dgm:spPr/>
      <dgm:t>
        <a:bodyPr/>
        <a:lstStyle/>
        <a:p>
          <a:endParaRPr lang="en-US"/>
        </a:p>
      </dgm:t>
    </dgm:pt>
    <dgm:pt modelId="{2BCDE2F1-AF00-4876-9389-EABB10BAD9F7}" type="sibTrans" cxnId="{59169B5E-B889-44A1-B689-EE000D8FC4CF}">
      <dgm:prSet/>
      <dgm:spPr/>
      <dgm:t>
        <a:bodyPr/>
        <a:lstStyle/>
        <a:p>
          <a:endParaRPr lang="en-US"/>
        </a:p>
      </dgm:t>
    </dgm:pt>
    <dgm:pt modelId="{662378D6-303B-4B07-898E-6755DA1B8946}" type="pres">
      <dgm:prSet presAssocID="{96AD6A76-2DAE-44C6-ABC4-F998A7E32326}" presName="outerComposite" presStyleCnt="0">
        <dgm:presLayoutVars>
          <dgm:chMax val="5"/>
          <dgm:dir/>
          <dgm:resizeHandles val="exact"/>
        </dgm:presLayoutVars>
      </dgm:prSet>
      <dgm:spPr/>
    </dgm:pt>
    <dgm:pt modelId="{E5E6BD42-E55E-4C5F-81F9-01210FE8EA7F}" type="pres">
      <dgm:prSet presAssocID="{96AD6A76-2DAE-44C6-ABC4-F998A7E32326}" presName="dummyMaxCanvas" presStyleCnt="0">
        <dgm:presLayoutVars/>
      </dgm:prSet>
      <dgm:spPr/>
    </dgm:pt>
    <dgm:pt modelId="{40B07979-A197-4550-8975-E1D93989D100}" type="pres">
      <dgm:prSet presAssocID="{96AD6A76-2DAE-44C6-ABC4-F998A7E32326}" presName="FourNodes_1" presStyleLbl="node1" presStyleIdx="0" presStyleCnt="4">
        <dgm:presLayoutVars>
          <dgm:bulletEnabled val="1"/>
        </dgm:presLayoutVars>
      </dgm:prSet>
      <dgm:spPr/>
    </dgm:pt>
    <dgm:pt modelId="{B5F65793-E27D-4640-A755-EE4DA969D7A1}" type="pres">
      <dgm:prSet presAssocID="{96AD6A76-2DAE-44C6-ABC4-F998A7E32326}" presName="FourNodes_2" presStyleLbl="node1" presStyleIdx="1" presStyleCnt="4">
        <dgm:presLayoutVars>
          <dgm:bulletEnabled val="1"/>
        </dgm:presLayoutVars>
      </dgm:prSet>
      <dgm:spPr/>
    </dgm:pt>
    <dgm:pt modelId="{5BAFAD97-6170-4C48-8B39-A31C37D7EC96}" type="pres">
      <dgm:prSet presAssocID="{96AD6A76-2DAE-44C6-ABC4-F998A7E32326}" presName="FourNodes_3" presStyleLbl="node1" presStyleIdx="2" presStyleCnt="4">
        <dgm:presLayoutVars>
          <dgm:bulletEnabled val="1"/>
        </dgm:presLayoutVars>
      </dgm:prSet>
      <dgm:spPr/>
    </dgm:pt>
    <dgm:pt modelId="{247F6242-35E7-42AE-A9A4-525CC6FA6573}" type="pres">
      <dgm:prSet presAssocID="{96AD6A76-2DAE-44C6-ABC4-F998A7E32326}" presName="FourNodes_4" presStyleLbl="node1" presStyleIdx="3" presStyleCnt="4">
        <dgm:presLayoutVars>
          <dgm:bulletEnabled val="1"/>
        </dgm:presLayoutVars>
      </dgm:prSet>
      <dgm:spPr/>
    </dgm:pt>
    <dgm:pt modelId="{EBD8A936-8FA3-44B4-A2A9-B2A4DF3AE74F}" type="pres">
      <dgm:prSet presAssocID="{96AD6A76-2DAE-44C6-ABC4-F998A7E32326}" presName="FourConn_1-2" presStyleLbl="fgAccFollowNode1" presStyleIdx="0" presStyleCnt="3">
        <dgm:presLayoutVars>
          <dgm:bulletEnabled val="1"/>
        </dgm:presLayoutVars>
      </dgm:prSet>
      <dgm:spPr/>
    </dgm:pt>
    <dgm:pt modelId="{DF155C29-E876-4650-B0A9-C97ACFEFE727}" type="pres">
      <dgm:prSet presAssocID="{96AD6A76-2DAE-44C6-ABC4-F998A7E32326}" presName="FourConn_2-3" presStyleLbl="fgAccFollowNode1" presStyleIdx="1" presStyleCnt="3">
        <dgm:presLayoutVars>
          <dgm:bulletEnabled val="1"/>
        </dgm:presLayoutVars>
      </dgm:prSet>
      <dgm:spPr/>
    </dgm:pt>
    <dgm:pt modelId="{50B2DBF5-72CC-4829-A25B-4CAE020FD067}" type="pres">
      <dgm:prSet presAssocID="{96AD6A76-2DAE-44C6-ABC4-F998A7E32326}" presName="FourConn_3-4" presStyleLbl="fgAccFollowNode1" presStyleIdx="2" presStyleCnt="3">
        <dgm:presLayoutVars>
          <dgm:bulletEnabled val="1"/>
        </dgm:presLayoutVars>
      </dgm:prSet>
      <dgm:spPr/>
    </dgm:pt>
    <dgm:pt modelId="{1DBF7A6C-7B9C-401E-B7FE-ADA6433AC753}" type="pres">
      <dgm:prSet presAssocID="{96AD6A76-2DAE-44C6-ABC4-F998A7E32326}" presName="FourNodes_1_text" presStyleLbl="node1" presStyleIdx="3" presStyleCnt="4">
        <dgm:presLayoutVars>
          <dgm:bulletEnabled val="1"/>
        </dgm:presLayoutVars>
      </dgm:prSet>
      <dgm:spPr/>
    </dgm:pt>
    <dgm:pt modelId="{F14273A3-6511-4F73-8972-C99646765520}" type="pres">
      <dgm:prSet presAssocID="{96AD6A76-2DAE-44C6-ABC4-F998A7E32326}" presName="FourNodes_2_text" presStyleLbl="node1" presStyleIdx="3" presStyleCnt="4">
        <dgm:presLayoutVars>
          <dgm:bulletEnabled val="1"/>
        </dgm:presLayoutVars>
      </dgm:prSet>
      <dgm:spPr/>
    </dgm:pt>
    <dgm:pt modelId="{B41FB8BB-E115-4DAA-AF5D-AF9013863941}" type="pres">
      <dgm:prSet presAssocID="{96AD6A76-2DAE-44C6-ABC4-F998A7E32326}" presName="FourNodes_3_text" presStyleLbl="node1" presStyleIdx="3" presStyleCnt="4">
        <dgm:presLayoutVars>
          <dgm:bulletEnabled val="1"/>
        </dgm:presLayoutVars>
      </dgm:prSet>
      <dgm:spPr/>
    </dgm:pt>
    <dgm:pt modelId="{5E3D8B22-F771-46FC-97A1-2E16D2A24FD2}" type="pres">
      <dgm:prSet presAssocID="{96AD6A76-2DAE-44C6-ABC4-F998A7E32326}" presName="FourNodes_4_text" presStyleLbl="node1" presStyleIdx="3" presStyleCnt="4">
        <dgm:presLayoutVars>
          <dgm:bulletEnabled val="1"/>
        </dgm:presLayoutVars>
      </dgm:prSet>
      <dgm:spPr/>
    </dgm:pt>
  </dgm:ptLst>
  <dgm:cxnLst>
    <dgm:cxn modelId="{526C751A-DFFE-4B6E-B2F7-EA2CFE7E0C1E}" type="presOf" srcId="{5E33D8E0-036B-464B-A195-7F3BEBA47440}" destId="{B41FB8BB-E115-4DAA-AF5D-AF9013863941}" srcOrd="1" destOrd="0" presId="urn:microsoft.com/office/officeart/2005/8/layout/vProcess5"/>
    <dgm:cxn modelId="{BEB13C21-C182-45E7-808E-CBE3E1D59928}" type="presOf" srcId="{D7D21E8F-8FB5-4C4B-986C-6DDD88ABEAB6}" destId="{F14273A3-6511-4F73-8972-C99646765520}" srcOrd="1" destOrd="0" presId="urn:microsoft.com/office/officeart/2005/8/layout/vProcess5"/>
    <dgm:cxn modelId="{B131BC25-2941-44B1-A235-D34973E801DD}" srcId="{96AD6A76-2DAE-44C6-ABC4-F998A7E32326}" destId="{D7D21E8F-8FB5-4C4B-986C-6DDD88ABEAB6}" srcOrd="1" destOrd="0" parTransId="{2C4CCFA3-C3BB-4C34-9B90-C06ED9D31827}" sibTransId="{14374B89-A632-4259-A6B4-1F7763474380}"/>
    <dgm:cxn modelId="{59169B5E-B889-44A1-B689-EE000D8FC4CF}" srcId="{96AD6A76-2DAE-44C6-ABC4-F998A7E32326}" destId="{7D2B44BB-B11E-4009-A0AB-FAAAC249F4DE}" srcOrd="3" destOrd="0" parTransId="{AF919F39-F1B3-4C4D-A407-A41DDED5B40C}" sibTransId="{2BCDE2F1-AF00-4876-9389-EABB10BAD9F7}"/>
    <dgm:cxn modelId="{54396341-8146-407C-BD5B-C2E906CE9575}" type="presOf" srcId="{96AD6A76-2DAE-44C6-ABC4-F998A7E32326}" destId="{662378D6-303B-4B07-898E-6755DA1B8946}" srcOrd="0" destOrd="0" presId="urn:microsoft.com/office/officeart/2005/8/layout/vProcess5"/>
    <dgm:cxn modelId="{018D8E46-5037-4F3E-A359-55EDCC90FDDF}" type="presOf" srcId="{5E33D8E0-036B-464B-A195-7F3BEBA47440}" destId="{5BAFAD97-6170-4C48-8B39-A31C37D7EC96}" srcOrd="0" destOrd="0" presId="urn:microsoft.com/office/officeart/2005/8/layout/vProcess5"/>
    <dgm:cxn modelId="{85FE3A4D-0814-419B-96E7-A725D54DBE60}" type="presOf" srcId="{43B4B366-B6B7-4C3D-A0AB-AF312FDCBBB4}" destId="{50B2DBF5-72CC-4829-A25B-4CAE020FD067}" srcOrd="0" destOrd="0" presId="urn:microsoft.com/office/officeart/2005/8/layout/vProcess5"/>
    <dgm:cxn modelId="{12DCB680-AADC-4C03-8A26-4CA9B179D8C0}" type="presOf" srcId="{C10A12F4-7C8A-4F5D-89BF-CC7A6139FCA0}" destId="{EBD8A936-8FA3-44B4-A2A9-B2A4DF3AE74F}" srcOrd="0" destOrd="0" presId="urn:microsoft.com/office/officeart/2005/8/layout/vProcess5"/>
    <dgm:cxn modelId="{613B9491-81B3-42AE-B074-897A138061E2}" type="presOf" srcId="{14374B89-A632-4259-A6B4-1F7763474380}" destId="{DF155C29-E876-4650-B0A9-C97ACFEFE727}" srcOrd="0" destOrd="0" presId="urn:microsoft.com/office/officeart/2005/8/layout/vProcess5"/>
    <dgm:cxn modelId="{A194509D-19C8-4797-AAA4-836050A2AC2C}" srcId="{96AD6A76-2DAE-44C6-ABC4-F998A7E32326}" destId="{5E33D8E0-036B-464B-A195-7F3BEBA47440}" srcOrd="2" destOrd="0" parTransId="{37D0816C-86FA-4613-9275-975297568A62}" sibTransId="{43B4B366-B6B7-4C3D-A0AB-AF312FDCBBB4}"/>
    <dgm:cxn modelId="{214472B2-D9E5-4699-AEC2-AA780B76F1C0}" type="presOf" srcId="{6DF82A72-5173-4DB5-B040-FB3A369A53EF}" destId="{40B07979-A197-4550-8975-E1D93989D100}" srcOrd="0" destOrd="0" presId="urn:microsoft.com/office/officeart/2005/8/layout/vProcess5"/>
    <dgm:cxn modelId="{B8EB7AB3-0E65-43AE-BF41-37CC8D6EA4EF}" type="presOf" srcId="{D7D21E8F-8FB5-4C4B-986C-6DDD88ABEAB6}" destId="{B5F65793-E27D-4640-A755-EE4DA969D7A1}" srcOrd="0" destOrd="0" presId="urn:microsoft.com/office/officeart/2005/8/layout/vProcess5"/>
    <dgm:cxn modelId="{6F7AB0B9-2934-4DF2-93AF-C6CB72118759}" type="presOf" srcId="{7D2B44BB-B11E-4009-A0AB-FAAAC249F4DE}" destId="{5E3D8B22-F771-46FC-97A1-2E16D2A24FD2}" srcOrd="1" destOrd="0" presId="urn:microsoft.com/office/officeart/2005/8/layout/vProcess5"/>
    <dgm:cxn modelId="{8C559AD1-9300-4912-9885-9B5A99501CAA}" srcId="{96AD6A76-2DAE-44C6-ABC4-F998A7E32326}" destId="{6DF82A72-5173-4DB5-B040-FB3A369A53EF}" srcOrd="0" destOrd="0" parTransId="{2037441E-BB76-42EF-B36E-10F7D8CD78EE}" sibTransId="{C10A12F4-7C8A-4F5D-89BF-CC7A6139FCA0}"/>
    <dgm:cxn modelId="{0ADF66EF-A6DF-4672-B122-81C86BCDED8B}" type="presOf" srcId="{6DF82A72-5173-4DB5-B040-FB3A369A53EF}" destId="{1DBF7A6C-7B9C-401E-B7FE-ADA6433AC753}" srcOrd="1" destOrd="0" presId="urn:microsoft.com/office/officeart/2005/8/layout/vProcess5"/>
    <dgm:cxn modelId="{3D0F57F1-FC41-451E-9C35-907B46722697}" type="presOf" srcId="{7D2B44BB-B11E-4009-A0AB-FAAAC249F4DE}" destId="{247F6242-35E7-42AE-A9A4-525CC6FA6573}" srcOrd="0" destOrd="0" presId="urn:microsoft.com/office/officeart/2005/8/layout/vProcess5"/>
    <dgm:cxn modelId="{D0656CE6-D0AC-442C-9DCA-93F530D2B31B}" type="presParOf" srcId="{662378D6-303B-4B07-898E-6755DA1B8946}" destId="{E5E6BD42-E55E-4C5F-81F9-01210FE8EA7F}" srcOrd="0" destOrd="0" presId="urn:microsoft.com/office/officeart/2005/8/layout/vProcess5"/>
    <dgm:cxn modelId="{F1ED391E-E7FD-4137-908D-2468ECDB12F2}" type="presParOf" srcId="{662378D6-303B-4B07-898E-6755DA1B8946}" destId="{40B07979-A197-4550-8975-E1D93989D100}" srcOrd="1" destOrd="0" presId="urn:microsoft.com/office/officeart/2005/8/layout/vProcess5"/>
    <dgm:cxn modelId="{BD6B823A-C7B5-4275-8125-8ACC416CC95B}" type="presParOf" srcId="{662378D6-303B-4B07-898E-6755DA1B8946}" destId="{B5F65793-E27D-4640-A755-EE4DA969D7A1}" srcOrd="2" destOrd="0" presId="urn:microsoft.com/office/officeart/2005/8/layout/vProcess5"/>
    <dgm:cxn modelId="{4C0A0FAD-89AE-4D50-B4EB-C1295DEE7207}" type="presParOf" srcId="{662378D6-303B-4B07-898E-6755DA1B8946}" destId="{5BAFAD97-6170-4C48-8B39-A31C37D7EC96}" srcOrd="3" destOrd="0" presId="urn:microsoft.com/office/officeart/2005/8/layout/vProcess5"/>
    <dgm:cxn modelId="{036EAC38-322D-4DD9-9A64-17013D5369AB}" type="presParOf" srcId="{662378D6-303B-4B07-898E-6755DA1B8946}" destId="{247F6242-35E7-42AE-A9A4-525CC6FA6573}" srcOrd="4" destOrd="0" presId="urn:microsoft.com/office/officeart/2005/8/layout/vProcess5"/>
    <dgm:cxn modelId="{0A8B2C80-24D7-425F-86BA-5DB19EEEEB7C}" type="presParOf" srcId="{662378D6-303B-4B07-898E-6755DA1B8946}" destId="{EBD8A936-8FA3-44B4-A2A9-B2A4DF3AE74F}" srcOrd="5" destOrd="0" presId="urn:microsoft.com/office/officeart/2005/8/layout/vProcess5"/>
    <dgm:cxn modelId="{4BA1775E-D580-4EAF-AEF8-6550677F7185}" type="presParOf" srcId="{662378D6-303B-4B07-898E-6755DA1B8946}" destId="{DF155C29-E876-4650-B0A9-C97ACFEFE727}" srcOrd="6" destOrd="0" presId="urn:microsoft.com/office/officeart/2005/8/layout/vProcess5"/>
    <dgm:cxn modelId="{6ACA3E60-12FD-4417-A7DE-08342A8432A7}" type="presParOf" srcId="{662378D6-303B-4B07-898E-6755DA1B8946}" destId="{50B2DBF5-72CC-4829-A25B-4CAE020FD067}" srcOrd="7" destOrd="0" presId="urn:microsoft.com/office/officeart/2005/8/layout/vProcess5"/>
    <dgm:cxn modelId="{F5DD24B6-4EED-427B-A62F-8BC531183AB5}" type="presParOf" srcId="{662378D6-303B-4B07-898E-6755DA1B8946}" destId="{1DBF7A6C-7B9C-401E-B7FE-ADA6433AC753}" srcOrd="8" destOrd="0" presId="urn:microsoft.com/office/officeart/2005/8/layout/vProcess5"/>
    <dgm:cxn modelId="{B8BC99C7-E143-4B58-8925-2A3A17A167F8}" type="presParOf" srcId="{662378D6-303B-4B07-898E-6755DA1B8946}" destId="{F14273A3-6511-4F73-8972-C99646765520}" srcOrd="9" destOrd="0" presId="urn:microsoft.com/office/officeart/2005/8/layout/vProcess5"/>
    <dgm:cxn modelId="{D0E255E4-C5A3-49D3-8355-FE6FB2EBBC52}" type="presParOf" srcId="{662378D6-303B-4B07-898E-6755DA1B8946}" destId="{B41FB8BB-E115-4DAA-AF5D-AF9013863941}" srcOrd="10" destOrd="0" presId="urn:microsoft.com/office/officeart/2005/8/layout/vProcess5"/>
    <dgm:cxn modelId="{6D12BF2B-F397-41BE-B45D-DCA4AC2610D7}" type="presParOf" srcId="{662378D6-303B-4B07-898E-6755DA1B8946}" destId="{5E3D8B22-F771-46FC-97A1-2E16D2A24FD2}"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2355A-5EB0-46D5-AC4D-063E4FFE325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6A2B984-274D-428F-8C61-17913B606AE6}">
      <dgm:prSet/>
      <dgm:spPr/>
      <dgm:t>
        <a:bodyPr/>
        <a:lstStyle/>
        <a:p>
          <a:r>
            <a:rPr lang="en-GB" b="1"/>
            <a:t>LogisticRegression</a:t>
          </a:r>
          <a:endParaRPr lang="en-US"/>
        </a:p>
      </dgm:t>
    </dgm:pt>
    <dgm:pt modelId="{A4F11FC3-7A1E-4D7F-8675-166316EF9603}" type="parTrans" cxnId="{2703715A-CA54-4AB2-92F5-5F39964112A5}">
      <dgm:prSet/>
      <dgm:spPr/>
      <dgm:t>
        <a:bodyPr/>
        <a:lstStyle/>
        <a:p>
          <a:endParaRPr lang="en-US"/>
        </a:p>
      </dgm:t>
    </dgm:pt>
    <dgm:pt modelId="{4272C04C-EAAF-4FF6-BB6B-EEF9BEB1D382}" type="sibTrans" cxnId="{2703715A-CA54-4AB2-92F5-5F39964112A5}">
      <dgm:prSet/>
      <dgm:spPr/>
      <dgm:t>
        <a:bodyPr/>
        <a:lstStyle/>
        <a:p>
          <a:endParaRPr lang="en-US"/>
        </a:p>
      </dgm:t>
    </dgm:pt>
    <dgm:pt modelId="{3114FE54-179C-4AD1-A1FA-719B13182CD5}">
      <dgm:prSet/>
      <dgm:spPr/>
      <dgm:t>
        <a:bodyPr/>
        <a:lstStyle/>
        <a:p>
          <a:r>
            <a:rPr lang="en-GB" b="1"/>
            <a:t>Decision Tree Classifier</a:t>
          </a:r>
          <a:endParaRPr lang="en-US"/>
        </a:p>
      </dgm:t>
    </dgm:pt>
    <dgm:pt modelId="{1B39441B-A189-4D89-ADA8-2D419B52C1AF}" type="parTrans" cxnId="{94558CEE-09CF-4D0D-8E7D-3F3E951A4B53}">
      <dgm:prSet/>
      <dgm:spPr/>
      <dgm:t>
        <a:bodyPr/>
        <a:lstStyle/>
        <a:p>
          <a:endParaRPr lang="en-US"/>
        </a:p>
      </dgm:t>
    </dgm:pt>
    <dgm:pt modelId="{26F005C9-50F7-4D27-8032-6002E4E47899}" type="sibTrans" cxnId="{94558CEE-09CF-4D0D-8E7D-3F3E951A4B53}">
      <dgm:prSet/>
      <dgm:spPr/>
      <dgm:t>
        <a:bodyPr/>
        <a:lstStyle/>
        <a:p>
          <a:endParaRPr lang="en-US"/>
        </a:p>
      </dgm:t>
    </dgm:pt>
    <dgm:pt modelId="{756BE839-FCC8-4B64-9A39-55351B074C05}">
      <dgm:prSet/>
      <dgm:spPr/>
      <dgm:t>
        <a:bodyPr/>
        <a:lstStyle/>
        <a:p>
          <a:r>
            <a:rPr lang="en-GB" b="1"/>
            <a:t>Random Forest Classifier</a:t>
          </a:r>
          <a:endParaRPr lang="en-US"/>
        </a:p>
      </dgm:t>
    </dgm:pt>
    <dgm:pt modelId="{3FEFF930-ED4E-4080-8C9C-A10B38ACDB19}" type="parTrans" cxnId="{10F142B8-A9B3-4230-A7CD-A0C069A22D4D}">
      <dgm:prSet/>
      <dgm:spPr/>
      <dgm:t>
        <a:bodyPr/>
        <a:lstStyle/>
        <a:p>
          <a:endParaRPr lang="en-US"/>
        </a:p>
      </dgm:t>
    </dgm:pt>
    <dgm:pt modelId="{8A239CBD-C80A-408C-A0D5-87053FD557D6}" type="sibTrans" cxnId="{10F142B8-A9B3-4230-A7CD-A0C069A22D4D}">
      <dgm:prSet/>
      <dgm:spPr/>
      <dgm:t>
        <a:bodyPr/>
        <a:lstStyle/>
        <a:p>
          <a:endParaRPr lang="en-US"/>
        </a:p>
      </dgm:t>
    </dgm:pt>
    <dgm:pt modelId="{A7B96974-853E-4A85-81DC-14AAB65DFDDF}">
      <dgm:prSet/>
      <dgm:spPr/>
      <dgm:t>
        <a:bodyPr/>
        <a:lstStyle/>
        <a:p>
          <a:r>
            <a:rPr lang="en-GB" b="1"/>
            <a:t>XGBoost Classifier</a:t>
          </a:r>
          <a:endParaRPr lang="en-US"/>
        </a:p>
      </dgm:t>
    </dgm:pt>
    <dgm:pt modelId="{D21990D8-CD59-4AE3-BBFB-AA37F2A54B50}" type="parTrans" cxnId="{E0F75514-55DF-4E0E-88AB-3424D0A57B6D}">
      <dgm:prSet/>
      <dgm:spPr/>
      <dgm:t>
        <a:bodyPr/>
        <a:lstStyle/>
        <a:p>
          <a:endParaRPr lang="en-US"/>
        </a:p>
      </dgm:t>
    </dgm:pt>
    <dgm:pt modelId="{08C390BD-5CA9-4BC6-9C3C-F39F32F5929D}" type="sibTrans" cxnId="{E0F75514-55DF-4E0E-88AB-3424D0A57B6D}">
      <dgm:prSet/>
      <dgm:spPr/>
      <dgm:t>
        <a:bodyPr/>
        <a:lstStyle/>
        <a:p>
          <a:endParaRPr lang="en-US"/>
        </a:p>
      </dgm:t>
    </dgm:pt>
    <dgm:pt modelId="{F6A6AE17-2EC1-4A79-AB19-6051450EFE0D}">
      <dgm:prSet/>
      <dgm:spPr/>
      <dgm:t>
        <a:bodyPr/>
        <a:lstStyle/>
        <a:p>
          <a:r>
            <a:rPr lang="en-GB" b="1"/>
            <a:t>K-Nearest Neighbors Classifier</a:t>
          </a:r>
          <a:endParaRPr lang="en-US"/>
        </a:p>
      </dgm:t>
    </dgm:pt>
    <dgm:pt modelId="{9E5F3FF4-52F1-4E9D-B502-8301F26DC1F0}" type="parTrans" cxnId="{BB27C4A3-A60E-4E32-AA52-1BCD67E8D93F}">
      <dgm:prSet/>
      <dgm:spPr/>
      <dgm:t>
        <a:bodyPr/>
        <a:lstStyle/>
        <a:p>
          <a:endParaRPr lang="en-US"/>
        </a:p>
      </dgm:t>
    </dgm:pt>
    <dgm:pt modelId="{17D1AFF7-4074-452F-BEB2-28C12A331EB9}" type="sibTrans" cxnId="{BB27C4A3-A60E-4E32-AA52-1BCD67E8D93F}">
      <dgm:prSet/>
      <dgm:spPr/>
      <dgm:t>
        <a:bodyPr/>
        <a:lstStyle/>
        <a:p>
          <a:endParaRPr lang="en-US"/>
        </a:p>
      </dgm:t>
    </dgm:pt>
    <dgm:pt modelId="{E8106BFB-64B0-4E46-B931-7A36D63E4A4E}">
      <dgm:prSet/>
      <dgm:spPr/>
      <dgm:t>
        <a:bodyPr/>
        <a:lstStyle/>
        <a:p>
          <a:r>
            <a:rPr lang="en-GB" b="1"/>
            <a:t>Gaussian Naive Bayes</a:t>
          </a:r>
          <a:endParaRPr lang="en-US"/>
        </a:p>
      </dgm:t>
    </dgm:pt>
    <dgm:pt modelId="{BA3D2E2F-C57C-4F8A-9FAA-B3082E2484F1}" type="parTrans" cxnId="{0D57EF20-D6B0-41B2-B0CE-8C64CBBF5ADF}">
      <dgm:prSet/>
      <dgm:spPr/>
      <dgm:t>
        <a:bodyPr/>
        <a:lstStyle/>
        <a:p>
          <a:endParaRPr lang="en-US"/>
        </a:p>
      </dgm:t>
    </dgm:pt>
    <dgm:pt modelId="{C1F29FBB-72D5-4D8A-A618-EE6A206617BB}" type="sibTrans" cxnId="{0D57EF20-D6B0-41B2-B0CE-8C64CBBF5ADF}">
      <dgm:prSet/>
      <dgm:spPr/>
      <dgm:t>
        <a:bodyPr/>
        <a:lstStyle/>
        <a:p>
          <a:endParaRPr lang="en-US"/>
        </a:p>
      </dgm:t>
    </dgm:pt>
    <dgm:pt modelId="{9CC56C25-3132-48A7-B9D9-A53CD7F855BE}">
      <dgm:prSet/>
      <dgm:spPr/>
      <dgm:t>
        <a:bodyPr/>
        <a:lstStyle/>
        <a:p>
          <a:r>
            <a:rPr lang="en-GB" b="1"/>
            <a:t>Multilayer Perceptron Classifier</a:t>
          </a:r>
          <a:endParaRPr lang="en-US"/>
        </a:p>
      </dgm:t>
    </dgm:pt>
    <dgm:pt modelId="{675C3092-B8D5-49B0-B778-E7907AC82993}" type="parTrans" cxnId="{31D59996-C73B-41BD-8CF5-5874DA59B97A}">
      <dgm:prSet/>
      <dgm:spPr/>
      <dgm:t>
        <a:bodyPr/>
        <a:lstStyle/>
        <a:p>
          <a:endParaRPr lang="en-US"/>
        </a:p>
      </dgm:t>
    </dgm:pt>
    <dgm:pt modelId="{FC21F32F-5326-409A-9A54-CECF39E0A844}" type="sibTrans" cxnId="{31D59996-C73B-41BD-8CF5-5874DA59B97A}">
      <dgm:prSet/>
      <dgm:spPr/>
      <dgm:t>
        <a:bodyPr/>
        <a:lstStyle/>
        <a:p>
          <a:endParaRPr lang="en-US"/>
        </a:p>
      </dgm:t>
    </dgm:pt>
    <dgm:pt modelId="{351F54A1-790E-431E-907A-01F3B3415495}" type="pres">
      <dgm:prSet presAssocID="{5BB2355A-5EB0-46D5-AC4D-063E4FFE325A}" presName="diagram" presStyleCnt="0">
        <dgm:presLayoutVars>
          <dgm:dir/>
          <dgm:resizeHandles val="exact"/>
        </dgm:presLayoutVars>
      </dgm:prSet>
      <dgm:spPr/>
    </dgm:pt>
    <dgm:pt modelId="{B9C3D206-6E4F-49B5-96B7-6538652F6C08}" type="pres">
      <dgm:prSet presAssocID="{C6A2B984-274D-428F-8C61-17913B606AE6}" presName="node" presStyleLbl="node1" presStyleIdx="0" presStyleCnt="7">
        <dgm:presLayoutVars>
          <dgm:bulletEnabled val="1"/>
        </dgm:presLayoutVars>
      </dgm:prSet>
      <dgm:spPr/>
    </dgm:pt>
    <dgm:pt modelId="{08EEE7B1-7791-4E45-920E-A14F079226A6}" type="pres">
      <dgm:prSet presAssocID="{4272C04C-EAAF-4FF6-BB6B-EEF9BEB1D382}" presName="sibTrans" presStyleCnt="0"/>
      <dgm:spPr/>
    </dgm:pt>
    <dgm:pt modelId="{E53B9EF9-5D36-4AD0-B45A-49BD1728FA0D}" type="pres">
      <dgm:prSet presAssocID="{3114FE54-179C-4AD1-A1FA-719B13182CD5}" presName="node" presStyleLbl="node1" presStyleIdx="1" presStyleCnt="7">
        <dgm:presLayoutVars>
          <dgm:bulletEnabled val="1"/>
        </dgm:presLayoutVars>
      </dgm:prSet>
      <dgm:spPr/>
    </dgm:pt>
    <dgm:pt modelId="{9D9F3F7B-2907-4A39-BF60-23803F66C3F2}" type="pres">
      <dgm:prSet presAssocID="{26F005C9-50F7-4D27-8032-6002E4E47899}" presName="sibTrans" presStyleCnt="0"/>
      <dgm:spPr/>
    </dgm:pt>
    <dgm:pt modelId="{8CD6174A-5EF7-4262-B290-E2874E166416}" type="pres">
      <dgm:prSet presAssocID="{756BE839-FCC8-4B64-9A39-55351B074C05}" presName="node" presStyleLbl="node1" presStyleIdx="2" presStyleCnt="7">
        <dgm:presLayoutVars>
          <dgm:bulletEnabled val="1"/>
        </dgm:presLayoutVars>
      </dgm:prSet>
      <dgm:spPr/>
    </dgm:pt>
    <dgm:pt modelId="{1A7963F0-468F-4560-9536-BC37CDE3B27A}" type="pres">
      <dgm:prSet presAssocID="{8A239CBD-C80A-408C-A0D5-87053FD557D6}" presName="sibTrans" presStyleCnt="0"/>
      <dgm:spPr/>
    </dgm:pt>
    <dgm:pt modelId="{2F088EF8-B79D-4E6D-ABD2-3A927608AE78}" type="pres">
      <dgm:prSet presAssocID="{A7B96974-853E-4A85-81DC-14AAB65DFDDF}" presName="node" presStyleLbl="node1" presStyleIdx="3" presStyleCnt="7">
        <dgm:presLayoutVars>
          <dgm:bulletEnabled val="1"/>
        </dgm:presLayoutVars>
      </dgm:prSet>
      <dgm:spPr/>
    </dgm:pt>
    <dgm:pt modelId="{2498B677-4EAF-4510-832D-ED3E5DCA5827}" type="pres">
      <dgm:prSet presAssocID="{08C390BD-5CA9-4BC6-9C3C-F39F32F5929D}" presName="sibTrans" presStyleCnt="0"/>
      <dgm:spPr/>
    </dgm:pt>
    <dgm:pt modelId="{EC8A095D-9A47-4836-B661-EEA9BD4EE53A}" type="pres">
      <dgm:prSet presAssocID="{F6A6AE17-2EC1-4A79-AB19-6051450EFE0D}" presName="node" presStyleLbl="node1" presStyleIdx="4" presStyleCnt="7">
        <dgm:presLayoutVars>
          <dgm:bulletEnabled val="1"/>
        </dgm:presLayoutVars>
      </dgm:prSet>
      <dgm:spPr/>
    </dgm:pt>
    <dgm:pt modelId="{3C39DC8D-1D33-4660-AE70-134F27DD98E9}" type="pres">
      <dgm:prSet presAssocID="{17D1AFF7-4074-452F-BEB2-28C12A331EB9}" presName="sibTrans" presStyleCnt="0"/>
      <dgm:spPr/>
    </dgm:pt>
    <dgm:pt modelId="{05891264-C54A-4AFD-AEED-E1982363D678}" type="pres">
      <dgm:prSet presAssocID="{E8106BFB-64B0-4E46-B931-7A36D63E4A4E}" presName="node" presStyleLbl="node1" presStyleIdx="5" presStyleCnt="7">
        <dgm:presLayoutVars>
          <dgm:bulletEnabled val="1"/>
        </dgm:presLayoutVars>
      </dgm:prSet>
      <dgm:spPr/>
    </dgm:pt>
    <dgm:pt modelId="{5F89172B-4F5D-42A6-A171-B57D3970AF42}" type="pres">
      <dgm:prSet presAssocID="{C1F29FBB-72D5-4D8A-A618-EE6A206617BB}" presName="sibTrans" presStyleCnt="0"/>
      <dgm:spPr/>
    </dgm:pt>
    <dgm:pt modelId="{55499F98-E9D3-4539-BC45-382D2BA55FEC}" type="pres">
      <dgm:prSet presAssocID="{9CC56C25-3132-48A7-B9D9-A53CD7F855BE}" presName="node" presStyleLbl="node1" presStyleIdx="6" presStyleCnt="7">
        <dgm:presLayoutVars>
          <dgm:bulletEnabled val="1"/>
        </dgm:presLayoutVars>
      </dgm:prSet>
      <dgm:spPr/>
    </dgm:pt>
  </dgm:ptLst>
  <dgm:cxnLst>
    <dgm:cxn modelId="{0901D912-44DB-475C-96DF-67440CD6C962}" type="presOf" srcId="{3114FE54-179C-4AD1-A1FA-719B13182CD5}" destId="{E53B9EF9-5D36-4AD0-B45A-49BD1728FA0D}" srcOrd="0" destOrd="0" presId="urn:microsoft.com/office/officeart/2005/8/layout/default"/>
    <dgm:cxn modelId="{E0F75514-55DF-4E0E-88AB-3424D0A57B6D}" srcId="{5BB2355A-5EB0-46D5-AC4D-063E4FFE325A}" destId="{A7B96974-853E-4A85-81DC-14AAB65DFDDF}" srcOrd="3" destOrd="0" parTransId="{D21990D8-CD59-4AE3-BBFB-AA37F2A54B50}" sibTransId="{08C390BD-5CA9-4BC6-9C3C-F39F32F5929D}"/>
    <dgm:cxn modelId="{0D57EF20-D6B0-41B2-B0CE-8C64CBBF5ADF}" srcId="{5BB2355A-5EB0-46D5-AC4D-063E4FFE325A}" destId="{E8106BFB-64B0-4E46-B931-7A36D63E4A4E}" srcOrd="5" destOrd="0" parTransId="{BA3D2E2F-C57C-4F8A-9FAA-B3082E2484F1}" sibTransId="{C1F29FBB-72D5-4D8A-A618-EE6A206617BB}"/>
    <dgm:cxn modelId="{AA132024-D79A-4592-B0C8-7563906A5F1D}" type="presOf" srcId="{5BB2355A-5EB0-46D5-AC4D-063E4FFE325A}" destId="{351F54A1-790E-431E-907A-01F3B3415495}" srcOrd="0" destOrd="0" presId="urn:microsoft.com/office/officeart/2005/8/layout/default"/>
    <dgm:cxn modelId="{D8488C64-5AB2-41AC-9226-6C3C83809085}" type="presOf" srcId="{9CC56C25-3132-48A7-B9D9-A53CD7F855BE}" destId="{55499F98-E9D3-4539-BC45-382D2BA55FEC}" srcOrd="0" destOrd="0" presId="urn:microsoft.com/office/officeart/2005/8/layout/default"/>
    <dgm:cxn modelId="{2703715A-CA54-4AB2-92F5-5F39964112A5}" srcId="{5BB2355A-5EB0-46D5-AC4D-063E4FFE325A}" destId="{C6A2B984-274D-428F-8C61-17913B606AE6}" srcOrd="0" destOrd="0" parTransId="{A4F11FC3-7A1E-4D7F-8675-166316EF9603}" sibTransId="{4272C04C-EAAF-4FF6-BB6B-EEF9BEB1D382}"/>
    <dgm:cxn modelId="{E112D27C-3B5F-482D-8A5B-AB2E26C2AB05}" type="presOf" srcId="{E8106BFB-64B0-4E46-B931-7A36D63E4A4E}" destId="{05891264-C54A-4AFD-AEED-E1982363D678}" srcOrd="0" destOrd="0" presId="urn:microsoft.com/office/officeart/2005/8/layout/default"/>
    <dgm:cxn modelId="{59A57B8A-3D95-4744-964F-44BA7DC0CC1A}" type="presOf" srcId="{A7B96974-853E-4A85-81DC-14AAB65DFDDF}" destId="{2F088EF8-B79D-4E6D-ABD2-3A927608AE78}" srcOrd="0" destOrd="0" presId="urn:microsoft.com/office/officeart/2005/8/layout/default"/>
    <dgm:cxn modelId="{31D59996-C73B-41BD-8CF5-5874DA59B97A}" srcId="{5BB2355A-5EB0-46D5-AC4D-063E4FFE325A}" destId="{9CC56C25-3132-48A7-B9D9-A53CD7F855BE}" srcOrd="6" destOrd="0" parTransId="{675C3092-B8D5-49B0-B778-E7907AC82993}" sibTransId="{FC21F32F-5326-409A-9A54-CECF39E0A844}"/>
    <dgm:cxn modelId="{BB27C4A3-A60E-4E32-AA52-1BCD67E8D93F}" srcId="{5BB2355A-5EB0-46D5-AC4D-063E4FFE325A}" destId="{F6A6AE17-2EC1-4A79-AB19-6051450EFE0D}" srcOrd="4" destOrd="0" parTransId="{9E5F3FF4-52F1-4E9D-B502-8301F26DC1F0}" sibTransId="{17D1AFF7-4074-452F-BEB2-28C12A331EB9}"/>
    <dgm:cxn modelId="{793F3FAE-0813-474E-9165-3D0022F2D02F}" type="presOf" srcId="{F6A6AE17-2EC1-4A79-AB19-6051450EFE0D}" destId="{EC8A095D-9A47-4836-B661-EEA9BD4EE53A}" srcOrd="0" destOrd="0" presId="urn:microsoft.com/office/officeart/2005/8/layout/default"/>
    <dgm:cxn modelId="{10F142B8-A9B3-4230-A7CD-A0C069A22D4D}" srcId="{5BB2355A-5EB0-46D5-AC4D-063E4FFE325A}" destId="{756BE839-FCC8-4B64-9A39-55351B074C05}" srcOrd="2" destOrd="0" parTransId="{3FEFF930-ED4E-4080-8C9C-A10B38ACDB19}" sibTransId="{8A239CBD-C80A-408C-A0D5-87053FD557D6}"/>
    <dgm:cxn modelId="{698FDCBB-5511-4CB9-8821-0AFF1DBC3112}" type="presOf" srcId="{756BE839-FCC8-4B64-9A39-55351B074C05}" destId="{8CD6174A-5EF7-4262-B290-E2874E166416}" srcOrd="0" destOrd="0" presId="urn:microsoft.com/office/officeart/2005/8/layout/default"/>
    <dgm:cxn modelId="{5EBBBCCE-3201-4366-AA1B-3E394C2E3230}" type="presOf" srcId="{C6A2B984-274D-428F-8C61-17913B606AE6}" destId="{B9C3D206-6E4F-49B5-96B7-6538652F6C08}" srcOrd="0" destOrd="0" presId="urn:microsoft.com/office/officeart/2005/8/layout/default"/>
    <dgm:cxn modelId="{94558CEE-09CF-4D0D-8E7D-3F3E951A4B53}" srcId="{5BB2355A-5EB0-46D5-AC4D-063E4FFE325A}" destId="{3114FE54-179C-4AD1-A1FA-719B13182CD5}" srcOrd="1" destOrd="0" parTransId="{1B39441B-A189-4D89-ADA8-2D419B52C1AF}" sibTransId="{26F005C9-50F7-4D27-8032-6002E4E47899}"/>
    <dgm:cxn modelId="{BA482A39-BD40-4C40-9D81-7EBA9F9FE2AB}" type="presParOf" srcId="{351F54A1-790E-431E-907A-01F3B3415495}" destId="{B9C3D206-6E4F-49B5-96B7-6538652F6C08}" srcOrd="0" destOrd="0" presId="urn:microsoft.com/office/officeart/2005/8/layout/default"/>
    <dgm:cxn modelId="{18B3099F-D330-41A4-85EF-C2FCA398E415}" type="presParOf" srcId="{351F54A1-790E-431E-907A-01F3B3415495}" destId="{08EEE7B1-7791-4E45-920E-A14F079226A6}" srcOrd="1" destOrd="0" presId="urn:microsoft.com/office/officeart/2005/8/layout/default"/>
    <dgm:cxn modelId="{D1EB78B5-2892-48DB-BCC6-38E2251225B7}" type="presParOf" srcId="{351F54A1-790E-431E-907A-01F3B3415495}" destId="{E53B9EF9-5D36-4AD0-B45A-49BD1728FA0D}" srcOrd="2" destOrd="0" presId="urn:microsoft.com/office/officeart/2005/8/layout/default"/>
    <dgm:cxn modelId="{4FE9FF30-7C45-4E78-82E4-3D312B29EB22}" type="presParOf" srcId="{351F54A1-790E-431E-907A-01F3B3415495}" destId="{9D9F3F7B-2907-4A39-BF60-23803F66C3F2}" srcOrd="3" destOrd="0" presId="urn:microsoft.com/office/officeart/2005/8/layout/default"/>
    <dgm:cxn modelId="{E18DECD4-82F6-4A12-ABB2-88C32CD7129A}" type="presParOf" srcId="{351F54A1-790E-431E-907A-01F3B3415495}" destId="{8CD6174A-5EF7-4262-B290-E2874E166416}" srcOrd="4" destOrd="0" presId="urn:microsoft.com/office/officeart/2005/8/layout/default"/>
    <dgm:cxn modelId="{B3D48FD5-02DD-4553-865B-056B42FBCE0F}" type="presParOf" srcId="{351F54A1-790E-431E-907A-01F3B3415495}" destId="{1A7963F0-468F-4560-9536-BC37CDE3B27A}" srcOrd="5" destOrd="0" presId="urn:microsoft.com/office/officeart/2005/8/layout/default"/>
    <dgm:cxn modelId="{6BE2998F-E48C-4DC2-9FE8-D6398D1FB442}" type="presParOf" srcId="{351F54A1-790E-431E-907A-01F3B3415495}" destId="{2F088EF8-B79D-4E6D-ABD2-3A927608AE78}" srcOrd="6" destOrd="0" presId="urn:microsoft.com/office/officeart/2005/8/layout/default"/>
    <dgm:cxn modelId="{01C83584-02B2-4F93-989C-A2146843C642}" type="presParOf" srcId="{351F54A1-790E-431E-907A-01F3B3415495}" destId="{2498B677-4EAF-4510-832D-ED3E5DCA5827}" srcOrd="7" destOrd="0" presId="urn:microsoft.com/office/officeart/2005/8/layout/default"/>
    <dgm:cxn modelId="{9D7F6030-7BAF-4410-BD13-3999B5502AF5}" type="presParOf" srcId="{351F54A1-790E-431E-907A-01F3B3415495}" destId="{EC8A095D-9A47-4836-B661-EEA9BD4EE53A}" srcOrd="8" destOrd="0" presId="urn:microsoft.com/office/officeart/2005/8/layout/default"/>
    <dgm:cxn modelId="{7CAB14B7-6C2C-4780-B92B-906AFFF7635D}" type="presParOf" srcId="{351F54A1-790E-431E-907A-01F3B3415495}" destId="{3C39DC8D-1D33-4660-AE70-134F27DD98E9}" srcOrd="9" destOrd="0" presId="urn:microsoft.com/office/officeart/2005/8/layout/default"/>
    <dgm:cxn modelId="{5168B53C-26BF-4A74-97F0-FCFC06456705}" type="presParOf" srcId="{351F54A1-790E-431E-907A-01F3B3415495}" destId="{05891264-C54A-4AFD-AEED-E1982363D678}" srcOrd="10" destOrd="0" presId="urn:microsoft.com/office/officeart/2005/8/layout/default"/>
    <dgm:cxn modelId="{5A24EAC1-0497-4C14-A2D3-BFB75B8FE289}" type="presParOf" srcId="{351F54A1-790E-431E-907A-01F3B3415495}" destId="{5F89172B-4F5D-42A6-A171-B57D3970AF42}" srcOrd="11" destOrd="0" presId="urn:microsoft.com/office/officeart/2005/8/layout/default"/>
    <dgm:cxn modelId="{B21297FC-21DE-4075-BEBD-0275BBBE9ABE}" type="presParOf" srcId="{351F54A1-790E-431E-907A-01F3B3415495}" destId="{55499F98-E9D3-4539-BC45-382D2BA55FE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07979-A197-4550-8975-E1D93989D100}">
      <dsp:nvSpPr>
        <dsp:cNvPr id="0" name=""/>
        <dsp:cNvSpPr/>
      </dsp:nvSpPr>
      <dsp:spPr>
        <a:xfrm>
          <a:off x="0" y="0"/>
          <a:ext cx="8283009" cy="81292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ניקוי וסידור הדאטה: </a:t>
          </a:r>
          <a:r>
            <a:rPr lang="he-IL" sz="1600" b="1" kern="1200"/>
            <a:t>בוצע שימוש בשיטות מקדמות לזיהוי ערכים חריגים ושינויים בהתאם לשיטות אלו. כמו כן בוצעו שיטות למילוי ערכים חסרים בהתאם לנתונים.</a:t>
          </a:r>
          <a:endParaRPr lang="en-US" sz="1600" kern="1200"/>
        </a:p>
      </dsp:txBody>
      <dsp:txXfrm>
        <a:off x="23810" y="23810"/>
        <a:ext cx="7337102" cy="765309"/>
      </dsp:txXfrm>
    </dsp:sp>
    <dsp:sp modelId="{B5F65793-E27D-4640-A755-EE4DA969D7A1}">
      <dsp:nvSpPr>
        <dsp:cNvPr id="0" name=""/>
        <dsp:cNvSpPr/>
      </dsp:nvSpPr>
      <dsp:spPr>
        <a:xfrm>
          <a:off x="693702" y="960735"/>
          <a:ext cx="8283009" cy="812929"/>
        </a:xfrm>
        <a:prstGeom prst="roundRect">
          <a:avLst>
            <a:gd name="adj" fmla="val 10000"/>
          </a:avLst>
        </a:prstGeom>
        <a:solidFill>
          <a:schemeClr val="accent5">
            <a:hueOff val="-6143153"/>
            <a:satOff val="687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פיצ'ר אנגנירינג:</a:t>
          </a:r>
          <a:r>
            <a:rPr lang="he-IL" sz="1600" b="1" kern="1200"/>
            <a:t> בוצע ניתוח מעמיק של בחינת עמודות נוספות היכולות להועיל לנו לטובת הפרוייקט ולטובת החלקים הכלולים בו </a:t>
          </a:r>
          <a:endParaRPr lang="en-US" sz="1600" kern="1200"/>
        </a:p>
      </dsp:txBody>
      <dsp:txXfrm>
        <a:off x="717512" y="984545"/>
        <a:ext cx="7013283" cy="765309"/>
      </dsp:txXfrm>
    </dsp:sp>
    <dsp:sp modelId="{5BAFAD97-6170-4C48-8B39-A31C37D7EC96}">
      <dsp:nvSpPr>
        <dsp:cNvPr id="0" name=""/>
        <dsp:cNvSpPr/>
      </dsp:nvSpPr>
      <dsp:spPr>
        <a:xfrm>
          <a:off x="1377050" y="1921470"/>
          <a:ext cx="8283009" cy="812929"/>
        </a:xfrm>
        <a:prstGeom prst="roundRect">
          <a:avLst>
            <a:gd name="adj" fmla="val 10000"/>
          </a:avLst>
        </a:prstGeom>
        <a:solidFill>
          <a:schemeClr val="accent5">
            <a:hueOff val="-12286306"/>
            <a:satOff val="13750"/>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בניית מודל תחזית:</a:t>
          </a:r>
          <a:r>
            <a:rPr lang="he-IL" sz="1600" b="1" kern="1200"/>
            <a:t> בוצעה בנייה של מודל תחזית בינארית (האם יישארו דירות ריקות לאחר ביצוע הגרלה או לא) על סמך הנתונים שלנו בדאטה. ולאחר מכן ביצוע של ויזואליזציה של הפיצרים המשפיעים ביותר על ידי הכלי </a:t>
          </a:r>
          <a:r>
            <a:rPr lang="en-US" sz="1600" b="1" kern="1200"/>
            <a:t>SHAP</a:t>
          </a:r>
          <a:r>
            <a:rPr lang="he-IL" sz="1600" b="1" kern="1200"/>
            <a:t>.</a:t>
          </a:r>
          <a:endParaRPr lang="en-US" sz="1600" kern="1200"/>
        </a:p>
      </dsp:txBody>
      <dsp:txXfrm>
        <a:off x="1400860" y="1945280"/>
        <a:ext cx="7023636" cy="765309"/>
      </dsp:txXfrm>
    </dsp:sp>
    <dsp:sp modelId="{247F6242-35E7-42AE-A9A4-525CC6FA6573}">
      <dsp:nvSpPr>
        <dsp:cNvPr id="0" name=""/>
        <dsp:cNvSpPr/>
      </dsp:nvSpPr>
      <dsp:spPr>
        <a:xfrm>
          <a:off x="2070752" y="2882206"/>
          <a:ext cx="8283009" cy="812929"/>
        </a:xfrm>
        <a:prstGeom prst="roundRect">
          <a:avLst>
            <a:gd name="adj" fmla="val 10000"/>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e-IL" sz="1600" b="1" u="sng" kern="1200"/>
            <a:t>קלאסטרינג: </a:t>
          </a:r>
          <a:r>
            <a:rPr lang="he-IL" sz="1600" b="1" kern="1200"/>
            <a:t>לאחר חילוץ הקורדינאנטות של הפרוייקטים בדאטה מ</a:t>
          </a:r>
          <a:r>
            <a:rPr lang="en-US" sz="1600" b="1" kern="1200"/>
            <a:t>API</a:t>
          </a:r>
          <a:r>
            <a:rPr lang="he-IL" sz="1600" b="1" kern="1200"/>
            <a:t> חיצוני בוצעו כמה ניתוחים של התפלוגות נתונים מסויימים כגון מחיר למטר ממוצע באיזורים שונים בארץ, בשלב זה נבחנו מחירים, היצע וביקוש באיזורים שונים בארץ.</a:t>
          </a:r>
          <a:endParaRPr lang="en-US" sz="1600" kern="1200"/>
        </a:p>
      </dsp:txBody>
      <dsp:txXfrm>
        <a:off x="2094562" y="2906016"/>
        <a:ext cx="7013283" cy="765309"/>
      </dsp:txXfrm>
    </dsp:sp>
    <dsp:sp modelId="{EBD8A936-8FA3-44B4-A2A9-B2A4DF3AE74F}">
      <dsp:nvSpPr>
        <dsp:cNvPr id="0" name=""/>
        <dsp:cNvSpPr/>
      </dsp:nvSpPr>
      <dsp:spPr>
        <a:xfrm>
          <a:off x="7754605" y="622630"/>
          <a:ext cx="528404" cy="528404"/>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873496" y="622630"/>
        <a:ext cx="290622" cy="397624"/>
      </dsp:txXfrm>
    </dsp:sp>
    <dsp:sp modelId="{DF155C29-E876-4650-B0A9-C97ACFEFE727}">
      <dsp:nvSpPr>
        <dsp:cNvPr id="0" name=""/>
        <dsp:cNvSpPr/>
      </dsp:nvSpPr>
      <dsp:spPr>
        <a:xfrm>
          <a:off x="8448307" y="1583365"/>
          <a:ext cx="528404" cy="528404"/>
        </a:xfrm>
        <a:prstGeom prst="downArrow">
          <a:avLst>
            <a:gd name="adj1" fmla="val 55000"/>
            <a:gd name="adj2" fmla="val 45000"/>
          </a:avLst>
        </a:prstGeom>
        <a:solidFill>
          <a:schemeClr val="accent5">
            <a:tint val="40000"/>
            <a:alpha val="90000"/>
            <a:hueOff val="-9650572"/>
            <a:satOff val="10493"/>
            <a:lumOff val="637"/>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67198" y="1583365"/>
        <a:ext cx="290622" cy="397624"/>
      </dsp:txXfrm>
    </dsp:sp>
    <dsp:sp modelId="{50B2DBF5-72CC-4829-A25B-4CAE020FD067}">
      <dsp:nvSpPr>
        <dsp:cNvPr id="0" name=""/>
        <dsp:cNvSpPr/>
      </dsp:nvSpPr>
      <dsp:spPr>
        <a:xfrm>
          <a:off x="9131655" y="2544101"/>
          <a:ext cx="528404" cy="528404"/>
        </a:xfrm>
        <a:prstGeom prst="downArrow">
          <a:avLst>
            <a:gd name="adj1" fmla="val 55000"/>
            <a:gd name="adj2" fmla="val 45000"/>
          </a:avLst>
        </a:prstGeom>
        <a:solidFill>
          <a:schemeClr val="accent5">
            <a:tint val="40000"/>
            <a:alpha val="90000"/>
            <a:hueOff val="-19301144"/>
            <a:satOff val="20985"/>
            <a:lumOff val="1274"/>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250546" y="2544101"/>
        <a:ext cx="290622" cy="397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3D206-6E4F-49B5-96B7-6538652F6C08}">
      <dsp:nvSpPr>
        <dsp:cNvPr id="0" name=""/>
        <dsp:cNvSpPr/>
      </dsp:nvSpPr>
      <dsp:spPr>
        <a:xfrm>
          <a:off x="95250" y="1190"/>
          <a:ext cx="1845468" cy="11072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LogisticRegression</a:t>
          </a:r>
          <a:endParaRPr lang="en-US" sz="1400" kern="1200"/>
        </a:p>
      </dsp:txBody>
      <dsp:txXfrm>
        <a:off x="95250" y="1190"/>
        <a:ext cx="1845468" cy="1107281"/>
      </dsp:txXfrm>
    </dsp:sp>
    <dsp:sp modelId="{E53B9EF9-5D36-4AD0-B45A-49BD1728FA0D}">
      <dsp:nvSpPr>
        <dsp:cNvPr id="0" name=""/>
        <dsp:cNvSpPr/>
      </dsp:nvSpPr>
      <dsp:spPr>
        <a:xfrm>
          <a:off x="2125265" y="1190"/>
          <a:ext cx="1845468" cy="11072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Decision Tree Classifier</a:t>
          </a:r>
          <a:endParaRPr lang="en-US" sz="1400" kern="1200"/>
        </a:p>
      </dsp:txBody>
      <dsp:txXfrm>
        <a:off x="2125265" y="1190"/>
        <a:ext cx="1845468" cy="1107281"/>
      </dsp:txXfrm>
    </dsp:sp>
    <dsp:sp modelId="{8CD6174A-5EF7-4262-B290-E2874E166416}">
      <dsp:nvSpPr>
        <dsp:cNvPr id="0" name=""/>
        <dsp:cNvSpPr/>
      </dsp:nvSpPr>
      <dsp:spPr>
        <a:xfrm>
          <a:off x="4155281" y="1190"/>
          <a:ext cx="1845468" cy="11072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Random Forest Classifier</a:t>
          </a:r>
          <a:endParaRPr lang="en-US" sz="1400" kern="1200"/>
        </a:p>
      </dsp:txBody>
      <dsp:txXfrm>
        <a:off x="4155281" y="1190"/>
        <a:ext cx="1845468" cy="1107281"/>
      </dsp:txXfrm>
    </dsp:sp>
    <dsp:sp modelId="{2F088EF8-B79D-4E6D-ABD2-3A927608AE78}">
      <dsp:nvSpPr>
        <dsp:cNvPr id="0" name=""/>
        <dsp:cNvSpPr/>
      </dsp:nvSpPr>
      <dsp:spPr>
        <a:xfrm>
          <a:off x="95250" y="1293018"/>
          <a:ext cx="1845468" cy="11072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XGBoost Classifier</a:t>
          </a:r>
          <a:endParaRPr lang="en-US" sz="1400" kern="1200"/>
        </a:p>
      </dsp:txBody>
      <dsp:txXfrm>
        <a:off x="95250" y="1293018"/>
        <a:ext cx="1845468" cy="1107281"/>
      </dsp:txXfrm>
    </dsp:sp>
    <dsp:sp modelId="{EC8A095D-9A47-4836-B661-EEA9BD4EE53A}">
      <dsp:nvSpPr>
        <dsp:cNvPr id="0" name=""/>
        <dsp:cNvSpPr/>
      </dsp:nvSpPr>
      <dsp:spPr>
        <a:xfrm>
          <a:off x="2125265" y="1293018"/>
          <a:ext cx="1845468" cy="11072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K-Nearest Neighbors Classifier</a:t>
          </a:r>
          <a:endParaRPr lang="en-US" sz="1400" kern="1200"/>
        </a:p>
      </dsp:txBody>
      <dsp:txXfrm>
        <a:off x="2125265" y="1293018"/>
        <a:ext cx="1845468" cy="1107281"/>
      </dsp:txXfrm>
    </dsp:sp>
    <dsp:sp modelId="{05891264-C54A-4AFD-AEED-E1982363D678}">
      <dsp:nvSpPr>
        <dsp:cNvPr id="0" name=""/>
        <dsp:cNvSpPr/>
      </dsp:nvSpPr>
      <dsp:spPr>
        <a:xfrm>
          <a:off x="4155281" y="1293018"/>
          <a:ext cx="1845468" cy="11072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Gaussian Naive Bayes</a:t>
          </a:r>
          <a:endParaRPr lang="en-US" sz="1400" kern="1200"/>
        </a:p>
      </dsp:txBody>
      <dsp:txXfrm>
        <a:off x="4155281" y="1293018"/>
        <a:ext cx="1845468" cy="1107281"/>
      </dsp:txXfrm>
    </dsp:sp>
    <dsp:sp modelId="{55499F98-E9D3-4539-BC45-382D2BA55FEC}">
      <dsp:nvSpPr>
        <dsp:cNvPr id="0" name=""/>
        <dsp:cNvSpPr/>
      </dsp:nvSpPr>
      <dsp:spPr>
        <a:xfrm>
          <a:off x="2125265" y="2584847"/>
          <a:ext cx="1845468" cy="11072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Multilayer Perceptron Classifier</a:t>
          </a:r>
          <a:endParaRPr lang="en-US" sz="1400" kern="1200"/>
        </a:p>
      </dsp:txBody>
      <dsp:txXfrm>
        <a:off x="2125265" y="2584847"/>
        <a:ext cx="1845468" cy="11072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86220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32960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70762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245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969229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1FE36-4E4B-4301-800B-350782BE5DBE}" type="datetimeFigureOut">
              <a:rPr lang="en-GB" smtClean="0"/>
              <a:t>11/12/2024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57343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1FE36-4E4B-4301-800B-350782BE5DBE}" type="datetimeFigureOut">
              <a:rPr lang="en-GB" smtClean="0"/>
              <a:t>11/12/2024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1619798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1492028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54947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1FE36-4E4B-4301-800B-350782BE5DBE}" type="datetimeFigureOut">
              <a:rPr lang="en-GB" smtClean="0"/>
              <a:t>11/12/2024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224084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1FE36-4E4B-4301-800B-350782BE5DBE}" type="datetimeFigureOut">
              <a:rPr lang="en-GB" smtClean="0"/>
              <a:t>11/12/2024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00083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1FE36-4E4B-4301-800B-350782BE5DBE}" type="datetimeFigureOut">
              <a:rPr lang="en-GB" smtClean="0"/>
              <a:t>11/12/2024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66173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1FE36-4E4B-4301-800B-350782BE5DBE}" type="datetimeFigureOut">
              <a:rPr lang="en-GB" smtClean="0"/>
              <a:t>11/12/2024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194850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1FE36-4E4B-4301-800B-350782BE5DBE}" type="datetimeFigureOut">
              <a:rPr lang="en-GB" smtClean="0"/>
              <a:t>11/12/2024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58012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1FE36-4E4B-4301-800B-350782BE5DBE}" type="datetimeFigureOut">
              <a:rPr lang="en-GB" smtClean="0"/>
              <a:t>11/12/2024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91525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76775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1FE36-4E4B-4301-800B-350782BE5DBE}" type="datetimeFigureOut">
              <a:rPr lang="en-GB" smtClean="0"/>
              <a:t>11/12/2024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4052D8-1868-4F98-AAAC-1D9A3F89C8BF}" type="slidenum">
              <a:rPr lang="en-GB" smtClean="0"/>
              <a:t>‹#›</a:t>
            </a:fld>
            <a:endParaRPr lang="en-GB"/>
          </a:p>
        </p:txBody>
      </p:sp>
    </p:spTree>
    <p:extLst>
      <p:ext uri="{BB962C8B-B14F-4D97-AF65-F5344CB8AC3E}">
        <p14:creationId xmlns:p14="http://schemas.microsoft.com/office/powerpoint/2010/main" val="375693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31FE36-4E4B-4301-800B-350782BE5DBE}" type="datetimeFigureOut">
              <a:rPr lang="en-GB" smtClean="0"/>
              <a:t>11/12/2024</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4052D8-1868-4F98-AAAC-1D9A3F89C8BF}" type="slidenum">
              <a:rPr lang="en-GB" smtClean="0"/>
              <a:t>‹#›</a:t>
            </a:fld>
            <a:endParaRPr lang="en-GB"/>
          </a:p>
        </p:txBody>
      </p:sp>
    </p:spTree>
    <p:extLst>
      <p:ext uri="{BB962C8B-B14F-4D97-AF65-F5344CB8AC3E}">
        <p14:creationId xmlns:p14="http://schemas.microsoft.com/office/powerpoint/2010/main" val="693904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i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6F8E-2632-6214-4C36-4BD5798BEF90}"/>
              </a:ext>
            </a:extLst>
          </p:cNvPr>
          <p:cNvSpPr>
            <a:spLocks noGrp="1"/>
          </p:cNvSpPr>
          <p:nvPr>
            <p:ph type="ctrTitle"/>
          </p:nvPr>
        </p:nvSpPr>
        <p:spPr>
          <a:xfrm>
            <a:off x="1524000" y="466186"/>
            <a:ext cx="9144000" cy="2387600"/>
          </a:xfrm>
        </p:spPr>
        <p:txBody>
          <a:bodyPr/>
          <a:lstStyle/>
          <a:p>
            <a:r>
              <a:rPr lang="he-IL" dirty="0"/>
              <a:t>פרוייקט סופי: נשאים מתקדמים בלמידת מכונה</a:t>
            </a:r>
            <a:endParaRPr lang="en-GB" dirty="0"/>
          </a:p>
        </p:txBody>
      </p:sp>
      <p:sp>
        <p:nvSpPr>
          <p:cNvPr id="3" name="Subtitle 2">
            <a:extLst>
              <a:ext uri="{FF2B5EF4-FFF2-40B4-BE49-F238E27FC236}">
                <a16:creationId xmlns:a16="http://schemas.microsoft.com/office/drawing/2014/main" id="{5BFCF9F2-5833-EF33-B849-9FDD247FFAA1}"/>
              </a:ext>
            </a:extLst>
          </p:cNvPr>
          <p:cNvSpPr>
            <a:spLocks noGrp="1"/>
          </p:cNvSpPr>
          <p:nvPr>
            <p:ph type="subTitle" idx="1"/>
          </p:nvPr>
        </p:nvSpPr>
        <p:spPr>
          <a:xfrm>
            <a:off x="2743200" y="4826001"/>
            <a:ext cx="9144000" cy="1655762"/>
          </a:xfrm>
        </p:spPr>
        <p:txBody>
          <a:bodyPr>
            <a:normAutofit/>
          </a:bodyPr>
          <a:lstStyle/>
          <a:p>
            <a:pPr algn="r"/>
            <a:r>
              <a:rPr lang="he-IL" sz="1600" b="1" dirty="0"/>
              <a:t>מגישים: </a:t>
            </a:r>
          </a:p>
          <a:p>
            <a:pPr algn="r"/>
            <a:r>
              <a:rPr lang="he-IL" sz="1600" b="1" dirty="0"/>
              <a:t>אורי ביטון-213868797</a:t>
            </a:r>
          </a:p>
          <a:p>
            <a:pPr algn="r"/>
            <a:r>
              <a:rPr lang="he-IL" sz="1600" b="1" dirty="0"/>
              <a:t>דניאל גולדשמיד-209328244</a:t>
            </a:r>
            <a:endParaRPr lang="en-GB" sz="1600" b="1" dirty="0"/>
          </a:p>
        </p:txBody>
      </p:sp>
      <p:sp>
        <p:nvSpPr>
          <p:cNvPr id="4" name="TextBox 3">
            <a:extLst>
              <a:ext uri="{FF2B5EF4-FFF2-40B4-BE49-F238E27FC236}">
                <a16:creationId xmlns:a16="http://schemas.microsoft.com/office/drawing/2014/main" id="{935C1144-C7E6-9EDF-55CB-2787F4B22947}"/>
              </a:ext>
            </a:extLst>
          </p:cNvPr>
          <p:cNvSpPr txBox="1"/>
          <p:nvPr/>
        </p:nvSpPr>
        <p:spPr>
          <a:xfrm>
            <a:off x="3592286" y="3509963"/>
            <a:ext cx="5312228" cy="830997"/>
          </a:xfrm>
          <a:prstGeom prst="rect">
            <a:avLst/>
          </a:prstGeom>
          <a:noFill/>
        </p:spPr>
        <p:txBody>
          <a:bodyPr wrap="square" rtlCol="0">
            <a:spAutoFit/>
          </a:bodyPr>
          <a:lstStyle/>
          <a:p>
            <a:pPr algn="ctr"/>
            <a:r>
              <a:rPr lang="he-IL" sz="4800" dirty="0"/>
              <a:t>הגרלות דירות בהנחה</a:t>
            </a:r>
            <a:endParaRPr lang="en-GB" sz="4800" dirty="0"/>
          </a:p>
        </p:txBody>
      </p:sp>
    </p:spTree>
    <p:extLst>
      <p:ext uri="{BB962C8B-B14F-4D97-AF65-F5344CB8AC3E}">
        <p14:creationId xmlns:p14="http://schemas.microsoft.com/office/powerpoint/2010/main" val="65570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FFDD-45CA-CA05-EBE1-6D89EE18421F}"/>
              </a:ext>
            </a:extLst>
          </p:cNvPr>
          <p:cNvSpPr>
            <a:spLocks noGrp="1"/>
          </p:cNvSpPr>
          <p:nvPr>
            <p:ph type="title"/>
          </p:nvPr>
        </p:nvSpPr>
        <p:spPr/>
        <p:txBody>
          <a:bodyPr/>
          <a:lstStyle/>
          <a:p>
            <a:r>
              <a:rPr lang="he-IL" dirty="0"/>
              <a:t>סיכום:</a:t>
            </a:r>
            <a:endParaRPr lang="en-GB" dirty="0"/>
          </a:p>
        </p:txBody>
      </p:sp>
      <p:sp>
        <p:nvSpPr>
          <p:cNvPr id="3" name="Content Placeholder 2">
            <a:extLst>
              <a:ext uri="{FF2B5EF4-FFF2-40B4-BE49-F238E27FC236}">
                <a16:creationId xmlns:a16="http://schemas.microsoft.com/office/drawing/2014/main" id="{D926B620-3184-6EDC-E107-5724B05B1981}"/>
              </a:ext>
            </a:extLst>
          </p:cNvPr>
          <p:cNvSpPr>
            <a:spLocks noGrp="1"/>
          </p:cNvSpPr>
          <p:nvPr>
            <p:ph idx="1"/>
          </p:nvPr>
        </p:nvSpPr>
        <p:spPr/>
        <p:txBody>
          <a:bodyPr/>
          <a:lstStyle/>
          <a:p>
            <a:pPr algn="r" rtl="1"/>
            <a:r>
              <a:rPr lang="he-IL" dirty="0"/>
              <a:t>הפרוייקט נעשה בשותפות מלאה של אורי ודניאל ולשם ביצועו ישבנו ביחד בזומים כאשר בכל פעם רעיונות הועלו על ידי שני חברי הצוות וישומם בקוד נעשה על ידי חבר הצוות שהריץ באותה הפגישה את הקוד אצלו.</a:t>
            </a:r>
          </a:p>
          <a:p>
            <a:pPr algn="r" rtl="1"/>
            <a:r>
              <a:rPr lang="he-IL" dirty="0"/>
              <a:t>לשם העבודה נעזרנו רבות בצ'אט גיפיטי על מנת לבנות את הקוד הטכני. הרעיונות היו מקוריים על סמך יידע מקדים של חברי הקבוצה (השימוש בשאפ,המודלים,הרעיונות לקלאסטרינג, הניקויים, הניתוחים וכו..). אך הביצוע של הקוד עצמו נבנה ברובו על ידי צ'אט גיפיטי.</a:t>
            </a:r>
          </a:p>
          <a:p>
            <a:pPr algn="r" rtl="1"/>
            <a:r>
              <a:rPr lang="he-IL" dirty="0"/>
              <a:t>בזכות הפרוייקט למדנו המון כלים חדשים בעולם של למידת מכונה וניתוח נתונים וקיבלנו צורת חשיבה חדשה שבהחלט תורמת לנו בעולם של למידת מכונה וניתוח נתונים. מצאנו ניתוחים מעניינים וחשובים, מודל קריטי שיעזור לגורמים העוסקים בתחום של דירות בהנחה וניתוחים מעניינים על פי מיקום.</a:t>
            </a:r>
            <a:endParaRPr lang="en-GB" dirty="0"/>
          </a:p>
        </p:txBody>
      </p:sp>
    </p:spTree>
    <p:extLst>
      <p:ext uri="{BB962C8B-B14F-4D97-AF65-F5344CB8AC3E}">
        <p14:creationId xmlns:p14="http://schemas.microsoft.com/office/powerpoint/2010/main" val="288427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E7590-55D6-AECB-5FCE-8F3F61DC2C57}"/>
              </a:ext>
            </a:extLst>
          </p:cNvPr>
          <p:cNvSpPr>
            <a:spLocks noGrp="1"/>
          </p:cNvSpPr>
          <p:nvPr>
            <p:ph type="title"/>
          </p:nvPr>
        </p:nvSpPr>
        <p:spPr>
          <a:xfrm>
            <a:off x="696686" y="1122001"/>
            <a:ext cx="3040685" cy="4613999"/>
          </a:xfrm>
        </p:spPr>
        <p:txBody>
          <a:bodyPr anchor="ctr">
            <a:normAutofit/>
          </a:bodyPr>
          <a:lstStyle/>
          <a:p>
            <a:pPr algn="l"/>
            <a:r>
              <a:rPr lang="he-IL" sz="3200" dirty="0">
                <a:solidFill>
                  <a:srgbClr val="FFFFFF"/>
                </a:solidFill>
              </a:rPr>
              <a:t>מבוא:</a:t>
            </a:r>
            <a:endParaRPr lang="en-GB" sz="3200" dirty="0">
              <a:solidFill>
                <a:srgbClr val="FFFFFF"/>
              </a:solidFill>
            </a:endParaRP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FA300F-C2CA-E9C6-B71D-50EF8B3B2E72}"/>
              </a:ext>
            </a:extLst>
          </p:cNvPr>
          <p:cNvSpPr>
            <a:spLocks noGrp="1"/>
          </p:cNvSpPr>
          <p:nvPr>
            <p:ph idx="1"/>
          </p:nvPr>
        </p:nvSpPr>
        <p:spPr>
          <a:xfrm>
            <a:off x="4864040" y="223157"/>
            <a:ext cx="6859873" cy="6411686"/>
          </a:xfrm>
        </p:spPr>
        <p:txBody>
          <a:bodyPr anchor="ctr">
            <a:normAutofit/>
          </a:bodyPr>
          <a:lstStyle/>
          <a:p>
            <a:pPr algn="r" rtl="1">
              <a:lnSpc>
                <a:spcPct val="110000"/>
              </a:lnSpc>
            </a:pPr>
            <a:r>
              <a:rPr lang="he-IL" sz="1400" b="1" dirty="0"/>
              <a:t>הפרויקט עוסק בניתוח נתוני הגרלות מחיר למשתכן בישראל.</a:t>
            </a:r>
          </a:p>
          <a:p>
            <a:pPr algn="r" rtl="1">
              <a:lnSpc>
                <a:spcPct val="110000"/>
              </a:lnSpc>
            </a:pPr>
            <a:r>
              <a:rPr lang="he-IL" sz="1400" b="1" dirty="0"/>
              <a:t> מטרת הפרויקט היא לזהות דפוסים ומגמות בשוק הדיור, תוך שימוש בשיטות מתקדמות של ניתוח נתונים, קלאסטרינג וכלי ניתוח גיאוגרפיים.</a:t>
            </a:r>
            <a:br>
              <a:rPr lang="he-IL" sz="1400" b="1" dirty="0"/>
            </a:br>
            <a:r>
              <a:rPr lang="he-IL" sz="1400" b="1" dirty="0"/>
              <a:t>באמצעות נתונים מפורטיים הכוללים מיקום גיאוגרפי, נתוני הרשמה, מחירי מטר, וסטטוס הפרויקטים, אנו שואפים לספק תובנות שיכולות לשמש חוקרים, יזמים וקובעי מדיניות.</a:t>
            </a:r>
          </a:p>
          <a:p>
            <a:pPr algn="r" rtl="1">
              <a:lnSpc>
                <a:spcPct val="110000"/>
              </a:lnSpc>
            </a:pPr>
            <a:r>
              <a:rPr lang="he-IL" sz="1400" b="1" dirty="0"/>
              <a:t>בנוסף במהלך הפרוייקט נבנה כלי החוזה האם יישארו דירות ללא זוכים בהגרלות הבאות על סמך פיצ'רים שונים במטרה להציג תובנות מעניינות ולעזור לבעלי העניין.</a:t>
            </a:r>
          </a:p>
          <a:p>
            <a:pPr algn="r" rtl="1">
              <a:lnSpc>
                <a:spcPct val="110000"/>
              </a:lnSpc>
            </a:pPr>
            <a:endParaRPr lang="he-IL" sz="1400" b="1" dirty="0"/>
          </a:p>
          <a:p>
            <a:pPr algn="r" rtl="1">
              <a:lnSpc>
                <a:spcPct val="110000"/>
              </a:lnSpc>
            </a:pPr>
            <a:r>
              <a:rPr lang="he-IL" sz="1400" b="1" dirty="0"/>
              <a:t>הנתונים נלקחו ממאגרי המידע הממשלתיים באתר </a:t>
            </a:r>
            <a:r>
              <a:rPr lang="en-GB" sz="1400" b="1" dirty="0">
                <a:hlinkClick r:id="rId2"/>
              </a:rPr>
              <a:t>data.gov.il</a:t>
            </a:r>
            <a:r>
              <a:rPr lang="en-GB" sz="1400" b="1" dirty="0"/>
              <a:t>.</a:t>
            </a:r>
            <a:br>
              <a:rPr lang="en-GB" sz="1400" b="1" dirty="0"/>
            </a:br>
            <a:endParaRPr lang="he-IL" sz="1400" b="1" dirty="0"/>
          </a:p>
          <a:p>
            <a:pPr algn="r" rtl="1">
              <a:lnSpc>
                <a:spcPct val="110000"/>
              </a:lnSpc>
            </a:pPr>
            <a:r>
              <a:rPr lang="he-IL" sz="1400" b="1" dirty="0"/>
              <a:t>מאפייני הנתונים:</a:t>
            </a:r>
          </a:p>
          <a:p>
            <a:pPr algn="r" rtl="1">
              <a:lnSpc>
                <a:spcPct val="110000"/>
              </a:lnSpc>
              <a:buFont typeface="Arial" panose="020B0604020202020204" pitchFamily="34" charset="0"/>
              <a:buChar char="•"/>
            </a:pPr>
            <a:r>
              <a:rPr lang="he-IL" sz="1400" b="1" u="sng" dirty="0"/>
              <a:t>מאפיינים דמוגרפיים: </a:t>
            </a:r>
            <a:r>
              <a:rPr lang="he-IL" sz="1400" b="1" dirty="0"/>
              <a:t>מספר מנויים, זכאים, מספר זוכים לפי קבוצות שונות (סדרה א', סדרה ב', סדרה ג' בני מקום ועוד).</a:t>
            </a:r>
          </a:p>
          <a:p>
            <a:pPr algn="r" rtl="1">
              <a:lnSpc>
                <a:spcPct val="110000"/>
              </a:lnSpc>
              <a:buFont typeface="Arial" panose="020B0604020202020204" pitchFamily="34" charset="0"/>
              <a:buChar char="•"/>
            </a:pPr>
            <a:r>
              <a:rPr lang="he-IL" sz="1400" b="1" u="sng" dirty="0"/>
              <a:t>מאפיינים גיאוגרפיים: </a:t>
            </a:r>
            <a:r>
              <a:rPr lang="he-IL" sz="1400" b="1" dirty="0"/>
              <a:t>נתוני קואורדינטות של מיקום הפרויקטים.</a:t>
            </a:r>
          </a:p>
          <a:p>
            <a:pPr algn="r" rtl="1">
              <a:lnSpc>
                <a:spcPct val="110000"/>
              </a:lnSpc>
              <a:buFont typeface="Arial" panose="020B0604020202020204" pitchFamily="34" charset="0"/>
              <a:buChar char="•"/>
            </a:pPr>
            <a:r>
              <a:rPr lang="he-IL" sz="1400" b="1" u="sng" dirty="0"/>
              <a:t>מאפיינים פיננסיים: </a:t>
            </a:r>
            <a:r>
              <a:rPr lang="he-IL" sz="1400" b="1" dirty="0"/>
              <a:t>מחיר למ"ר בפרויקט.</a:t>
            </a:r>
          </a:p>
          <a:p>
            <a:pPr algn="r" rtl="1">
              <a:lnSpc>
                <a:spcPct val="110000"/>
              </a:lnSpc>
              <a:buFont typeface="Arial" panose="020B0604020202020204" pitchFamily="34" charset="0"/>
              <a:buChar char="•"/>
            </a:pPr>
            <a:r>
              <a:rPr lang="he-IL" sz="1400" b="1" u="sng" dirty="0"/>
              <a:t>מאפיינים לוגיסטיים: </a:t>
            </a:r>
            <a:r>
              <a:rPr lang="he-IL" sz="1400" b="1" dirty="0"/>
              <a:t>מספר יחידות דיור, סטטוס הפרויקט, ותאריך ביצוע ההגרלה.</a:t>
            </a:r>
          </a:p>
          <a:p>
            <a:pPr algn="r" rtl="1">
              <a:lnSpc>
                <a:spcPct val="110000"/>
              </a:lnSpc>
              <a:buFont typeface="Arial" panose="020B0604020202020204" pitchFamily="34" charset="0"/>
              <a:buChar char="•"/>
            </a:pPr>
            <a:r>
              <a:rPr lang="he-IL" sz="1400" b="1" dirty="0"/>
              <a:t>ועוד מאפיינים נוספים...</a:t>
            </a:r>
          </a:p>
          <a:p>
            <a:pPr rtl="1">
              <a:lnSpc>
                <a:spcPct val="110000"/>
              </a:lnSpc>
              <a:buFont typeface="Arial" panose="020B0604020202020204" pitchFamily="34" charset="0"/>
              <a:buChar char="•"/>
            </a:pPr>
            <a:endParaRPr lang="he-IL" sz="1400" b="1" dirty="0"/>
          </a:p>
          <a:p>
            <a:pPr marL="0" indent="0" rtl="1">
              <a:lnSpc>
                <a:spcPct val="110000"/>
              </a:lnSpc>
              <a:buNone/>
            </a:pPr>
            <a:br>
              <a:rPr lang="he-IL" sz="1400" b="1" dirty="0"/>
            </a:br>
            <a:endParaRPr lang="he-IL" sz="1400" b="1" dirty="0"/>
          </a:p>
          <a:p>
            <a:pPr rtl="1">
              <a:lnSpc>
                <a:spcPct val="110000"/>
              </a:lnSpc>
              <a:buFont typeface="Arial" panose="020B0604020202020204" pitchFamily="34" charset="0"/>
              <a:buChar char="•"/>
            </a:pPr>
            <a:endParaRPr lang="he-IL" sz="1400" b="1" dirty="0"/>
          </a:p>
        </p:txBody>
      </p:sp>
    </p:spTree>
    <p:extLst>
      <p:ext uri="{BB962C8B-B14F-4D97-AF65-F5344CB8AC3E}">
        <p14:creationId xmlns:p14="http://schemas.microsoft.com/office/powerpoint/2010/main" val="7848354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722B95-CB0D-C70A-81E6-676D7CB776FE}"/>
              </a:ext>
            </a:extLst>
          </p:cNvPr>
          <p:cNvPicPr>
            <a:picLocks noChangeAspect="1"/>
          </p:cNvPicPr>
          <p:nvPr/>
        </p:nvPicPr>
        <p:blipFill>
          <a:blip r:embed="rId3">
            <a:alphaModFix amt="35000"/>
          </a:blip>
          <a:srcRect t="12192" b="3563"/>
          <a:stretch/>
        </p:blipFill>
        <p:spPr>
          <a:xfrm>
            <a:off x="20" y="2030"/>
            <a:ext cx="12191980" cy="6855970"/>
          </a:xfrm>
          <a:prstGeom prst="rect">
            <a:avLst/>
          </a:prstGeom>
        </p:spPr>
      </p:pic>
      <p:sp>
        <p:nvSpPr>
          <p:cNvPr id="11" name="Rectangle 10">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C4201E0-541E-92D4-07F5-6B6AE7B777C3}"/>
              </a:ext>
            </a:extLst>
          </p:cNvPr>
          <p:cNvSpPr>
            <a:spLocks noGrp="1"/>
          </p:cNvSpPr>
          <p:nvPr>
            <p:ph type="title"/>
          </p:nvPr>
        </p:nvSpPr>
        <p:spPr>
          <a:xfrm>
            <a:off x="913795" y="609600"/>
            <a:ext cx="10353761" cy="1326321"/>
          </a:xfrm>
        </p:spPr>
        <p:txBody>
          <a:bodyPr>
            <a:normAutofit/>
          </a:bodyPr>
          <a:lstStyle/>
          <a:p>
            <a:r>
              <a:rPr lang="he-IL"/>
              <a:t>מתודולוגיה:</a:t>
            </a:r>
            <a:endParaRPr lang="en-GB"/>
          </a:p>
        </p:txBody>
      </p:sp>
      <p:graphicFrame>
        <p:nvGraphicFramePr>
          <p:cNvPr id="5" name="Content Placeholder 2">
            <a:extLst>
              <a:ext uri="{FF2B5EF4-FFF2-40B4-BE49-F238E27FC236}">
                <a16:creationId xmlns:a16="http://schemas.microsoft.com/office/drawing/2014/main" id="{E0AD9105-8261-BD7E-2BCB-9886CCA12594}"/>
              </a:ext>
            </a:extLst>
          </p:cNvPr>
          <p:cNvGraphicFramePr>
            <a:graphicFrameLocks noGrp="1"/>
          </p:cNvGraphicFramePr>
          <p:nvPr>
            <p:ph idx="1"/>
            <p:extLst>
              <p:ext uri="{D42A27DB-BD31-4B8C-83A1-F6EECF244321}">
                <p14:modId xmlns:p14="http://schemas.microsoft.com/office/powerpoint/2010/main" val="2380761969"/>
              </p:ext>
            </p:extLst>
          </p:nvPr>
        </p:nvGraphicFramePr>
        <p:xfrm>
          <a:off x="913795" y="2096064"/>
          <a:ext cx="10353762" cy="36951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631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6DE49-4989-D40B-1E77-43798944305B}"/>
              </a:ext>
            </a:extLst>
          </p:cNvPr>
          <p:cNvSpPr>
            <a:spLocks noGrp="1"/>
          </p:cNvSpPr>
          <p:nvPr>
            <p:ph type="title"/>
          </p:nvPr>
        </p:nvSpPr>
        <p:spPr>
          <a:xfrm>
            <a:off x="3389866" y="196352"/>
            <a:ext cx="10364412" cy="1264906"/>
          </a:xfrm>
        </p:spPr>
        <p:txBody>
          <a:bodyPr vert="horz" lIns="91440" tIns="45720" rIns="91440" bIns="45720" rtlCol="0" anchor="b">
            <a:normAutofit/>
          </a:bodyPr>
          <a:lstStyle/>
          <a:p>
            <a:r>
              <a:rPr lang="en-US" sz="4400" dirty="0" err="1"/>
              <a:t>תוצאות</a:t>
            </a:r>
            <a:r>
              <a:rPr lang="en-US" sz="4400" dirty="0"/>
              <a:t> </a:t>
            </a:r>
            <a:r>
              <a:rPr lang="en-US" sz="4400" dirty="0" err="1"/>
              <a:t>ניתוח</a:t>
            </a:r>
            <a:r>
              <a:rPr lang="en-US" sz="4400" dirty="0"/>
              <a:t> </a:t>
            </a:r>
            <a:r>
              <a:rPr lang="en-US" sz="4400" dirty="0" err="1"/>
              <a:t>ראשוני</a:t>
            </a:r>
            <a:endParaRPr lang="en-US" sz="4400" dirty="0"/>
          </a:p>
        </p:txBody>
      </p:sp>
      <p:pic>
        <p:nvPicPr>
          <p:cNvPr id="6" name="Picture 5">
            <a:extLst>
              <a:ext uri="{FF2B5EF4-FFF2-40B4-BE49-F238E27FC236}">
                <a16:creationId xmlns:a16="http://schemas.microsoft.com/office/drawing/2014/main" id="{6AFE5449-FB4B-AC79-3505-5D4E199DB7DA}"/>
              </a:ext>
            </a:extLst>
          </p:cNvPr>
          <p:cNvPicPr>
            <a:picLocks noChangeAspect="1"/>
          </p:cNvPicPr>
          <p:nvPr/>
        </p:nvPicPr>
        <p:blipFill>
          <a:blip r:embed="rId3"/>
          <a:srcRect l="12285" r="21234" b="-1"/>
          <a:stretch/>
        </p:blipFill>
        <p:spPr>
          <a:xfrm>
            <a:off x="174293" y="79525"/>
            <a:ext cx="5352585" cy="2842991"/>
          </a:xfrm>
          <a:prstGeom prst="rect">
            <a:avLst/>
          </a:prstGeom>
        </p:spPr>
      </p:pic>
      <p:pic>
        <p:nvPicPr>
          <p:cNvPr id="1026" name="Picture 2">
            <a:extLst>
              <a:ext uri="{FF2B5EF4-FFF2-40B4-BE49-F238E27FC236}">
                <a16:creationId xmlns:a16="http://schemas.microsoft.com/office/drawing/2014/main" id="{15DDED9A-31C5-5C59-567A-B3941C266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290" r="3" b="3"/>
          <a:stretch/>
        </p:blipFill>
        <p:spPr bwMode="auto">
          <a:xfrm>
            <a:off x="174293" y="3200361"/>
            <a:ext cx="4357926" cy="3210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B3BA85-0D81-0F30-22D0-F776551EF2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9511" y="3250397"/>
            <a:ext cx="6665122" cy="330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32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97E9-B6E1-CFED-F336-3544D6C0AD30}"/>
              </a:ext>
            </a:extLst>
          </p:cNvPr>
          <p:cNvSpPr>
            <a:spLocks noGrp="1"/>
          </p:cNvSpPr>
          <p:nvPr>
            <p:ph type="title"/>
          </p:nvPr>
        </p:nvSpPr>
        <p:spPr>
          <a:xfrm>
            <a:off x="1387927" y="299728"/>
            <a:ext cx="10515600" cy="1325563"/>
          </a:xfrm>
        </p:spPr>
        <p:txBody>
          <a:bodyPr/>
          <a:lstStyle/>
          <a:p>
            <a:pPr algn="r"/>
            <a:r>
              <a:rPr lang="he-IL" b="1" dirty="0"/>
              <a:t>תוצאות מודל חיזוי:</a:t>
            </a:r>
            <a:endParaRPr lang="en-GB" b="1" dirty="0"/>
          </a:p>
        </p:txBody>
      </p:sp>
      <p:sp>
        <p:nvSpPr>
          <p:cNvPr id="4" name="TextBox 3">
            <a:extLst>
              <a:ext uri="{FF2B5EF4-FFF2-40B4-BE49-F238E27FC236}">
                <a16:creationId xmlns:a16="http://schemas.microsoft.com/office/drawing/2014/main" id="{4D6A6B61-5AA0-9017-1E5A-6FC34E219EA8}"/>
              </a:ext>
            </a:extLst>
          </p:cNvPr>
          <p:cNvSpPr txBox="1"/>
          <p:nvPr/>
        </p:nvSpPr>
        <p:spPr>
          <a:xfrm>
            <a:off x="-685801" y="1690688"/>
            <a:ext cx="4016829" cy="1200329"/>
          </a:xfrm>
          <a:prstGeom prst="rect">
            <a:avLst/>
          </a:prstGeom>
          <a:noFill/>
        </p:spPr>
        <p:txBody>
          <a:bodyPr wrap="square" rtlCol="0">
            <a:spAutoFit/>
          </a:bodyPr>
          <a:lstStyle/>
          <a:p>
            <a:pPr algn="r"/>
            <a:r>
              <a:rPr lang="he-IL" sz="3600" b="1" dirty="0"/>
              <a:t>מודלים שנבחנו</a:t>
            </a:r>
            <a:r>
              <a:rPr lang="he-IL" b="1" dirty="0"/>
              <a:t>:</a:t>
            </a:r>
          </a:p>
          <a:p>
            <a:pPr algn="r"/>
            <a:endParaRPr lang="he-IL" dirty="0"/>
          </a:p>
          <a:p>
            <a:pPr algn="r"/>
            <a:endParaRPr lang="en-GB" dirty="0"/>
          </a:p>
        </p:txBody>
      </p:sp>
      <p:pic>
        <p:nvPicPr>
          <p:cNvPr id="10" name="Picture 9">
            <a:extLst>
              <a:ext uri="{FF2B5EF4-FFF2-40B4-BE49-F238E27FC236}">
                <a16:creationId xmlns:a16="http://schemas.microsoft.com/office/drawing/2014/main" id="{2437B5AD-5E9D-6954-0C27-B95C2BBCBA2E}"/>
              </a:ext>
            </a:extLst>
          </p:cNvPr>
          <p:cNvPicPr>
            <a:picLocks noChangeAspect="1"/>
          </p:cNvPicPr>
          <p:nvPr/>
        </p:nvPicPr>
        <p:blipFill>
          <a:blip r:embed="rId2"/>
          <a:stretch>
            <a:fillRect/>
          </a:stretch>
        </p:blipFill>
        <p:spPr>
          <a:xfrm>
            <a:off x="7389069" y="5545938"/>
            <a:ext cx="4163006" cy="562053"/>
          </a:xfrm>
          <a:prstGeom prst="rect">
            <a:avLst/>
          </a:prstGeom>
        </p:spPr>
      </p:pic>
      <p:sp>
        <p:nvSpPr>
          <p:cNvPr id="11" name="TextBox 10">
            <a:extLst>
              <a:ext uri="{FF2B5EF4-FFF2-40B4-BE49-F238E27FC236}">
                <a16:creationId xmlns:a16="http://schemas.microsoft.com/office/drawing/2014/main" id="{DB8E38BC-DA20-5CC7-B2B8-8BB101D5F257}"/>
              </a:ext>
            </a:extLst>
          </p:cNvPr>
          <p:cNvSpPr txBox="1"/>
          <p:nvPr/>
        </p:nvSpPr>
        <p:spPr>
          <a:xfrm>
            <a:off x="7837714" y="4830369"/>
            <a:ext cx="4201886" cy="584775"/>
          </a:xfrm>
          <a:prstGeom prst="rect">
            <a:avLst/>
          </a:prstGeom>
          <a:noFill/>
        </p:spPr>
        <p:txBody>
          <a:bodyPr wrap="square" rtlCol="0">
            <a:spAutoFit/>
          </a:bodyPr>
          <a:lstStyle/>
          <a:p>
            <a:pPr algn="r"/>
            <a:r>
              <a:rPr lang="he-IL" sz="3200" b="1" dirty="0"/>
              <a:t>המודל הנבחר:</a:t>
            </a:r>
            <a:endParaRPr lang="en-GB" sz="3200" b="1" dirty="0"/>
          </a:p>
        </p:txBody>
      </p:sp>
      <p:graphicFrame>
        <p:nvGraphicFramePr>
          <p:cNvPr id="13" name="TextBox 7">
            <a:extLst>
              <a:ext uri="{FF2B5EF4-FFF2-40B4-BE49-F238E27FC236}">
                <a16:creationId xmlns:a16="http://schemas.microsoft.com/office/drawing/2014/main" id="{1850A00E-3977-0CDF-9787-743517DA09A8}"/>
              </a:ext>
            </a:extLst>
          </p:cNvPr>
          <p:cNvGraphicFramePr/>
          <p:nvPr>
            <p:extLst>
              <p:ext uri="{D42A27DB-BD31-4B8C-83A1-F6EECF244321}">
                <p14:modId xmlns:p14="http://schemas.microsoft.com/office/powerpoint/2010/main" val="1987774184"/>
              </p:ext>
            </p:extLst>
          </p:nvPr>
        </p:nvGraphicFramePr>
        <p:xfrm>
          <a:off x="402771" y="2414672"/>
          <a:ext cx="6096000"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03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10C9F-4AC1-B920-6775-5EC4762C9CB9}"/>
              </a:ext>
            </a:extLst>
          </p:cNvPr>
          <p:cNvSpPr>
            <a:spLocks noGrp="1"/>
          </p:cNvSpPr>
          <p:nvPr>
            <p:ph type="title"/>
          </p:nvPr>
        </p:nvSpPr>
        <p:spPr>
          <a:xfrm>
            <a:off x="913794" y="5204560"/>
            <a:ext cx="10364412" cy="1264906"/>
          </a:xfrm>
        </p:spPr>
        <p:txBody>
          <a:bodyPr vert="horz" lIns="91440" tIns="45720" rIns="91440" bIns="45720" rtlCol="0" anchor="b">
            <a:normAutofit/>
          </a:bodyPr>
          <a:lstStyle/>
          <a:p>
            <a:r>
              <a:rPr lang="en-US" sz="4400" dirty="0"/>
              <a:t>:</a:t>
            </a:r>
            <a:r>
              <a:rPr lang="he-IL" sz="4400" dirty="0"/>
              <a:t>חשיבות הפיצ'רים במודל</a:t>
            </a:r>
            <a:endParaRPr lang="en-US" sz="4400" dirty="0"/>
          </a:p>
        </p:txBody>
      </p:sp>
      <p:pic>
        <p:nvPicPr>
          <p:cNvPr id="3076" name="Picture 4">
            <a:extLst>
              <a:ext uri="{FF2B5EF4-FFF2-40B4-BE49-F238E27FC236}">
                <a16:creationId xmlns:a16="http://schemas.microsoft.com/office/drawing/2014/main" id="{E8DAD7AA-E8D8-0CD6-6A18-1BD1D3A7B9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684" y="388534"/>
            <a:ext cx="5820830" cy="48167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A11693D5-EC72-36BF-751B-450012878D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09659" y="405148"/>
            <a:ext cx="5646657" cy="479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02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CE07-037B-FCE9-F51F-DFF81FB0BDE8}"/>
              </a:ext>
            </a:extLst>
          </p:cNvPr>
          <p:cNvSpPr>
            <a:spLocks noGrp="1"/>
          </p:cNvSpPr>
          <p:nvPr>
            <p:ph type="title"/>
          </p:nvPr>
        </p:nvSpPr>
        <p:spPr>
          <a:xfrm>
            <a:off x="777605" y="-163286"/>
            <a:ext cx="10353761" cy="1326321"/>
          </a:xfrm>
        </p:spPr>
        <p:txBody>
          <a:bodyPr/>
          <a:lstStyle/>
          <a:p>
            <a:r>
              <a:rPr lang="he-IL" dirty="0"/>
              <a:t>קלאסטרינג:</a:t>
            </a:r>
            <a:endParaRPr lang="en-GB" dirty="0"/>
          </a:p>
        </p:txBody>
      </p:sp>
      <p:pic>
        <p:nvPicPr>
          <p:cNvPr id="5" name="Picture 4">
            <a:extLst>
              <a:ext uri="{FF2B5EF4-FFF2-40B4-BE49-F238E27FC236}">
                <a16:creationId xmlns:a16="http://schemas.microsoft.com/office/drawing/2014/main" id="{54028392-6396-5A92-FC89-37484C03AA93}"/>
              </a:ext>
            </a:extLst>
          </p:cNvPr>
          <p:cNvPicPr>
            <a:picLocks noChangeAspect="1"/>
          </p:cNvPicPr>
          <p:nvPr/>
        </p:nvPicPr>
        <p:blipFill>
          <a:blip r:embed="rId2"/>
          <a:stretch>
            <a:fillRect/>
          </a:stretch>
        </p:blipFill>
        <p:spPr>
          <a:xfrm>
            <a:off x="24494" y="687769"/>
            <a:ext cx="4390448" cy="2906486"/>
          </a:xfrm>
          <a:prstGeom prst="rect">
            <a:avLst/>
          </a:prstGeom>
        </p:spPr>
      </p:pic>
      <p:pic>
        <p:nvPicPr>
          <p:cNvPr id="4098" name="Picture 2">
            <a:extLst>
              <a:ext uri="{FF2B5EF4-FFF2-40B4-BE49-F238E27FC236}">
                <a16:creationId xmlns:a16="http://schemas.microsoft.com/office/drawing/2014/main" id="{D71C9448-A9BE-A58C-362A-B2B05C7CF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395" y="687769"/>
            <a:ext cx="3725636" cy="29064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7C3DA78-0959-7784-3502-3CB1DAE8C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7484" y="687769"/>
            <a:ext cx="3591744" cy="29064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17CD9A5-F75A-6506-C61F-E013D7F30BFF}"/>
              </a:ext>
            </a:extLst>
          </p:cNvPr>
          <p:cNvPicPr>
            <a:picLocks noChangeAspect="1"/>
          </p:cNvPicPr>
          <p:nvPr/>
        </p:nvPicPr>
        <p:blipFill>
          <a:blip r:embed="rId5"/>
          <a:stretch>
            <a:fillRect/>
          </a:stretch>
        </p:blipFill>
        <p:spPr>
          <a:xfrm>
            <a:off x="24494" y="3801084"/>
            <a:ext cx="4390448" cy="2906486"/>
          </a:xfrm>
          <a:prstGeom prst="rect">
            <a:avLst/>
          </a:prstGeom>
        </p:spPr>
      </p:pic>
      <p:pic>
        <p:nvPicPr>
          <p:cNvPr id="4102" name="Picture 6">
            <a:extLst>
              <a:ext uri="{FF2B5EF4-FFF2-40B4-BE49-F238E27FC236}">
                <a16:creationId xmlns:a16="http://schemas.microsoft.com/office/drawing/2014/main" id="{B74CD4CB-7675-58B3-BE23-9360924E4E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8395" y="3801083"/>
            <a:ext cx="3725636" cy="290648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4FD5197-4A92-C478-4CE0-888AD65116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7484" y="3801082"/>
            <a:ext cx="3591744" cy="290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74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EB5D-6B9A-FCBB-B63B-19B6994003D7}"/>
              </a:ext>
            </a:extLst>
          </p:cNvPr>
          <p:cNvSpPr>
            <a:spLocks noGrp="1"/>
          </p:cNvSpPr>
          <p:nvPr>
            <p:ph type="title"/>
          </p:nvPr>
        </p:nvSpPr>
        <p:spPr>
          <a:xfrm>
            <a:off x="815824" y="-259519"/>
            <a:ext cx="10353761" cy="1326321"/>
          </a:xfrm>
        </p:spPr>
        <p:txBody>
          <a:bodyPr/>
          <a:lstStyle/>
          <a:p>
            <a:r>
              <a:rPr lang="he-IL" dirty="0"/>
              <a:t>המשך קלאסטרינג</a:t>
            </a:r>
            <a:endParaRPr lang="en-GB" dirty="0"/>
          </a:p>
        </p:txBody>
      </p:sp>
      <p:pic>
        <p:nvPicPr>
          <p:cNvPr id="5" name="Picture 4">
            <a:extLst>
              <a:ext uri="{FF2B5EF4-FFF2-40B4-BE49-F238E27FC236}">
                <a16:creationId xmlns:a16="http://schemas.microsoft.com/office/drawing/2014/main" id="{90FA1F8A-68E7-903E-6251-515E8ECA0F64}"/>
              </a:ext>
            </a:extLst>
          </p:cNvPr>
          <p:cNvPicPr>
            <a:picLocks noChangeAspect="1"/>
          </p:cNvPicPr>
          <p:nvPr/>
        </p:nvPicPr>
        <p:blipFill>
          <a:blip r:embed="rId2"/>
          <a:stretch>
            <a:fillRect/>
          </a:stretch>
        </p:blipFill>
        <p:spPr>
          <a:xfrm>
            <a:off x="1" y="800653"/>
            <a:ext cx="4139158" cy="2823265"/>
          </a:xfrm>
          <a:prstGeom prst="rect">
            <a:avLst/>
          </a:prstGeom>
        </p:spPr>
      </p:pic>
      <p:pic>
        <p:nvPicPr>
          <p:cNvPr id="5122" name="Picture 2">
            <a:extLst>
              <a:ext uri="{FF2B5EF4-FFF2-40B4-BE49-F238E27FC236}">
                <a16:creationId xmlns:a16="http://schemas.microsoft.com/office/drawing/2014/main" id="{373A871F-C579-E0AB-B3ED-6E5C44830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531" y="800654"/>
            <a:ext cx="4048039" cy="28232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39C96AD-6046-1172-26CD-9B3B3C0AB4FB}"/>
              </a:ext>
            </a:extLst>
          </p:cNvPr>
          <p:cNvPicPr>
            <a:picLocks noChangeAspect="1"/>
          </p:cNvPicPr>
          <p:nvPr/>
        </p:nvPicPr>
        <p:blipFill>
          <a:blip r:embed="rId4"/>
          <a:stretch>
            <a:fillRect/>
          </a:stretch>
        </p:blipFill>
        <p:spPr>
          <a:xfrm>
            <a:off x="8467942" y="800653"/>
            <a:ext cx="3724058" cy="2823265"/>
          </a:xfrm>
          <a:prstGeom prst="rect">
            <a:avLst/>
          </a:prstGeom>
        </p:spPr>
      </p:pic>
      <p:pic>
        <p:nvPicPr>
          <p:cNvPr id="8" name="Picture 7">
            <a:extLst>
              <a:ext uri="{FF2B5EF4-FFF2-40B4-BE49-F238E27FC236}">
                <a16:creationId xmlns:a16="http://schemas.microsoft.com/office/drawing/2014/main" id="{219DEB8C-BA3A-038B-7C65-161EA5A8B5D6}"/>
              </a:ext>
            </a:extLst>
          </p:cNvPr>
          <p:cNvPicPr>
            <a:picLocks noChangeAspect="1"/>
          </p:cNvPicPr>
          <p:nvPr/>
        </p:nvPicPr>
        <p:blipFill>
          <a:blip r:embed="rId5"/>
          <a:stretch>
            <a:fillRect/>
          </a:stretch>
        </p:blipFill>
        <p:spPr>
          <a:xfrm>
            <a:off x="2" y="3790451"/>
            <a:ext cx="4139157" cy="2823265"/>
          </a:xfrm>
          <a:prstGeom prst="rect">
            <a:avLst/>
          </a:prstGeom>
        </p:spPr>
      </p:pic>
      <p:pic>
        <p:nvPicPr>
          <p:cNvPr id="5124" name="Picture 4">
            <a:extLst>
              <a:ext uri="{FF2B5EF4-FFF2-40B4-BE49-F238E27FC236}">
                <a16:creationId xmlns:a16="http://schemas.microsoft.com/office/drawing/2014/main" id="{388BCD1D-1509-823F-3EF4-E2E23242EC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531" y="3790451"/>
            <a:ext cx="4048039" cy="282326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DD2BBB1-58E9-A83C-9E92-48431D3E20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7940" y="3790451"/>
            <a:ext cx="3724058" cy="2823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35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6857-9A4F-8F26-930A-47E363E2CE2D}"/>
              </a:ext>
            </a:extLst>
          </p:cNvPr>
          <p:cNvSpPr>
            <a:spLocks noGrp="1"/>
          </p:cNvSpPr>
          <p:nvPr>
            <p:ph type="title"/>
          </p:nvPr>
        </p:nvSpPr>
        <p:spPr>
          <a:xfrm>
            <a:off x="913795" y="0"/>
            <a:ext cx="10353761" cy="1326321"/>
          </a:xfrm>
        </p:spPr>
        <p:txBody>
          <a:bodyPr/>
          <a:lstStyle/>
          <a:p>
            <a:r>
              <a:rPr lang="he-IL" dirty="0"/>
              <a:t>סיכום ניתוח הקלאסטרים:</a:t>
            </a:r>
            <a:endParaRPr lang="en-GB" dirty="0"/>
          </a:p>
        </p:txBody>
      </p:sp>
      <p:sp>
        <p:nvSpPr>
          <p:cNvPr id="3" name="Content Placeholder 2">
            <a:extLst>
              <a:ext uri="{FF2B5EF4-FFF2-40B4-BE49-F238E27FC236}">
                <a16:creationId xmlns:a16="http://schemas.microsoft.com/office/drawing/2014/main" id="{B72D8DFE-D3A0-0BB3-2164-89AC3AFE2699}"/>
              </a:ext>
            </a:extLst>
          </p:cNvPr>
          <p:cNvSpPr>
            <a:spLocks noGrp="1"/>
          </p:cNvSpPr>
          <p:nvPr>
            <p:ph idx="1"/>
          </p:nvPr>
        </p:nvSpPr>
        <p:spPr>
          <a:xfrm>
            <a:off x="1360714" y="1326320"/>
            <a:ext cx="10592643" cy="4617279"/>
          </a:xfrm>
        </p:spPr>
        <p:txBody>
          <a:bodyPr>
            <a:normAutofit fontScale="92500" lnSpcReduction="20000"/>
          </a:bodyPr>
          <a:lstStyle/>
          <a:p>
            <a:pPr algn="r" rtl="1"/>
            <a:r>
              <a:rPr lang="he-IL" b="1" i="0" dirty="0">
                <a:effectLst/>
                <a:latin typeface="Helvetica Neue"/>
              </a:rPr>
              <a:t>ההמלצות שלנו בנוגע לפרוייקטים עתידיים של דירות בהנחה:</a:t>
            </a:r>
          </a:p>
          <a:p>
            <a:pPr algn="r" rtl="1"/>
            <a:r>
              <a:rPr lang="he-IL" b="1" i="0" dirty="0">
                <a:effectLst/>
                <a:latin typeface="Helvetica Neue"/>
              </a:rPr>
              <a:t>דירות בהנחה בדרך כלל מתאימות לזוגות ואנשים אשר זקוקים להן (זוגות צעירים,חסרי יכולת פיננסית וכו..)</a:t>
            </a:r>
          </a:p>
          <a:p>
            <a:pPr algn="r" rtl="1"/>
            <a:r>
              <a:rPr lang="he-IL" b="1" i="0" dirty="0">
                <a:effectLst/>
                <a:latin typeface="Helvetica Neue"/>
              </a:rPr>
              <a:t>אל אף שכמובן רובם רוצים לגור במרכז, לרוב המחרים באיזור זה פחות אטראקטיביים בשבילם ועל כן דבר זה עלול לגרור ביטולים רבים של זכיות</a:t>
            </a:r>
          </a:p>
          <a:p>
            <a:pPr algn="r" rtl="1"/>
            <a:r>
              <a:rPr lang="he-IL" b="1" i="0" dirty="0">
                <a:effectLst/>
                <a:latin typeface="Helvetica Neue"/>
              </a:rPr>
              <a:t>אנחנו רואים שאיזור הצפון רווי בהגרלות ביחס לשאר איזורי הארץ אך הביקוש אליו לא גבוה והמחירים שלו ממוצע בייחס לשאר איזורי הארץ</a:t>
            </a:r>
          </a:p>
          <a:p>
            <a:pPr algn="r" rtl="1"/>
            <a:r>
              <a:rPr lang="he-IL" b="1" i="0" dirty="0">
                <a:effectLst/>
                <a:latin typeface="Helvetica Neue"/>
              </a:rPr>
              <a:t>איזור הדרום לא פופולארי בתחום של הגרלות ופרוייקטים של דירות בהנחה וחבל משום שהמחירים באיזורים אלו נמוכים משמעותית ביחס לשאר חלקי הארץ דבר שיכול לעזור מאוד לאנשים המתאימים להגרלות אלו. לדעתינו התמקדות באיזור זה לפרוייקטים עתידיים עלולה לעזור מאוד לזוגות ולאוכלוסיה הרוצה לקנות דירה וייכולתה לא גדולה במיוחד. הסיכויים שאנשים אשר זכו בהגרלה באיזורים אלו לבטל יותר נמוכים בשל המחירים הנמוכים יחסית ועל כן המהלך של התמקדות באיזור הדרום יעזור גם לאוכלוסייה, גם ליישוב הדרום, וגם למניעת ביטולים מיותרים.</a:t>
            </a:r>
          </a:p>
          <a:p>
            <a:pPr marL="457200" indent="-457200">
              <a:buFont typeface="+mj-lt"/>
              <a:buAutoNum type="arabicPeriod"/>
            </a:pPr>
            <a:endParaRPr lang="en-GB" dirty="0"/>
          </a:p>
        </p:txBody>
      </p:sp>
    </p:spTree>
    <p:extLst>
      <p:ext uri="{BB962C8B-B14F-4D97-AF65-F5344CB8AC3E}">
        <p14:creationId xmlns:p14="http://schemas.microsoft.com/office/powerpoint/2010/main" val="2351245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154</TotalTime>
  <Words>642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Helvetica Neue</vt:lpstr>
      <vt:lpstr>Rockwell</vt:lpstr>
      <vt:lpstr>Damask</vt:lpstr>
      <vt:lpstr>פרוייקט סופי: נשאים מתקדמים בלמידת מכונה</vt:lpstr>
      <vt:lpstr>מבוא:</vt:lpstr>
      <vt:lpstr>מתודולוגיה:</vt:lpstr>
      <vt:lpstr>תוצאות ניתוח ראשוני</vt:lpstr>
      <vt:lpstr>תוצאות מודל חיזוי:</vt:lpstr>
      <vt:lpstr>:חשיבות הפיצ'רים במודל</vt:lpstr>
      <vt:lpstr>קלאסטרינג:</vt:lpstr>
      <vt:lpstr>המשך קלאסטרינג</vt:lpstr>
      <vt:lpstr>סיכום ניתוח הקלאסטרים:</vt:lpstr>
      <vt:lpstr>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אורי ביטון</dc:creator>
  <cp:lastModifiedBy>אורי ביטון</cp:lastModifiedBy>
  <cp:revision>1</cp:revision>
  <dcterms:created xsi:type="dcterms:W3CDTF">2024-12-11T07:06:06Z</dcterms:created>
  <dcterms:modified xsi:type="dcterms:W3CDTF">2024-12-11T09:40:33Z</dcterms:modified>
</cp:coreProperties>
</file>