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253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6524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4625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3972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710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69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146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6268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7711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443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750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8707C6-048F-4A51-9777-17CDF8E5C7D1}" type="datetimeFigureOut">
              <a:rPr lang="es-SV" smtClean="0"/>
              <a:t>16/3/2022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468A07B-04A0-4791-8549-274F07CDBB6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426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DDCB0-B692-4833-A5A4-DA59192AD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El comentario de texto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1E8408-5817-460F-BA4A-549013528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SV" sz="2400" b="1" dirty="0"/>
              <a:t>Poemas de sor Juana Inés de la Cruz </a:t>
            </a:r>
          </a:p>
        </p:txBody>
      </p:sp>
    </p:spTree>
    <p:extLst>
      <p:ext uri="{BB962C8B-B14F-4D97-AF65-F5344CB8AC3E}">
        <p14:creationId xmlns:p14="http://schemas.microsoft.com/office/powerpoint/2010/main" val="75733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55D28-2995-4E80-83D8-DF9A2A10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Sor Juana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4C69CE9-CED6-40C2-B536-CE35FFCBC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070996"/>
              </p:ext>
            </p:extLst>
          </p:nvPr>
        </p:nvGraphicFramePr>
        <p:xfrm>
          <a:off x="3362178" y="731521"/>
          <a:ext cx="7821760" cy="5359790"/>
        </p:xfrm>
        <a:graphic>
          <a:graphicData uri="http://schemas.openxmlformats.org/drawingml/2006/table">
            <a:tbl>
              <a:tblPr/>
              <a:tblGrid>
                <a:gridCol w="7821760">
                  <a:extLst>
                    <a:ext uri="{9D8B030D-6E8A-4147-A177-3AD203B41FA5}">
                      <a16:colId xmlns:a16="http://schemas.microsoft.com/office/drawing/2014/main" val="1716575204"/>
                    </a:ext>
                  </a:extLst>
                </a:gridCol>
              </a:tblGrid>
              <a:tr h="5359790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effectLst/>
                        </a:rPr>
                        <a:t>Esta tarde, mi bien, cuando te hablaba,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como en tu rostro y tus acciones veía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que con palabras no te persuadía,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que el corazón me vieses deseaba.</a:t>
                      </a:r>
                    </a:p>
                    <a:p>
                      <a:pPr algn="ctr"/>
                      <a:endParaRPr lang="es-MX" sz="2000" b="1" dirty="0">
                        <a:effectLst/>
                      </a:endParaRPr>
                    </a:p>
                    <a:p>
                      <a:pPr algn="ctr"/>
                      <a:r>
                        <a:rPr lang="es-MX" sz="2000" b="1" dirty="0">
                          <a:effectLst/>
                        </a:rPr>
                        <a:t>Y Amor, que mis intentos ayudaba,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venció lo que imposible parecía,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pues entre el llanto que el dolor vertía,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el corazón deshecho destilaba.</a:t>
                      </a:r>
                    </a:p>
                    <a:p>
                      <a:pPr algn="ctr"/>
                      <a:endParaRPr lang="es-MX" sz="2000" b="1" dirty="0">
                        <a:effectLst/>
                      </a:endParaRPr>
                    </a:p>
                    <a:p>
                      <a:pPr algn="ctr"/>
                      <a:r>
                        <a:rPr lang="es-MX" sz="2000" b="1" dirty="0">
                          <a:effectLst/>
                        </a:rPr>
                        <a:t>Baste ya de rigores, mi bien, baste,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no te atormenten más celos tiranos,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ni el vil recelo tu quietud contraste</a:t>
                      </a:r>
                    </a:p>
                    <a:p>
                      <a:pPr algn="ctr"/>
                      <a:endParaRPr lang="es-MX" sz="2000" b="1" dirty="0">
                        <a:effectLst/>
                      </a:endParaRPr>
                    </a:p>
                    <a:p>
                      <a:pPr algn="ctr"/>
                      <a:r>
                        <a:rPr lang="es-MX" sz="2000" b="1" dirty="0">
                          <a:effectLst/>
                        </a:rPr>
                        <a:t>con sombras necias, con indicios vanos: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pues ya en líquido humor viste y tocaste</a:t>
                      </a:r>
                      <a:br>
                        <a:rPr lang="es-MX" sz="2000" b="1" dirty="0">
                          <a:effectLst/>
                        </a:rPr>
                      </a:br>
                      <a:r>
                        <a:rPr lang="es-MX" sz="2000" b="1" dirty="0">
                          <a:effectLst/>
                        </a:rPr>
                        <a:t>mi corazón deshecho entre tus manos.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86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0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2D7BC63-BDC1-4D4D-A774-773A2896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/>
              <a:t>ESTRUCTURA  (partes) 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3BA925D-A3EE-4899-816F-336EBB2C9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/>
              <a:t>Elementos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55FDCC-4C98-4062-988B-E67B3EA81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SV" b="1" dirty="0">
                <a:solidFill>
                  <a:schemeClr val="tx1"/>
                </a:solidFill>
              </a:rPr>
              <a:t>Introducción</a:t>
            </a:r>
          </a:p>
          <a:p>
            <a:pPr marL="0" indent="0">
              <a:buNone/>
            </a:pPr>
            <a:r>
              <a:rPr lang="es-SV" b="1" dirty="0">
                <a:solidFill>
                  <a:schemeClr val="tx1"/>
                </a:solidFill>
              </a:rPr>
              <a:t>Se señalan elementos significativos sobre el autor y sobre el texto. En este caso se plantea un resumen</a:t>
            </a:r>
          </a:p>
          <a:p>
            <a:pPr marL="0" indent="0">
              <a:buNone/>
            </a:pPr>
            <a:r>
              <a:rPr lang="es-SV" b="1" dirty="0">
                <a:solidFill>
                  <a:schemeClr val="tx1"/>
                </a:solidFill>
              </a:rPr>
              <a:t>Fondo:</a:t>
            </a:r>
          </a:p>
          <a:p>
            <a:pPr marL="0" indent="0">
              <a:buNone/>
            </a:pPr>
            <a:r>
              <a:rPr lang="es-SV" b="1" dirty="0">
                <a:solidFill>
                  <a:schemeClr val="tx1"/>
                </a:solidFill>
              </a:rPr>
              <a:t>Se explican los temas del poema y como son abordados, se enfatiza el sentido y contenido del escrito.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03456B11-F9A5-4B41-A7DB-179164DD8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endParaRPr lang="es-SV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A4A06D1F-45BA-4755-A005-4C7C0B47CB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b="1" dirty="0">
                <a:solidFill>
                  <a:schemeClr val="tx1"/>
                </a:solidFill>
              </a:rPr>
              <a:t>Forma: </a:t>
            </a:r>
          </a:p>
          <a:p>
            <a:pPr marL="0" indent="0">
              <a:buNone/>
            </a:pPr>
            <a:r>
              <a:rPr lang="es-SV" b="1" dirty="0">
                <a:solidFill>
                  <a:schemeClr val="tx1"/>
                </a:solidFill>
              </a:rPr>
              <a:t>Se describe la estructura y se señalan las figuras literarias (citar cada expresión) más de la explicación de la intención del autor. </a:t>
            </a:r>
          </a:p>
          <a:p>
            <a:pPr marL="0" indent="0">
              <a:buNone/>
            </a:pPr>
            <a:r>
              <a:rPr lang="es-SV" b="1" dirty="0">
                <a:solidFill>
                  <a:schemeClr val="tx1"/>
                </a:solidFill>
              </a:rPr>
              <a:t>Pregunta</a:t>
            </a:r>
          </a:p>
          <a:p>
            <a:pPr marL="0" indent="0">
              <a:buNone/>
            </a:pPr>
            <a:r>
              <a:rPr lang="es-SV" b="1" dirty="0">
                <a:solidFill>
                  <a:schemeClr val="tx1"/>
                </a:solidFill>
              </a:rPr>
              <a:t>Se escribe una inquietud sobre el texto y se responde con una teoría (hipótesis) </a:t>
            </a:r>
          </a:p>
          <a:p>
            <a:pPr marL="0" indent="0">
              <a:buNone/>
            </a:pPr>
            <a:endParaRPr lang="es-SV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2661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85BDB-8DCF-49D3-BE91-A054A586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47B2CA-1833-495B-A268-A66312E0D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SV" sz="2400" dirty="0">
                <a:solidFill>
                  <a:schemeClr val="bg2">
                    <a:lumMod val="10000"/>
                  </a:schemeClr>
                </a:solidFill>
              </a:rPr>
              <a:t>Otros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5C2B1E-24B1-4709-9098-78A78D4725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SV" sz="2400" b="1" dirty="0">
                <a:solidFill>
                  <a:schemeClr val="bg2">
                    <a:lumMod val="10000"/>
                  </a:schemeClr>
                </a:solidFill>
              </a:rPr>
              <a:t>Opinión personal:</a:t>
            </a:r>
          </a:p>
          <a:p>
            <a:r>
              <a:rPr lang="es-SV" sz="2400" b="1" dirty="0">
                <a:solidFill>
                  <a:schemeClr val="bg2">
                    <a:lumMod val="10000"/>
                  </a:schemeClr>
                </a:solidFill>
              </a:rPr>
              <a:t>Los más me agrada del texto, lo que me llama la atención, etc.</a:t>
            </a:r>
          </a:p>
          <a:p>
            <a:r>
              <a:rPr lang="es-SV" sz="2400" b="1" dirty="0">
                <a:solidFill>
                  <a:schemeClr val="bg2">
                    <a:lumMod val="10000"/>
                  </a:schemeClr>
                </a:solidFill>
              </a:rPr>
              <a:t>Por otro lado, lo que no me agrada o no me llamó la atención.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33FFD9-02F0-4B7C-84FD-39B279A1B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A5FDC0-D841-4E00-97CF-D18A8BD455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s-SV" sz="2400" b="1" dirty="0">
                <a:solidFill>
                  <a:schemeClr val="bg2">
                    <a:lumMod val="10000"/>
                  </a:schemeClr>
                </a:solidFill>
              </a:rPr>
              <a:t>Conclusión: cerrar el tema.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91068731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17</TotalTime>
  <Words>264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Marco</vt:lpstr>
      <vt:lpstr>El comentario de texto </vt:lpstr>
      <vt:lpstr>Sor Juana</vt:lpstr>
      <vt:lpstr>ESTRUCTURA  (partes)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comentario de texto </dc:title>
  <dc:creator>Vilma Cristina Olivo</dc:creator>
  <cp:lastModifiedBy>Vilma Cristina Olivo</cp:lastModifiedBy>
  <cp:revision>3</cp:revision>
  <dcterms:created xsi:type="dcterms:W3CDTF">2022-03-16T21:18:09Z</dcterms:created>
  <dcterms:modified xsi:type="dcterms:W3CDTF">2022-03-16T21:35:11Z</dcterms:modified>
</cp:coreProperties>
</file>