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2A2-E2BC-47B1-81D9-132A8FC51798}" type="datetimeFigureOut">
              <a:rPr lang="es-SV" smtClean="0"/>
              <a:t>28/2/2022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1FAFA8E-6ABF-4BE2-90B3-4F85EA2646EC}" type="slidenum">
              <a:rPr lang="es-SV" smtClean="0"/>
              <a:t>‹Nº›</a:t>
            </a:fld>
            <a:endParaRPr lang="es-SV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0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2A2-E2BC-47B1-81D9-132A8FC51798}" type="datetimeFigureOut">
              <a:rPr lang="es-SV" smtClean="0"/>
              <a:t>28/2/2022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FA8E-6ABF-4BE2-90B3-4F85EA2646EC}" type="slidenum">
              <a:rPr lang="es-SV" smtClean="0"/>
              <a:t>‹Nº›</a:t>
            </a:fld>
            <a:endParaRPr lang="es-SV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5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2A2-E2BC-47B1-81D9-132A8FC51798}" type="datetimeFigureOut">
              <a:rPr lang="es-SV" smtClean="0"/>
              <a:t>28/2/2022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FA8E-6ABF-4BE2-90B3-4F85EA2646EC}" type="slidenum">
              <a:rPr lang="es-SV" smtClean="0"/>
              <a:t>‹Nº›</a:t>
            </a:fld>
            <a:endParaRPr lang="es-SV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98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2A2-E2BC-47B1-81D9-132A8FC51798}" type="datetimeFigureOut">
              <a:rPr lang="es-SV" smtClean="0"/>
              <a:t>28/2/2022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FA8E-6ABF-4BE2-90B3-4F85EA2646EC}" type="slidenum">
              <a:rPr lang="es-SV" smtClean="0"/>
              <a:t>‹Nº›</a:t>
            </a:fld>
            <a:endParaRPr lang="es-SV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2A2-E2BC-47B1-81D9-132A8FC51798}" type="datetimeFigureOut">
              <a:rPr lang="es-SV" smtClean="0"/>
              <a:t>28/2/2022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FA8E-6ABF-4BE2-90B3-4F85EA2646EC}" type="slidenum">
              <a:rPr lang="es-SV" smtClean="0"/>
              <a:t>‹Nº›</a:t>
            </a:fld>
            <a:endParaRPr lang="es-SV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2A2-E2BC-47B1-81D9-132A8FC51798}" type="datetimeFigureOut">
              <a:rPr lang="es-SV" smtClean="0"/>
              <a:t>28/2/2022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FA8E-6ABF-4BE2-90B3-4F85EA2646EC}" type="slidenum">
              <a:rPr lang="es-SV" smtClean="0"/>
              <a:t>‹Nº›</a:t>
            </a:fld>
            <a:endParaRPr lang="es-SV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10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2A2-E2BC-47B1-81D9-132A8FC51798}" type="datetimeFigureOut">
              <a:rPr lang="es-SV" smtClean="0"/>
              <a:t>28/2/2022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FA8E-6ABF-4BE2-90B3-4F85EA2646EC}" type="slidenum">
              <a:rPr lang="es-SV" smtClean="0"/>
              <a:t>‹Nº›</a:t>
            </a:fld>
            <a:endParaRPr lang="es-SV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26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2A2-E2BC-47B1-81D9-132A8FC51798}" type="datetimeFigureOut">
              <a:rPr lang="es-SV" smtClean="0"/>
              <a:t>28/2/2022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FA8E-6ABF-4BE2-90B3-4F85EA2646EC}" type="slidenum">
              <a:rPr lang="es-SV" smtClean="0"/>
              <a:t>‹Nº›</a:t>
            </a:fld>
            <a:endParaRPr lang="es-SV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0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2A2-E2BC-47B1-81D9-132A8FC51798}" type="datetimeFigureOut">
              <a:rPr lang="es-SV" smtClean="0"/>
              <a:t>28/2/2022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FA8E-6ABF-4BE2-90B3-4F85EA2646E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330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2A2-E2BC-47B1-81D9-132A8FC51798}" type="datetimeFigureOut">
              <a:rPr lang="es-SV" smtClean="0"/>
              <a:t>28/2/2022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FA8E-6ABF-4BE2-90B3-4F85EA2646EC}" type="slidenum">
              <a:rPr lang="es-SV" smtClean="0"/>
              <a:t>‹Nº›</a:t>
            </a:fld>
            <a:endParaRPr lang="es-SV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11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1772A2-E2BC-47B1-81D9-132A8FC51798}" type="datetimeFigureOut">
              <a:rPr lang="es-SV" smtClean="0"/>
              <a:t>28/2/2022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FA8E-6ABF-4BE2-90B3-4F85EA2646EC}" type="slidenum">
              <a:rPr lang="es-SV" smtClean="0"/>
              <a:t>‹Nº›</a:t>
            </a:fld>
            <a:endParaRPr lang="es-SV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1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72A2-E2BC-47B1-81D9-132A8FC51798}" type="datetimeFigureOut">
              <a:rPr lang="es-SV" smtClean="0"/>
              <a:t>28/2/2022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FAFA8E-6ABF-4BE2-90B3-4F85EA2646EC}" type="slidenum">
              <a:rPr lang="es-SV" smtClean="0"/>
              <a:t>‹Nº›</a:t>
            </a:fld>
            <a:endParaRPr lang="es-SV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8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zbEPdCXTzo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16DF3-5C2D-4796-8290-A83717D2C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Segundo año de bachillerato Lenguaje y literatura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C5CEB3-7417-4DD8-8011-E03D8C78D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SV" dirty="0"/>
              <a:t>Descubrimiento y conquista</a:t>
            </a:r>
          </a:p>
          <a:p>
            <a:r>
              <a:rPr lang="es-SV" sz="2400" b="1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30855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42462-0BF2-4D09-A8AC-7373080E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Textos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06B1A44-5E09-4D2E-B3BF-C09D8E1B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9" y="1716258"/>
            <a:ext cx="11057206" cy="3750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b="1" dirty="0"/>
              <a:t>Hay palmas de seis o ocho maneras, que es admiración verlas, por la deformidad hermosa de ellas, mas así como los otros árboles y frutos e hierbas. En ella hay pinares a maravilla y hay campiñas grandísimas, y hay miel, y de muchas maneras de aves, y frutas muy diversas. En las tierras hay muchas minas de metales, y hay gente en estimable número. La Española es maravilla; las sierras y las montañas y las vegas y las campiñas, y las tierras tan hermosas y gruesas para plantar y sembrar, para criar ganados de todas suertes, para edificios de villas y lugares. Los puertos de la mar aquí no habría creencia sin vista, y de los ríos muchos y grandes, y buenas aguas, los más de los cuales traen oro. En los árboles y frutos e hierbas hay grandes diferencias de aquellas de la Juana. En ésta hay muchas especierías, y grandes minas de oro y do otros metales. La gente de esta isla y de todas las otras que he hallado y he habido noticia, andan todos desnudos, hombres y mujeres, así como sus madres los paren, aunque algunas mujeres se cobijan un solo lugar con una hoja de hierba o una cofia de algodón que para ellos hacen.</a:t>
            </a:r>
            <a:endParaRPr lang="es-SV" sz="1800" dirty="0"/>
          </a:p>
        </p:txBody>
      </p:sp>
    </p:spTree>
    <p:extLst>
      <p:ext uri="{BB962C8B-B14F-4D97-AF65-F5344CB8AC3E}">
        <p14:creationId xmlns:p14="http://schemas.microsoft.com/office/powerpoint/2010/main" val="386940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6FF6A-453E-4C82-BD93-09B4DFE3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Las dos orillas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F4226-9AB4-47D1-9C50-FFE826CEC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(…) Me maravilla ver, de la noche a la mañana, esta ciudad de México poblada de rostros </a:t>
            </a:r>
            <a:r>
              <a:rPr lang="es-MX" dirty="0" err="1"/>
              <a:t>carcarañados</a:t>
            </a:r>
            <a:r>
              <a:rPr lang="es-MX" dirty="0"/>
              <a:t>, marcados por la viruela, tan devastados como las calzadas de la ciudad conquistada. Se agita, hirviente, el agua de la laguna; los muros han contraído una lepra incurable; los rostros han perdido para siempre su belleza oscura, su perfil perfecto; </a:t>
            </a:r>
            <a:r>
              <a:rPr lang="es-MX" b="1" u="sng" dirty="0"/>
              <a:t>Europa le ha arañado para siempre el rostro a este Nuevo Mundo </a:t>
            </a:r>
            <a:r>
              <a:rPr lang="es-MX" dirty="0"/>
              <a:t>que, bien visto, es más viejo que el europeo. Aunque desde esta perspectiva olímpica que me da la muerte, en verdad veo todo lo que ha ocurrido como </a:t>
            </a:r>
            <a:r>
              <a:rPr lang="es-MX" b="1" u="sng" dirty="0"/>
              <a:t>el encuentro de dos viejos mundos</a:t>
            </a:r>
            <a:r>
              <a:rPr lang="es-MX" dirty="0"/>
              <a:t>, ambos milenarios, pues las piedras que aquí hemos encontrado son tan antiguas como las de Egipto y el destino de todos los imperios ya estaba escrito, para siempre, en los muros del festín de Baltasar …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3034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38C8F-BFA2-4810-89C0-11AFCA04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Para finalizar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267C9-60DD-4F56-BF45-7E68EEEC8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SV" sz="2400" dirty="0"/>
              <a:t>¿Qué tienen en común todos los conquistadores de América?</a:t>
            </a:r>
          </a:p>
          <a:p>
            <a:pPr marL="0" indent="0">
              <a:buNone/>
            </a:pPr>
            <a:r>
              <a:rPr lang="es-SV" sz="2400" dirty="0"/>
              <a:t>¿Cuál es el valor de las crónicas del descubrimiento y la conquista?</a:t>
            </a:r>
          </a:p>
          <a:p>
            <a:pPr marL="0" indent="0">
              <a:buNone/>
            </a:pPr>
            <a:r>
              <a:rPr lang="es-SV" sz="2400" dirty="0"/>
              <a:t>¿Cuál es el estilo literario de las crónicas?</a:t>
            </a:r>
          </a:p>
          <a:p>
            <a:pPr marL="0" indent="0">
              <a:buNone/>
            </a:pPr>
            <a:r>
              <a:rPr lang="es-SV" sz="2400" dirty="0"/>
              <a:t>¿Por qué los autores de las crónicas no son objetivos?</a:t>
            </a:r>
          </a:p>
          <a:p>
            <a:pPr marL="0" indent="0">
              <a:buNone/>
            </a:pPr>
            <a:r>
              <a:rPr lang="es-SV" sz="2400" dirty="0"/>
              <a:t>¿Quién y cómo defendió los derechos de los indígenas?</a:t>
            </a:r>
          </a:p>
          <a:p>
            <a:pPr marL="0" indent="0">
              <a:buNone/>
            </a:pPr>
            <a:r>
              <a:rPr lang="es-SV" sz="2400" dirty="0"/>
              <a:t>¿Cuáles son las principales consecuencias de la conquista?</a:t>
            </a:r>
          </a:p>
          <a:p>
            <a:pPr marL="0" indent="0">
              <a:buNone/>
            </a:pPr>
            <a:r>
              <a:rPr lang="es-SV" sz="2400" dirty="0"/>
              <a:t>¿Por qué fueron derrotados los indígenas?</a:t>
            </a:r>
          </a:p>
          <a:p>
            <a:pPr marL="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87534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2A6A8-7D0F-4180-93A6-412E6B9C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Fíjate en la siguiente pintura:</a:t>
            </a:r>
            <a:br>
              <a:rPr lang="es-SV" dirty="0"/>
            </a:br>
            <a:endParaRPr lang="es-SV" dirty="0"/>
          </a:p>
        </p:txBody>
      </p:sp>
      <p:pic>
        <p:nvPicPr>
          <p:cNvPr id="1026" name="Picture 2" descr="Primer desembarco de Cristóbal Colón en América - Colección - Museo  Nacional del Prado">
            <a:extLst>
              <a:ext uri="{FF2B5EF4-FFF2-40B4-BE49-F238E27FC236}">
                <a16:creationId xmlns:a16="http://schemas.microsoft.com/office/drawing/2014/main" id="{6E6B291C-CE10-4C65-AE42-98E35192B7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2980" y="2016125"/>
            <a:ext cx="568036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0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DDD5D91-20FD-4B74-A469-0F4E2929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                                         Salvador Dalí</a:t>
            </a:r>
          </a:p>
        </p:txBody>
      </p:sp>
      <p:pic>
        <p:nvPicPr>
          <p:cNvPr id="2052" name="Picture 4" descr="Descubrimiento de América - Pintura de Salvador Dalì - 1959 | Salvador  dalí, El arte de salvador dalí, Museo salvador dalí">
            <a:extLst>
              <a:ext uri="{FF2B5EF4-FFF2-40B4-BE49-F238E27FC236}">
                <a16:creationId xmlns:a16="http://schemas.microsoft.com/office/drawing/2014/main" id="{6BC648C1-D962-4B26-9CA9-CC78F490391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831" y="365125"/>
            <a:ext cx="5181599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116A17-D415-4E49-BE7A-7ECA275D5D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dirty="0"/>
              <a:t>Las líneas verticales predominan sobre las horizontales. Lanzas, estandartes y cruces se multiplican hasta el infinito. </a:t>
            </a:r>
          </a:p>
          <a:p>
            <a:pPr marL="0" indent="0">
              <a:buNone/>
            </a:pPr>
            <a:r>
              <a:rPr lang="es-MX" dirty="0"/>
              <a:t>Tampoco existe línea del horizonte, únicamente la tierra ocupa un pequeño porcentaje del total del cuadro. El resto está destinado al cielo y a la representación de pequeñas escenas gloriosas. </a:t>
            </a:r>
          </a:p>
          <a:p>
            <a:pPr marL="0" indent="0">
              <a:buNone/>
            </a:pPr>
            <a:r>
              <a:rPr lang="es-MX" dirty="0"/>
              <a:t>La idea de que en el caos existe un principio de orden parece dominar al artista en diferentes etapas de su producción.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26380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2 de octubre 1492; ¿descubrimiento de América? | Secretaría de Cultura |  Gobierno | gob.mx">
            <a:extLst>
              <a:ext uri="{FF2B5EF4-FFF2-40B4-BE49-F238E27FC236}">
                <a16:creationId xmlns:a16="http://schemas.microsoft.com/office/drawing/2014/main" id="{98DD0EAC-CC1F-4133-9ACC-3DC7C11E7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7625"/>
            <a:ext cx="8305800" cy="67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12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C69BD-4062-45A8-9E77-3824C973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¿Quiénes conquistaron américa?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41B865-5621-40B1-97B1-9B0C5257A59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54018" y="2264898"/>
            <a:ext cx="5537982" cy="1505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SV" sz="2400" b="1" dirty="0"/>
              <a:t>¿Qué sabemos de ellos?</a:t>
            </a:r>
          </a:p>
          <a:p>
            <a:pPr marL="0" indent="0">
              <a:buNone/>
            </a:pPr>
            <a:r>
              <a:rPr lang="es-SV" sz="2400" b="1" dirty="0"/>
              <a:t>¿Qué clase de educación recibieron?</a:t>
            </a:r>
          </a:p>
          <a:p>
            <a:pPr marL="0" indent="0">
              <a:buNone/>
            </a:pPr>
            <a:r>
              <a:rPr lang="es-SV" sz="2400" b="1" dirty="0"/>
              <a:t>¿Por qué vinieron a América? </a:t>
            </a:r>
          </a:p>
          <a:p>
            <a:pPr marL="0" indent="0">
              <a:buNone/>
            </a:pPr>
            <a:endParaRPr lang="es-SV" dirty="0"/>
          </a:p>
        </p:txBody>
      </p:sp>
      <p:pic>
        <p:nvPicPr>
          <p:cNvPr id="1026" name="Picture 2" descr="Descubrimiento y Conquista de América y el Perú Aspectos legales, Normas y  Tratados, Motivaciones de los Viajes, Rutas y Empresas de Conquista … - ppt  descargar">
            <a:extLst>
              <a:ext uri="{FF2B5EF4-FFF2-40B4-BE49-F238E27FC236}">
                <a16:creationId xmlns:a16="http://schemas.microsoft.com/office/drawing/2014/main" id="{86F24B3E-2615-4124-AE8F-71932CB3FF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303" y="1973922"/>
            <a:ext cx="4599517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36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FC5DF1E-26FA-473E-81C9-5F54C40B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Contexto histórico: páginas 42 y 43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FBE6965B-3029-4E41-92B8-E2B2436A3D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SV" dirty="0"/>
              <a:t>Descubrimiento: contexto sociocultural y político</a:t>
            </a:r>
          </a:p>
          <a:p>
            <a:r>
              <a:rPr lang="es-SV" dirty="0"/>
              <a:t>Se alteró el conocimiento de la geografía y la historia.</a:t>
            </a:r>
          </a:p>
          <a:p>
            <a:r>
              <a:rPr lang="es-SV" dirty="0"/>
              <a:t>Conflicto entre España y Portugal.</a:t>
            </a:r>
          </a:p>
          <a:p>
            <a:r>
              <a:rPr lang="es-SV" dirty="0"/>
              <a:t>Consecuencias para los indígenas.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7EC304A-6AC2-4E9D-BB72-07A2468CE1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SV" dirty="0"/>
              <a:t>Conquista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SV" dirty="0"/>
              <a:t>Enfoque de la riqueza y la evangelización.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SV" dirty="0"/>
              <a:t>Cambios profundos para los aborígenes: comercio, esclavitud.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SV" dirty="0"/>
              <a:t>Intereses expansionistas y concepción eurocéntrica.</a:t>
            </a:r>
          </a:p>
          <a:p>
            <a:pPr marL="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99700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4965C-2D8A-4775-8BBC-91161262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¿Y luego? </a:t>
            </a:r>
          </a:p>
        </p:txBody>
      </p:sp>
      <p:pic>
        <p:nvPicPr>
          <p:cNvPr id="5122" name="Picture 2" descr="Resumen corto de La época colonial: causas, consecuencias">
            <a:extLst>
              <a:ext uri="{FF2B5EF4-FFF2-40B4-BE49-F238E27FC236}">
                <a16:creationId xmlns:a16="http://schemas.microsoft.com/office/drawing/2014/main" id="{76DA9A3E-3408-4899-9D36-AFA79777BAE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641127"/>
            <a:ext cx="4645025" cy="218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A ÉPOCA DE LA COLONIA - TOMi.digital">
            <a:extLst>
              <a:ext uri="{FF2B5EF4-FFF2-40B4-BE49-F238E27FC236}">
                <a16:creationId xmlns:a16="http://schemas.microsoft.com/office/drawing/2014/main" id="{12399278-1CDC-4758-A3A7-1FF3CC605C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0030" y="2017713"/>
            <a:ext cx="4611964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7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0A332-E59E-4781-A07B-33D5614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Literatura del descubrimiento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E2AD9-D476-422B-954C-353EA8917D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SV" dirty="0"/>
              <a:t>¿Cómo describir lo que nunca has visto?</a:t>
            </a:r>
          </a:p>
          <a:p>
            <a:pPr marL="0" indent="0">
              <a:buNone/>
            </a:pPr>
            <a:r>
              <a:rPr lang="es-SV" dirty="0">
                <a:hlinkClick r:id="rId2"/>
              </a:rPr>
              <a:t>https://www.youtube.com/watch?v=ozbEPdCXTzo</a:t>
            </a:r>
            <a:endParaRPr lang="es-SV" dirty="0"/>
          </a:p>
          <a:p>
            <a:pPr marL="0" indent="0">
              <a:buNone/>
            </a:pPr>
            <a:endParaRPr lang="es-SV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DBE6F5-E538-4EC7-A30D-EE8B898629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SV" dirty="0"/>
              <a:t>No olvides: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SV" dirty="0"/>
              <a:t>La función de la crónica (página 44)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SV" dirty="0"/>
              <a:t>La clasificación de las crónicas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SV" dirty="0"/>
              <a:t>Gonzalo Fernández de Oviedo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SV" dirty="0"/>
              <a:t>Los otros cronistas…</a:t>
            </a:r>
          </a:p>
          <a:p>
            <a:pPr marL="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97876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85FD1-6BC3-4F64-91B5-6B08226E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Cristóbal colón</a:t>
            </a:r>
          </a:p>
        </p:txBody>
      </p:sp>
      <p:pic>
        <p:nvPicPr>
          <p:cNvPr id="1026" name="Picture 2" descr="10. Los reyes católicos y la etapa de los descubrimientos | Vamos despacio  porque vamos lejos">
            <a:extLst>
              <a:ext uri="{FF2B5EF4-FFF2-40B4-BE49-F238E27FC236}">
                <a16:creationId xmlns:a16="http://schemas.microsoft.com/office/drawing/2014/main" id="{86DA707F-0D41-4F51-96CB-E5D682CD9E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864194"/>
            <a:ext cx="5359791" cy="359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za de Colón - Qué ver en Colón y su historia (2021)">
            <a:extLst>
              <a:ext uri="{FF2B5EF4-FFF2-40B4-BE49-F238E27FC236}">
                <a16:creationId xmlns:a16="http://schemas.microsoft.com/office/drawing/2014/main" id="{61CE30CC-B4C8-4B2F-95B9-6A9490294E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1864194"/>
            <a:ext cx="4645025" cy="318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1202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174</TotalTime>
  <Words>715</Words>
  <Application>Microsoft Office PowerPoint</Application>
  <PresentationFormat>Panorámica</PresentationFormat>
  <Paragraphs>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</vt:lpstr>
      <vt:lpstr>Galería</vt:lpstr>
      <vt:lpstr>Segundo año de bachillerato Lenguaje y literatura</vt:lpstr>
      <vt:lpstr>Fíjate en la siguiente pintura: </vt:lpstr>
      <vt:lpstr>                                         Salvador Dalí</vt:lpstr>
      <vt:lpstr>Presentación de PowerPoint</vt:lpstr>
      <vt:lpstr>¿Quiénes conquistaron américa?</vt:lpstr>
      <vt:lpstr>Contexto histórico: páginas 42 y 43</vt:lpstr>
      <vt:lpstr>¿Y luego? </vt:lpstr>
      <vt:lpstr>Literatura del descubrimiento</vt:lpstr>
      <vt:lpstr>Cristóbal colón</vt:lpstr>
      <vt:lpstr>Textos</vt:lpstr>
      <vt:lpstr>Las dos orillas</vt:lpstr>
      <vt:lpstr>Para finalizar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Segundo año de bachillerato Lenguaje y literatura</dc:title>
  <dc:creator>Vilma Cristina Olivo</dc:creator>
  <cp:lastModifiedBy>Vilma Cristina Olivo</cp:lastModifiedBy>
  <cp:revision>15</cp:revision>
  <dcterms:created xsi:type="dcterms:W3CDTF">2021-03-03T00:06:50Z</dcterms:created>
  <dcterms:modified xsi:type="dcterms:W3CDTF">2022-02-28T23:55:59Z</dcterms:modified>
</cp:coreProperties>
</file>