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84" r:id="rId4"/>
    <p:sldId id="266" r:id="rId5"/>
    <p:sldId id="285" r:id="rId6"/>
    <p:sldId id="263" r:id="rId7"/>
    <p:sldId id="261" r:id="rId8"/>
    <p:sldId id="269" r:id="rId9"/>
    <p:sldId id="264" r:id="rId10"/>
    <p:sldId id="276" r:id="rId11"/>
    <p:sldId id="277" r:id="rId12"/>
    <p:sldId id="278" r:id="rId13"/>
    <p:sldId id="279" r:id="rId14"/>
    <p:sldId id="286" r:id="rId15"/>
    <p:sldId id="281" r:id="rId16"/>
    <p:sldId id="282" r:id="rId17"/>
    <p:sldId id="287" r:id="rId18"/>
    <p:sldId id="280" r:id="rId19"/>
    <p:sldId id="288" r:id="rId20"/>
    <p:sldId id="283" r:id="rId21"/>
    <p:sldId id="270" r:id="rId22"/>
    <p:sldId id="271" r:id="rId23"/>
    <p:sldId id="274" r:id="rId24"/>
    <p:sldId id="272" r:id="rId25"/>
    <p:sldId id="273" r:id="rId26"/>
    <p:sldId id="275" r:id="rId27"/>
    <p:sldId id="28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7B233397-C906-452D-9536-77693F94E5F3}" type="datetimeFigureOut">
              <a:rPr lang="es-SV" smtClean="0"/>
              <a:t>25/2/2022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DDF570C-CBA2-40E6-ADD2-0D506C8BB9BC}" type="slidenum">
              <a:rPr lang="es-SV" smtClean="0"/>
              <a:t>‹Nº›</a:t>
            </a:fld>
            <a:endParaRPr lang="es-SV"/>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9717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233397-C906-452D-9536-77693F94E5F3}" type="datetimeFigureOut">
              <a:rPr lang="es-SV" smtClean="0"/>
              <a:t>25/2/2022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DDF570C-CBA2-40E6-ADD2-0D506C8BB9BC}" type="slidenum">
              <a:rPr lang="es-SV" smtClean="0"/>
              <a:t>‹Nº›</a:t>
            </a:fld>
            <a:endParaRPr lang="es-SV"/>
          </a:p>
        </p:txBody>
      </p:sp>
    </p:spTree>
    <p:extLst>
      <p:ext uri="{BB962C8B-B14F-4D97-AF65-F5344CB8AC3E}">
        <p14:creationId xmlns:p14="http://schemas.microsoft.com/office/powerpoint/2010/main" val="3984060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233397-C906-452D-9536-77693F94E5F3}" type="datetimeFigureOut">
              <a:rPr lang="es-SV" smtClean="0"/>
              <a:t>25/2/2022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DDF570C-CBA2-40E6-ADD2-0D506C8BB9BC}" type="slidenum">
              <a:rPr lang="es-SV" smtClean="0"/>
              <a:t>‹Nº›</a:t>
            </a:fld>
            <a:endParaRPr lang="es-SV"/>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49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233397-C906-452D-9536-77693F94E5F3}" type="datetimeFigureOut">
              <a:rPr lang="es-SV" smtClean="0"/>
              <a:t>25/2/2022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DDF570C-CBA2-40E6-ADD2-0D506C8BB9BC}" type="slidenum">
              <a:rPr lang="es-SV" smtClean="0"/>
              <a:t>‹Nº›</a:t>
            </a:fld>
            <a:endParaRPr lang="es-SV"/>
          </a:p>
        </p:txBody>
      </p:sp>
    </p:spTree>
    <p:extLst>
      <p:ext uri="{BB962C8B-B14F-4D97-AF65-F5344CB8AC3E}">
        <p14:creationId xmlns:p14="http://schemas.microsoft.com/office/powerpoint/2010/main" val="1941198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B233397-C906-452D-9536-77693F94E5F3}" type="datetimeFigureOut">
              <a:rPr lang="es-SV" smtClean="0"/>
              <a:t>25/2/2022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DDF570C-CBA2-40E6-ADD2-0D506C8BB9BC}" type="slidenum">
              <a:rPr lang="es-SV" smtClean="0"/>
              <a:t>‹Nº›</a:t>
            </a:fld>
            <a:endParaRPr lang="es-SV"/>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786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B233397-C906-452D-9536-77693F94E5F3}" type="datetimeFigureOut">
              <a:rPr lang="es-SV" smtClean="0"/>
              <a:t>25/2/2022</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0DDF570C-CBA2-40E6-ADD2-0D506C8BB9BC}" type="slidenum">
              <a:rPr lang="es-SV" smtClean="0"/>
              <a:t>‹Nº›</a:t>
            </a:fld>
            <a:endParaRPr lang="es-SV"/>
          </a:p>
        </p:txBody>
      </p:sp>
    </p:spTree>
    <p:extLst>
      <p:ext uri="{BB962C8B-B14F-4D97-AF65-F5344CB8AC3E}">
        <p14:creationId xmlns:p14="http://schemas.microsoft.com/office/powerpoint/2010/main" val="111825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Editar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B233397-C906-452D-9536-77693F94E5F3}" type="datetimeFigureOut">
              <a:rPr lang="es-SV" smtClean="0"/>
              <a:t>25/2/2022</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0DDF570C-CBA2-40E6-ADD2-0D506C8BB9BC}" type="slidenum">
              <a:rPr lang="es-SV" smtClean="0"/>
              <a:t>‹Nº›</a:t>
            </a:fld>
            <a:endParaRPr lang="es-SV"/>
          </a:p>
        </p:txBody>
      </p:sp>
    </p:spTree>
    <p:extLst>
      <p:ext uri="{BB962C8B-B14F-4D97-AF65-F5344CB8AC3E}">
        <p14:creationId xmlns:p14="http://schemas.microsoft.com/office/powerpoint/2010/main" val="108897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B233397-C906-452D-9536-77693F94E5F3}" type="datetimeFigureOut">
              <a:rPr lang="es-SV" smtClean="0"/>
              <a:t>25/2/2022</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0DDF570C-CBA2-40E6-ADD2-0D506C8BB9BC}" type="slidenum">
              <a:rPr lang="es-SV" smtClean="0"/>
              <a:t>‹Nº›</a:t>
            </a:fld>
            <a:endParaRPr lang="es-SV"/>
          </a:p>
        </p:txBody>
      </p:sp>
    </p:spTree>
    <p:extLst>
      <p:ext uri="{BB962C8B-B14F-4D97-AF65-F5344CB8AC3E}">
        <p14:creationId xmlns:p14="http://schemas.microsoft.com/office/powerpoint/2010/main" val="155037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33397-C906-452D-9536-77693F94E5F3}" type="datetimeFigureOut">
              <a:rPr lang="es-SV" smtClean="0"/>
              <a:t>25/2/2022</a:t>
            </a:fld>
            <a:endParaRPr lang="es-SV"/>
          </a:p>
        </p:txBody>
      </p:sp>
      <p:sp>
        <p:nvSpPr>
          <p:cNvPr id="3" name="Footer Placeholder 2"/>
          <p:cNvSpPr>
            <a:spLocks noGrp="1"/>
          </p:cNvSpPr>
          <p:nvPr>
            <p:ph type="ftr" sz="quarter" idx="11"/>
          </p:nvPr>
        </p:nvSpPr>
        <p:spPr/>
        <p:txBody>
          <a:bodyPr/>
          <a:lstStyle/>
          <a:p>
            <a:endParaRPr lang="es-SV"/>
          </a:p>
        </p:txBody>
      </p:sp>
      <p:sp>
        <p:nvSpPr>
          <p:cNvPr id="4" name="Slide Number Placeholder 3"/>
          <p:cNvSpPr>
            <a:spLocks noGrp="1"/>
          </p:cNvSpPr>
          <p:nvPr>
            <p:ph type="sldNum" sz="quarter" idx="12"/>
          </p:nvPr>
        </p:nvSpPr>
        <p:spPr/>
        <p:txBody>
          <a:bodyPr/>
          <a:lstStyle/>
          <a:p>
            <a:fld id="{0DDF570C-CBA2-40E6-ADD2-0D506C8BB9BC}" type="slidenum">
              <a:rPr lang="es-SV" smtClean="0"/>
              <a:t>‹Nº›</a:t>
            </a:fld>
            <a:endParaRPr lang="es-SV"/>
          </a:p>
        </p:txBody>
      </p:sp>
    </p:spTree>
    <p:extLst>
      <p:ext uri="{BB962C8B-B14F-4D97-AF65-F5344CB8AC3E}">
        <p14:creationId xmlns:p14="http://schemas.microsoft.com/office/powerpoint/2010/main" val="128785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B233397-C906-452D-9536-77693F94E5F3}" type="datetimeFigureOut">
              <a:rPr lang="es-SV" smtClean="0"/>
              <a:t>25/2/2022</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0DDF570C-CBA2-40E6-ADD2-0D506C8BB9BC}" type="slidenum">
              <a:rPr lang="es-SV" smtClean="0"/>
              <a:t>‹Nº›</a:t>
            </a:fld>
            <a:endParaRPr lang="es-SV"/>
          </a:p>
        </p:txBody>
      </p:sp>
    </p:spTree>
    <p:extLst>
      <p:ext uri="{BB962C8B-B14F-4D97-AF65-F5344CB8AC3E}">
        <p14:creationId xmlns:p14="http://schemas.microsoft.com/office/powerpoint/2010/main" val="63345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B233397-C906-452D-9536-77693F94E5F3}" type="datetimeFigureOut">
              <a:rPr lang="es-SV" smtClean="0"/>
              <a:t>25/2/2022</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0DDF570C-CBA2-40E6-ADD2-0D506C8BB9BC}" type="slidenum">
              <a:rPr lang="es-SV" smtClean="0"/>
              <a:t>‹Nº›</a:t>
            </a:fld>
            <a:endParaRPr lang="es-SV"/>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89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B233397-C906-452D-9536-77693F94E5F3}" type="datetimeFigureOut">
              <a:rPr lang="es-SV" smtClean="0"/>
              <a:t>25/2/2022</a:t>
            </a:fld>
            <a:endParaRPr lang="es-SV"/>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SV"/>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DDF570C-CBA2-40E6-ADD2-0D506C8BB9BC}" type="slidenum">
              <a:rPr lang="es-SV" smtClean="0"/>
              <a:t>‹Nº›</a:t>
            </a:fld>
            <a:endParaRPr lang="es-SV"/>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12986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ciencia.unam.mx/leer/794/los-antiguos-codices-mayas-un-tesoro-astronomico-y-religioso" TargetMode="External"/><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hyperlink" Target="http://www.todolibroantiguo.es/libros-raros/codices-mayas-madrid-grolier-paris-dresd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hablemosdemitologias.com/c-mitologia-maya/popol-vuh/"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TKCyrU4G-Y8"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www.elem.mx/autor/datos/1162"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SV" dirty="0"/>
              <a:t>LITERATURA PRECOLOMBINA </a:t>
            </a:r>
          </a:p>
        </p:txBody>
      </p:sp>
      <p:sp>
        <p:nvSpPr>
          <p:cNvPr id="3" name="Subtítulo 2"/>
          <p:cNvSpPr>
            <a:spLocks noGrp="1"/>
          </p:cNvSpPr>
          <p:nvPr>
            <p:ph type="subTitle" idx="1"/>
          </p:nvPr>
        </p:nvSpPr>
        <p:spPr/>
        <p:txBody>
          <a:bodyPr/>
          <a:lstStyle/>
          <a:p>
            <a:r>
              <a:rPr lang="es-SV" dirty="0"/>
              <a:t>LENGUAJE Y LITERATURA </a:t>
            </a:r>
          </a:p>
          <a:p>
            <a:r>
              <a:rPr lang="es-SV" dirty="0"/>
              <a:t>SEGUNDO AÑO DE BACHILLERATO</a:t>
            </a:r>
          </a:p>
          <a:p>
            <a:r>
              <a:rPr lang="es-SV" dirty="0"/>
              <a:t>SECCIÓN B: 2022</a:t>
            </a:r>
          </a:p>
        </p:txBody>
      </p:sp>
    </p:spTree>
    <p:extLst>
      <p:ext uri="{BB962C8B-B14F-4D97-AF65-F5344CB8AC3E}">
        <p14:creationId xmlns:p14="http://schemas.microsoft.com/office/powerpoint/2010/main" val="3539185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566E5F-9353-40F1-B80A-B64D961A30FA}"/>
              </a:ext>
            </a:extLst>
          </p:cNvPr>
          <p:cNvSpPr>
            <a:spLocks noGrp="1"/>
          </p:cNvSpPr>
          <p:nvPr>
            <p:ph type="title"/>
          </p:nvPr>
        </p:nvSpPr>
        <p:spPr/>
        <p:txBody>
          <a:bodyPr/>
          <a:lstStyle/>
          <a:p>
            <a:r>
              <a:rPr lang="es-SV" dirty="0"/>
              <a:t>Literatura maya</a:t>
            </a:r>
          </a:p>
        </p:txBody>
      </p:sp>
      <p:pic>
        <p:nvPicPr>
          <p:cNvPr id="1026" name="Picture 2" descr="Popol Vuh | ¿Que se sabe? ¿que relata? ¿como era? similitud con Biblia">
            <a:extLst>
              <a:ext uri="{FF2B5EF4-FFF2-40B4-BE49-F238E27FC236}">
                <a16:creationId xmlns:a16="http://schemas.microsoft.com/office/drawing/2014/main" id="{CBB44846-F4AC-4B5A-83AB-07F71DC5AC3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3938" y="2286000"/>
            <a:ext cx="4754562" cy="376310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3">
            <a:extLst>
              <a:ext uri="{FF2B5EF4-FFF2-40B4-BE49-F238E27FC236}">
                <a16:creationId xmlns:a16="http://schemas.microsoft.com/office/drawing/2014/main" id="{3FDECDB7-F272-4A95-9629-B37A964DB04F}"/>
              </a:ext>
            </a:extLst>
          </p:cNvPr>
          <p:cNvSpPr>
            <a:spLocks noGrp="1"/>
          </p:cNvSpPr>
          <p:nvPr>
            <p:ph sz="half" idx="2"/>
          </p:nvPr>
        </p:nvSpPr>
        <p:spPr/>
        <p:txBody>
          <a:bodyPr/>
          <a:lstStyle/>
          <a:p>
            <a:r>
              <a:rPr lang="es-SV" dirty="0"/>
              <a:t>¿Cuál era la lengua de los mayas?</a:t>
            </a:r>
          </a:p>
          <a:p>
            <a:r>
              <a:rPr lang="es-SV" dirty="0"/>
              <a:t>¿Quiénes eran los dioses creadores?</a:t>
            </a:r>
          </a:p>
          <a:p>
            <a:r>
              <a:rPr lang="es-SV" dirty="0"/>
              <a:t>¿Qué recordamos de El </a:t>
            </a:r>
            <a:r>
              <a:rPr lang="es-SV" dirty="0" err="1"/>
              <a:t>popol</a:t>
            </a:r>
            <a:r>
              <a:rPr lang="es-SV" dirty="0"/>
              <a:t> </a:t>
            </a:r>
            <a:r>
              <a:rPr lang="es-SV" dirty="0" err="1"/>
              <a:t>vuh</a:t>
            </a:r>
            <a:r>
              <a:rPr lang="es-SV" dirty="0"/>
              <a:t>?</a:t>
            </a:r>
          </a:p>
          <a:p>
            <a:endParaRPr lang="es-SV" dirty="0"/>
          </a:p>
        </p:txBody>
      </p:sp>
    </p:spTree>
    <p:extLst>
      <p:ext uri="{BB962C8B-B14F-4D97-AF65-F5344CB8AC3E}">
        <p14:creationId xmlns:p14="http://schemas.microsoft.com/office/powerpoint/2010/main" val="1415264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B4CCE7-7F33-4AED-B315-0E914056A97C}"/>
              </a:ext>
            </a:extLst>
          </p:cNvPr>
          <p:cNvSpPr>
            <a:spLocks noGrp="1"/>
          </p:cNvSpPr>
          <p:nvPr>
            <p:ph type="title"/>
          </p:nvPr>
        </p:nvSpPr>
        <p:spPr/>
        <p:txBody>
          <a:bodyPr/>
          <a:lstStyle/>
          <a:p>
            <a:r>
              <a:rPr lang="es-SV" dirty="0"/>
              <a:t>Códices mayas</a:t>
            </a:r>
          </a:p>
        </p:txBody>
      </p:sp>
      <p:pic>
        <p:nvPicPr>
          <p:cNvPr id="2050" name="Picture 2" descr="http://ciencia.unam.mx/uploads/textos/ar_codices_mayas_21082018_01.jpg">
            <a:extLst>
              <a:ext uri="{FF2B5EF4-FFF2-40B4-BE49-F238E27FC236}">
                <a16:creationId xmlns:a16="http://schemas.microsoft.com/office/drawing/2014/main" id="{4045C819-19CC-45DC-B918-C2CDD98F684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3938" y="2056964"/>
            <a:ext cx="4754562" cy="4023359"/>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3">
            <a:extLst>
              <a:ext uri="{FF2B5EF4-FFF2-40B4-BE49-F238E27FC236}">
                <a16:creationId xmlns:a16="http://schemas.microsoft.com/office/drawing/2014/main" id="{476B038E-B27F-471E-8CBD-72D765EE5EE0}"/>
              </a:ext>
            </a:extLst>
          </p:cNvPr>
          <p:cNvSpPr>
            <a:spLocks noGrp="1"/>
          </p:cNvSpPr>
          <p:nvPr>
            <p:ph sz="half" idx="2"/>
          </p:nvPr>
        </p:nvSpPr>
        <p:spPr/>
        <p:txBody>
          <a:bodyPr/>
          <a:lstStyle/>
          <a:p>
            <a:r>
              <a:rPr lang="es-SV" dirty="0">
                <a:hlinkClick r:id="rId3"/>
              </a:rPr>
              <a:t>http://ciencia.unam.mx/leer/794/los-antiguos-codices-mayas-un-tesoro-astronomico-y-religioso</a:t>
            </a:r>
            <a:endParaRPr lang="es-SV" dirty="0"/>
          </a:p>
          <a:p>
            <a:endParaRPr lang="es-SV" dirty="0"/>
          </a:p>
          <a:p>
            <a:endParaRPr lang="es-SV" dirty="0"/>
          </a:p>
          <a:p>
            <a:r>
              <a:rPr lang="es-SV" dirty="0">
                <a:hlinkClick r:id="rId4"/>
              </a:rPr>
              <a:t>http://www.todolibroantiguo.es/libros-raros/codices-mayas-madrid-grolier-paris-dresde.html</a:t>
            </a:r>
            <a:endParaRPr lang="es-SV" dirty="0"/>
          </a:p>
          <a:p>
            <a:endParaRPr lang="es-SV" dirty="0"/>
          </a:p>
        </p:txBody>
      </p:sp>
    </p:spTree>
    <p:extLst>
      <p:ext uri="{BB962C8B-B14F-4D97-AF65-F5344CB8AC3E}">
        <p14:creationId xmlns:p14="http://schemas.microsoft.com/office/powerpoint/2010/main" val="3350853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BA3020-EE4B-4D39-AB13-18746096C5FA}"/>
              </a:ext>
            </a:extLst>
          </p:cNvPr>
          <p:cNvSpPr>
            <a:spLocks noGrp="1"/>
          </p:cNvSpPr>
          <p:nvPr>
            <p:ph type="title"/>
          </p:nvPr>
        </p:nvSpPr>
        <p:spPr/>
        <p:txBody>
          <a:bodyPr/>
          <a:lstStyle/>
          <a:p>
            <a:r>
              <a:rPr lang="es-SV" dirty="0"/>
              <a:t>Investigamos: </a:t>
            </a:r>
          </a:p>
        </p:txBody>
      </p:sp>
      <p:sp>
        <p:nvSpPr>
          <p:cNvPr id="3" name="Marcador de contenido 2">
            <a:extLst>
              <a:ext uri="{FF2B5EF4-FFF2-40B4-BE49-F238E27FC236}">
                <a16:creationId xmlns:a16="http://schemas.microsoft.com/office/drawing/2014/main" id="{049A7CE2-DB4B-4263-9014-64A564E21211}"/>
              </a:ext>
            </a:extLst>
          </p:cNvPr>
          <p:cNvSpPr>
            <a:spLocks noGrp="1"/>
          </p:cNvSpPr>
          <p:nvPr>
            <p:ph sz="half" idx="1"/>
          </p:nvPr>
        </p:nvSpPr>
        <p:spPr/>
        <p:txBody>
          <a:bodyPr>
            <a:normAutofit fontScale="92500"/>
          </a:bodyPr>
          <a:lstStyle/>
          <a:p>
            <a:pPr fontAlgn="base"/>
            <a:r>
              <a:rPr lang="es-MX" sz="2600" dirty="0"/>
              <a:t>El Códice de Dresde</a:t>
            </a:r>
            <a:r>
              <a:rPr lang="es-MX" sz="2600" b="1" dirty="0">
                <a:solidFill>
                  <a:srgbClr val="00B050"/>
                </a:solidFill>
              </a:rPr>
              <a:t> : 1, 21, 15</a:t>
            </a:r>
          </a:p>
          <a:p>
            <a:pPr fontAlgn="base"/>
            <a:r>
              <a:rPr lang="es-MX" sz="2600" dirty="0"/>
              <a:t>El Códice de Madrid, también conocido como el Códice </a:t>
            </a:r>
            <a:r>
              <a:rPr lang="es-MX" sz="2600" dirty="0" err="1"/>
              <a:t>Tro-Cortesiano</a:t>
            </a:r>
            <a:r>
              <a:rPr lang="es-MX" sz="2600" dirty="0"/>
              <a:t> 6, 27, 35,38</a:t>
            </a:r>
            <a:endParaRPr lang="es-MX" sz="2600" b="1" dirty="0">
              <a:solidFill>
                <a:srgbClr val="00B050"/>
              </a:solidFill>
            </a:endParaRPr>
          </a:p>
          <a:p>
            <a:pPr fontAlgn="base"/>
            <a:r>
              <a:rPr lang="es-MX" sz="2600" dirty="0"/>
              <a:t>El Códice de París, también conocido como el Códice </a:t>
            </a:r>
            <a:r>
              <a:rPr lang="es-MX" sz="2600" dirty="0" err="1"/>
              <a:t>Peresiano</a:t>
            </a:r>
            <a:r>
              <a:rPr lang="es-MX" sz="2600" b="1" dirty="0">
                <a:solidFill>
                  <a:srgbClr val="00B050"/>
                </a:solidFill>
              </a:rPr>
              <a:t>  9, 28, 17</a:t>
            </a:r>
          </a:p>
          <a:p>
            <a:pPr fontAlgn="base"/>
            <a:r>
              <a:rPr lang="es-MX" sz="2600" dirty="0"/>
              <a:t>El Códice de </a:t>
            </a:r>
            <a:r>
              <a:rPr lang="es-MX" sz="2600" dirty="0" err="1"/>
              <a:t>Grolier</a:t>
            </a:r>
            <a:r>
              <a:rPr lang="es-MX" sz="2600" dirty="0"/>
              <a:t>, también conocido como el Fragmento de </a:t>
            </a:r>
            <a:r>
              <a:rPr lang="es-MX" sz="2600" dirty="0" err="1"/>
              <a:t>Grolier</a:t>
            </a:r>
            <a:r>
              <a:rPr lang="es-MX" sz="2600" dirty="0"/>
              <a:t> 2, 31, 18</a:t>
            </a:r>
            <a:endParaRPr lang="es-MX" sz="2600" b="1" dirty="0">
              <a:solidFill>
                <a:srgbClr val="00B050"/>
              </a:solidFill>
            </a:endParaRPr>
          </a:p>
          <a:p>
            <a:endParaRPr lang="es-SV" dirty="0"/>
          </a:p>
        </p:txBody>
      </p:sp>
      <p:sp>
        <p:nvSpPr>
          <p:cNvPr id="4" name="Marcador de contenido 3">
            <a:extLst>
              <a:ext uri="{FF2B5EF4-FFF2-40B4-BE49-F238E27FC236}">
                <a16:creationId xmlns:a16="http://schemas.microsoft.com/office/drawing/2014/main" id="{1EB27562-8A2B-468B-ABFE-83FD49EF24C7}"/>
              </a:ext>
            </a:extLst>
          </p:cNvPr>
          <p:cNvSpPr>
            <a:spLocks noGrp="1"/>
          </p:cNvSpPr>
          <p:nvPr>
            <p:ph sz="half" idx="2"/>
          </p:nvPr>
        </p:nvSpPr>
        <p:spPr>
          <a:xfrm>
            <a:off x="5989320" y="1871003"/>
            <a:ext cx="4754880" cy="4438357"/>
          </a:xfrm>
        </p:spPr>
        <p:txBody>
          <a:bodyPr>
            <a:normAutofit fontScale="92500"/>
          </a:bodyPr>
          <a:lstStyle/>
          <a:p>
            <a:pPr marL="0" indent="0">
              <a:buNone/>
            </a:pPr>
            <a:r>
              <a:rPr lang="es-MX" dirty="0"/>
              <a:t>El decreto del Emperador Carlos V nombrando a Fray Juan de Zumárraga primer obispo de la Nueva España lleva la fecha de 20 de diciembre de 1527. Un año después, arribaría este monje franciscano, con experiencia en los juicios por casos de brujería, a un continente totalmente desconocido para Europa con el fin de dar comienzo a la evangelización de una población de creencias animistas y politeístas. A los códices de toda Mesoamérica  se les aplicó los mismos métodos que se utilizaron en la </a:t>
            </a:r>
            <a:r>
              <a:rPr lang="es-MX" b="1" u="sng" dirty="0"/>
              <a:t>España de la Reconquista </a:t>
            </a:r>
            <a:r>
              <a:rPr lang="es-MX" dirty="0"/>
              <a:t>con los libros judíos y árabes, con los textos hebreos y musulmanes: </a:t>
            </a:r>
            <a:r>
              <a:rPr lang="es-MX" b="1" dirty="0">
                <a:solidFill>
                  <a:srgbClr val="FF0000"/>
                </a:solidFill>
              </a:rPr>
              <a:t>el fuego que todo lo borra.</a:t>
            </a:r>
            <a:endParaRPr lang="es-SV" b="1" dirty="0">
              <a:solidFill>
                <a:srgbClr val="FF0000"/>
              </a:solidFill>
            </a:endParaRPr>
          </a:p>
        </p:txBody>
      </p:sp>
    </p:spTree>
    <p:extLst>
      <p:ext uri="{BB962C8B-B14F-4D97-AF65-F5344CB8AC3E}">
        <p14:creationId xmlns:p14="http://schemas.microsoft.com/office/powerpoint/2010/main" val="9361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4CFC1-DB33-4FAA-BD85-C3F4A3595ADF}"/>
              </a:ext>
            </a:extLst>
          </p:cNvPr>
          <p:cNvSpPr>
            <a:spLocks noGrp="1"/>
          </p:cNvSpPr>
          <p:nvPr>
            <p:ph type="title"/>
          </p:nvPr>
        </p:nvSpPr>
        <p:spPr/>
        <p:txBody>
          <a:bodyPr/>
          <a:lstStyle/>
          <a:p>
            <a:r>
              <a:rPr lang="es-SV" dirty="0"/>
              <a:t>El </a:t>
            </a:r>
            <a:r>
              <a:rPr lang="es-SV" dirty="0" err="1"/>
              <a:t>popol</a:t>
            </a:r>
            <a:r>
              <a:rPr lang="es-SV" dirty="0"/>
              <a:t> </a:t>
            </a:r>
            <a:r>
              <a:rPr lang="es-SV" dirty="0" err="1"/>
              <a:t>vuh</a:t>
            </a:r>
            <a:endParaRPr lang="es-SV" dirty="0"/>
          </a:p>
        </p:txBody>
      </p:sp>
      <p:sp>
        <p:nvSpPr>
          <p:cNvPr id="3" name="Marcador de contenido 2">
            <a:extLst>
              <a:ext uri="{FF2B5EF4-FFF2-40B4-BE49-F238E27FC236}">
                <a16:creationId xmlns:a16="http://schemas.microsoft.com/office/drawing/2014/main" id="{EC9561A9-5D80-4305-96D1-BFE644EA7D5C}"/>
              </a:ext>
            </a:extLst>
          </p:cNvPr>
          <p:cNvSpPr>
            <a:spLocks noGrp="1"/>
          </p:cNvSpPr>
          <p:nvPr>
            <p:ph sz="half" idx="1"/>
          </p:nvPr>
        </p:nvSpPr>
        <p:spPr/>
        <p:txBody>
          <a:bodyPr>
            <a:normAutofit lnSpcReduction="10000"/>
          </a:bodyPr>
          <a:lstStyle/>
          <a:p>
            <a:r>
              <a:rPr lang="es-SV" dirty="0"/>
              <a:t>El Popol Vuh es el libro de la comunidad maya.</a:t>
            </a:r>
          </a:p>
          <a:p>
            <a:r>
              <a:rPr lang="es-SV" dirty="0"/>
              <a:t>La estructura básica es de cuatro partes:</a:t>
            </a:r>
          </a:p>
          <a:p>
            <a:r>
              <a:rPr lang="es-SV" dirty="0"/>
              <a:t>Creación</a:t>
            </a:r>
          </a:p>
          <a:p>
            <a:r>
              <a:rPr lang="es-SV" dirty="0"/>
              <a:t>Gemelos</a:t>
            </a:r>
          </a:p>
          <a:p>
            <a:r>
              <a:rPr lang="es-SV" dirty="0"/>
              <a:t>Hijos de los gemelos</a:t>
            </a:r>
          </a:p>
          <a:p>
            <a:r>
              <a:rPr lang="es-SV" dirty="0"/>
              <a:t>Las nuevas tribus</a:t>
            </a:r>
          </a:p>
          <a:p>
            <a:r>
              <a:rPr lang="es-SV" dirty="0"/>
              <a:t>Este libro presenta muchas similitudes con la Biblia.</a:t>
            </a:r>
          </a:p>
        </p:txBody>
      </p:sp>
      <p:sp>
        <p:nvSpPr>
          <p:cNvPr id="4" name="Marcador de contenido 3">
            <a:extLst>
              <a:ext uri="{FF2B5EF4-FFF2-40B4-BE49-F238E27FC236}">
                <a16:creationId xmlns:a16="http://schemas.microsoft.com/office/drawing/2014/main" id="{4A0C0DC0-2E66-4D75-A36E-046CC758EF8A}"/>
              </a:ext>
            </a:extLst>
          </p:cNvPr>
          <p:cNvSpPr>
            <a:spLocks noGrp="1"/>
          </p:cNvSpPr>
          <p:nvPr>
            <p:ph sz="half" idx="2"/>
          </p:nvPr>
        </p:nvSpPr>
        <p:spPr/>
        <p:txBody>
          <a:bodyPr>
            <a:normAutofit lnSpcReduction="10000"/>
          </a:bodyPr>
          <a:lstStyle/>
          <a:p>
            <a:r>
              <a:rPr lang="es-SV" dirty="0">
                <a:hlinkClick r:id="rId2"/>
              </a:rPr>
              <a:t>https://hablemosdemitologias.com/c-mitologia-maya/popol-vuh/</a:t>
            </a:r>
            <a:endParaRPr lang="es-SV" dirty="0"/>
          </a:p>
          <a:p>
            <a:r>
              <a:rPr lang="es-SV" dirty="0"/>
              <a:t>El Popol Vuh relata la creación de los hombres de maíz, alimento con mucho valor y significado en las culturas de Mesoamérica.</a:t>
            </a:r>
          </a:p>
          <a:p>
            <a:r>
              <a:rPr lang="es-SV" dirty="0"/>
              <a:t>¿Qué significan los hombres de maíz?</a:t>
            </a:r>
          </a:p>
          <a:p>
            <a:r>
              <a:rPr lang="es-SV" dirty="0"/>
              <a:t>¿Por qué son cuatro?</a:t>
            </a:r>
          </a:p>
          <a:p>
            <a:r>
              <a:rPr lang="es-SV" dirty="0"/>
              <a:t>¿Cuáles son las similitudes y diferencias entre la creación precolombina y el Génesis? </a:t>
            </a:r>
          </a:p>
        </p:txBody>
      </p:sp>
    </p:spTree>
    <p:extLst>
      <p:ext uri="{BB962C8B-B14F-4D97-AF65-F5344CB8AC3E}">
        <p14:creationId xmlns:p14="http://schemas.microsoft.com/office/powerpoint/2010/main" val="2625385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3CCC6D-5FBE-42A3-93E0-C2A7AE3DD2A6}"/>
              </a:ext>
            </a:extLst>
          </p:cNvPr>
          <p:cNvSpPr>
            <a:spLocks noGrp="1"/>
          </p:cNvSpPr>
          <p:nvPr>
            <p:ph type="title"/>
          </p:nvPr>
        </p:nvSpPr>
        <p:spPr/>
        <p:txBody>
          <a:bodyPr/>
          <a:lstStyle/>
          <a:p>
            <a:r>
              <a:rPr lang="es-SV" dirty="0"/>
              <a:t>Comparación ¿a qué se debe el parecido?</a:t>
            </a:r>
          </a:p>
        </p:txBody>
      </p:sp>
      <p:sp>
        <p:nvSpPr>
          <p:cNvPr id="8" name="Marcador de texto 7">
            <a:extLst>
              <a:ext uri="{FF2B5EF4-FFF2-40B4-BE49-F238E27FC236}">
                <a16:creationId xmlns:a16="http://schemas.microsoft.com/office/drawing/2014/main" id="{48D88B24-B0CE-428E-81FD-C249E0BCA243}"/>
              </a:ext>
            </a:extLst>
          </p:cNvPr>
          <p:cNvSpPr>
            <a:spLocks noGrp="1"/>
          </p:cNvSpPr>
          <p:nvPr>
            <p:ph type="body" idx="1"/>
          </p:nvPr>
        </p:nvSpPr>
        <p:spPr/>
        <p:txBody>
          <a:bodyPr/>
          <a:lstStyle/>
          <a:p>
            <a:r>
              <a:rPr lang="es-SV" dirty="0"/>
              <a:t>Popol Vuh </a:t>
            </a:r>
          </a:p>
        </p:txBody>
      </p:sp>
      <p:sp>
        <p:nvSpPr>
          <p:cNvPr id="9" name="Marcador de contenido 8">
            <a:extLst>
              <a:ext uri="{FF2B5EF4-FFF2-40B4-BE49-F238E27FC236}">
                <a16:creationId xmlns:a16="http://schemas.microsoft.com/office/drawing/2014/main" id="{31D0A064-A17D-4657-A936-DD4D9C076FF7}"/>
              </a:ext>
            </a:extLst>
          </p:cNvPr>
          <p:cNvSpPr>
            <a:spLocks noGrp="1"/>
          </p:cNvSpPr>
          <p:nvPr>
            <p:ph sz="half" idx="2"/>
          </p:nvPr>
        </p:nvSpPr>
        <p:spPr/>
        <p:txBody>
          <a:bodyPr/>
          <a:lstStyle/>
          <a:p>
            <a:r>
              <a:rPr lang="es-SV" dirty="0"/>
              <a:t>1. ¿?</a:t>
            </a:r>
          </a:p>
          <a:p>
            <a:r>
              <a:rPr lang="es-SV" dirty="0"/>
              <a:t>2. ¿?</a:t>
            </a:r>
          </a:p>
          <a:p>
            <a:r>
              <a:rPr lang="es-SV" dirty="0"/>
              <a:t>3. ¿?</a:t>
            </a:r>
          </a:p>
          <a:p>
            <a:r>
              <a:rPr lang="es-SV" dirty="0"/>
              <a:t>4: ¿?</a:t>
            </a:r>
          </a:p>
          <a:p>
            <a:endParaRPr lang="es-SV" dirty="0"/>
          </a:p>
        </p:txBody>
      </p:sp>
      <p:sp>
        <p:nvSpPr>
          <p:cNvPr id="10" name="Marcador de texto 9">
            <a:extLst>
              <a:ext uri="{FF2B5EF4-FFF2-40B4-BE49-F238E27FC236}">
                <a16:creationId xmlns:a16="http://schemas.microsoft.com/office/drawing/2014/main" id="{290D2361-9EE1-4E81-9DCB-532D6FC40FE2}"/>
              </a:ext>
            </a:extLst>
          </p:cNvPr>
          <p:cNvSpPr>
            <a:spLocks noGrp="1"/>
          </p:cNvSpPr>
          <p:nvPr>
            <p:ph type="body" sz="quarter" idx="3"/>
          </p:nvPr>
        </p:nvSpPr>
        <p:spPr/>
        <p:txBody>
          <a:bodyPr/>
          <a:lstStyle/>
          <a:p>
            <a:r>
              <a:rPr lang="es-SV" dirty="0"/>
              <a:t>Biblia </a:t>
            </a:r>
          </a:p>
        </p:txBody>
      </p:sp>
      <p:sp>
        <p:nvSpPr>
          <p:cNvPr id="11" name="Marcador de contenido 10">
            <a:extLst>
              <a:ext uri="{FF2B5EF4-FFF2-40B4-BE49-F238E27FC236}">
                <a16:creationId xmlns:a16="http://schemas.microsoft.com/office/drawing/2014/main" id="{DD4F3B56-C20B-496A-AB9C-1B78807612F0}"/>
              </a:ext>
            </a:extLst>
          </p:cNvPr>
          <p:cNvSpPr>
            <a:spLocks noGrp="1"/>
          </p:cNvSpPr>
          <p:nvPr>
            <p:ph sz="quarter" idx="4"/>
          </p:nvPr>
        </p:nvSpPr>
        <p:spPr/>
        <p:txBody>
          <a:bodyPr/>
          <a:lstStyle/>
          <a:p>
            <a:r>
              <a:rPr lang="es-SV" dirty="0"/>
              <a:t>1. Creación realizada por Dios.</a:t>
            </a:r>
          </a:p>
          <a:p>
            <a:r>
              <a:rPr lang="es-SV" dirty="0"/>
              <a:t>2. La tierra y los animales fueron creados antes que el hombre.</a:t>
            </a:r>
          </a:p>
          <a:p>
            <a:r>
              <a:rPr lang="es-SV" dirty="0"/>
              <a:t>3. La mujer es creada de la costilla de Adán.</a:t>
            </a:r>
          </a:p>
          <a:p>
            <a:r>
              <a:rPr lang="es-SV" dirty="0"/>
              <a:t>4. La Biblia predice un final (apocalipsis). </a:t>
            </a:r>
          </a:p>
        </p:txBody>
      </p:sp>
    </p:spTree>
    <p:extLst>
      <p:ext uri="{BB962C8B-B14F-4D97-AF65-F5344CB8AC3E}">
        <p14:creationId xmlns:p14="http://schemas.microsoft.com/office/powerpoint/2010/main" val="304544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2C1E06C0-B857-45A0-B29B-D0C470B1417E}"/>
              </a:ext>
            </a:extLst>
          </p:cNvPr>
          <p:cNvSpPr/>
          <p:nvPr/>
        </p:nvSpPr>
        <p:spPr>
          <a:xfrm>
            <a:off x="1125415" y="1305342"/>
            <a:ext cx="9889588" cy="5262979"/>
          </a:xfrm>
          <a:prstGeom prst="rect">
            <a:avLst/>
          </a:prstGeom>
        </p:spPr>
        <p:txBody>
          <a:bodyPr wrap="square">
            <a:spAutoFit/>
          </a:bodyPr>
          <a:lstStyle/>
          <a:p>
            <a:pPr algn="just"/>
            <a:r>
              <a:rPr lang="es-MX" sz="2400" b="1" dirty="0">
                <a:latin typeface="Helvetica Neue"/>
              </a:rPr>
              <a:t>El </a:t>
            </a:r>
            <a:r>
              <a:rPr lang="es-MX" sz="2400" b="1" i="1" dirty="0">
                <a:latin typeface="Helvetica Neue"/>
              </a:rPr>
              <a:t>Popol Vuh</a:t>
            </a:r>
            <a:r>
              <a:rPr lang="es-MX" sz="2400" b="1" dirty="0">
                <a:latin typeface="Helvetica Neue"/>
              </a:rPr>
              <a:t>, traducido como </a:t>
            </a:r>
            <a:r>
              <a:rPr lang="es-MX" sz="2400" b="1" i="1" dirty="0">
                <a:latin typeface="Helvetica Neue"/>
              </a:rPr>
              <a:t>Libro del consejo</a:t>
            </a:r>
            <a:r>
              <a:rPr lang="es-MX" sz="2400" b="1" dirty="0">
                <a:latin typeface="Helvetica Neue"/>
              </a:rPr>
              <a:t>, </a:t>
            </a:r>
            <a:r>
              <a:rPr lang="es-MX" sz="2400" b="1" i="1" dirty="0">
                <a:latin typeface="Helvetica Neue"/>
              </a:rPr>
              <a:t>Libro de la comunidad</a:t>
            </a:r>
            <a:r>
              <a:rPr lang="es-MX" sz="2400" b="1" dirty="0">
                <a:latin typeface="Helvetica Neue"/>
              </a:rPr>
              <a:t>, </a:t>
            </a:r>
            <a:r>
              <a:rPr lang="es-MX" sz="2400" b="1" i="1" dirty="0">
                <a:latin typeface="Helvetica Neue"/>
              </a:rPr>
              <a:t>Libro del pueblo</a:t>
            </a:r>
            <a:r>
              <a:rPr lang="es-MX" sz="2400" b="1" dirty="0">
                <a:latin typeface="Helvetica Neue"/>
              </a:rPr>
              <a:t> o </a:t>
            </a:r>
            <a:r>
              <a:rPr lang="es-MX" sz="2400" b="1" i="1" dirty="0">
                <a:latin typeface="Helvetica Neue"/>
              </a:rPr>
              <a:t>El libro sagrado</a:t>
            </a:r>
            <a:r>
              <a:rPr lang="es-MX" sz="2400" b="1" dirty="0">
                <a:latin typeface="Helvetica Neue"/>
              </a:rPr>
              <a:t>, es un relato sobre la creación del pueblo maya quiché. </a:t>
            </a:r>
          </a:p>
          <a:p>
            <a:pPr algn="just"/>
            <a:endParaRPr lang="es-MX" sz="2400" b="1" dirty="0">
              <a:latin typeface="Helvetica Neue"/>
            </a:endParaRPr>
          </a:p>
          <a:p>
            <a:pPr algn="just"/>
            <a:r>
              <a:rPr lang="es-MX" sz="2400" b="1" i="1" dirty="0">
                <a:latin typeface="Helvetica Neue"/>
              </a:rPr>
              <a:t>Popol</a:t>
            </a:r>
            <a:r>
              <a:rPr lang="es-MX" sz="2400" b="1" dirty="0">
                <a:latin typeface="Helvetica Neue"/>
              </a:rPr>
              <a:t> también se define como «estera tejida», y </a:t>
            </a:r>
            <a:r>
              <a:rPr lang="es-MX" sz="2400" b="1" i="1" dirty="0" err="1">
                <a:latin typeface="Helvetica Neue"/>
              </a:rPr>
              <a:t>vuh</a:t>
            </a:r>
            <a:r>
              <a:rPr lang="es-MX" sz="2400" b="1" dirty="0">
                <a:latin typeface="Helvetica Neue"/>
              </a:rPr>
              <a:t> o </a:t>
            </a:r>
            <a:r>
              <a:rPr lang="es-MX" sz="2400" b="1" i="1" dirty="0" err="1">
                <a:latin typeface="Helvetica Neue"/>
              </a:rPr>
              <a:t>vuj</a:t>
            </a:r>
            <a:r>
              <a:rPr lang="es-MX" sz="2400" b="1" dirty="0">
                <a:latin typeface="Helvetica Neue"/>
              </a:rPr>
              <a:t>, como «libro». El texto entreteje relatos mayas sobre cosmologías, orígenes, tradiciones e historias espirituales que explican la creación del mundo, los orígenes y las primeras migraciones de los pueblos centroamericanos, su historia y tradiciones, y proporciona una cronología de los últimos reyes y líderes quichés. </a:t>
            </a:r>
          </a:p>
          <a:p>
            <a:pPr algn="just"/>
            <a:endParaRPr lang="es-MX" sz="2400" b="1" dirty="0">
              <a:latin typeface="Helvetica Neue"/>
            </a:endParaRPr>
          </a:p>
          <a:p>
            <a:pPr algn="just"/>
            <a:r>
              <a:rPr lang="es-MX" sz="2400" b="1" dirty="0">
                <a:latin typeface="Helvetica Neue"/>
              </a:rPr>
              <a:t>El manuscrito del </a:t>
            </a:r>
            <a:r>
              <a:rPr lang="es-MX" sz="2400" b="1" i="1" dirty="0">
                <a:latin typeface="Helvetica Neue"/>
              </a:rPr>
              <a:t>Popol Vuh</a:t>
            </a:r>
            <a:r>
              <a:rPr lang="es-MX" sz="2400" b="1" dirty="0">
                <a:latin typeface="Helvetica Neue"/>
              </a:rPr>
              <a:t> que se conserva en la Biblioteca Newberry es una de las copias más conocidas y, posiblemente, la más antigua que exista. </a:t>
            </a:r>
          </a:p>
        </p:txBody>
      </p:sp>
    </p:spTree>
    <p:extLst>
      <p:ext uri="{BB962C8B-B14F-4D97-AF65-F5344CB8AC3E}">
        <p14:creationId xmlns:p14="http://schemas.microsoft.com/office/powerpoint/2010/main" val="278404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F5D0A7B-4E25-4346-8F72-1CC69D093699}"/>
              </a:ext>
            </a:extLst>
          </p:cNvPr>
          <p:cNvSpPr/>
          <p:nvPr/>
        </p:nvSpPr>
        <p:spPr>
          <a:xfrm>
            <a:off x="1237957" y="889844"/>
            <a:ext cx="10142806" cy="5016758"/>
          </a:xfrm>
          <a:prstGeom prst="rect">
            <a:avLst/>
          </a:prstGeom>
        </p:spPr>
        <p:txBody>
          <a:bodyPr wrap="square">
            <a:spAutoFit/>
          </a:bodyPr>
          <a:lstStyle/>
          <a:p>
            <a:pPr algn="just"/>
            <a:r>
              <a:rPr lang="es-MX" sz="2000" b="1" dirty="0">
                <a:latin typeface="Helvetica Neue"/>
              </a:rPr>
              <a:t>El sacerdote dominico Francisco Ximénez (1666–1722) transcribió el texto en Chichicastenango, Guatemala, entre 1700 y 1715. Como lingüista, Ximénez estaba interesado en la lengua nativa, el quiché. Algunos eruditos creen que la copia de Ximénez parte de una versión anterior, probablemente preparada en el siglo XVI por un hablante nativo que había aprendido caracteres latinos. </a:t>
            </a:r>
          </a:p>
          <a:p>
            <a:pPr algn="just"/>
            <a:endParaRPr lang="es-MX" sz="2000" b="1" dirty="0">
              <a:latin typeface="Helvetica Neue"/>
            </a:endParaRPr>
          </a:p>
          <a:p>
            <a:pPr algn="just"/>
            <a:endParaRPr lang="es-MX" sz="2000" b="1" dirty="0">
              <a:latin typeface="Helvetica Neue"/>
            </a:endParaRPr>
          </a:p>
          <a:p>
            <a:pPr algn="just"/>
            <a:r>
              <a:rPr lang="es-MX" sz="2000" b="1" dirty="0">
                <a:latin typeface="Helvetica Neue"/>
              </a:rPr>
              <a:t>Las primeras formas del texto fueron códices o manuscritos, que estaban hechos con largas tiras de papel de corteza, algodón o cuero, y se plegaban como un acordeón. Como ayuda memoria, contenían glifos, símbolos que transmitían información de forma no verbal.</a:t>
            </a:r>
          </a:p>
          <a:p>
            <a:pPr algn="just"/>
            <a:r>
              <a:rPr lang="es-MX" sz="2000" b="1" dirty="0">
                <a:latin typeface="Helvetica Neue"/>
              </a:rPr>
              <a:t> </a:t>
            </a:r>
            <a:br>
              <a:rPr lang="es-MX" sz="2000" b="1" dirty="0">
                <a:latin typeface="Helvetica Neue"/>
              </a:rPr>
            </a:br>
            <a:endParaRPr lang="es-MX" sz="2000" b="1" dirty="0">
              <a:latin typeface="Helvetica Neue"/>
            </a:endParaRPr>
          </a:p>
          <a:p>
            <a:pPr algn="just"/>
            <a:r>
              <a:rPr lang="es-MX" sz="2000" b="1" dirty="0">
                <a:latin typeface="Helvetica Neue"/>
              </a:rPr>
              <a:t>La transcripción de Ximénez utiliza la escritura latina para presentar el quiché original, junto con una traducción al español en paralelo. Sin duda, el texto, que parece verso libre, estaba diseñado para ser transmitido de forma oral. </a:t>
            </a:r>
            <a:endParaRPr lang="es-SV" sz="2000" b="1" dirty="0"/>
          </a:p>
        </p:txBody>
      </p:sp>
    </p:spTree>
    <p:extLst>
      <p:ext uri="{BB962C8B-B14F-4D97-AF65-F5344CB8AC3E}">
        <p14:creationId xmlns:p14="http://schemas.microsoft.com/office/powerpoint/2010/main" val="451047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81ECA5-14CA-400B-99B5-B33602EA167B}"/>
              </a:ext>
            </a:extLst>
          </p:cNvPr>
          <p:cNvSpPr>
            <a:spLocks noGrp="1"/>
          </p:cNvSpPr>
          <p:nvPr>
            <p:ph type="title"/>
          </p:nvPr>
        </p:nvSpPr>
        <p:spPr/>
        <p:txBody>
          <a:bodyPr/>
          <a:lstStyle/>
          <a:p>
            <a:r>
              <a:rPr lang="es-SV" dirty="0"/>
              <a:t>El </a:t>
            </a:r>
            <a:r>
              <a:rPr lang="es-SV" dirty="0" err="1"/>
              <a:t>popol</a:t>
            </a:r>
            <a:r>
              <a:rPr lang="es-SV" dirty="0"/>
              <a:t> </a:t>
            </a:r>
            <a:r>
              <a:rPr lang="es-SV" dirty="0" err="1"/>
              <a:t>vuh</a:t>
            </a:r>
            <a:r>
              <a:rPr lang="es-SV" dirty="0"/>
              <a:t> en la actualidad</a:t>
            </a:r>
          </a:p>
        </p:txBody>
      </p:sp>
      <p:sp>
        <p:nvSpPr>
          <p:cNvPr id="8" name="Marcador de contenido 7">
            <a:extLst>
              <a:ext uri="{FF2B5EF4-FFF2-40B4-BE49-F238E27FC236}">
                <a16:creationId xmlns:a16="http://schemas.microsoft.com/office/drawing/2014/main" id="{7140F1CC-E1B4-4A0F-BF55-A734EF9BCE15}"/>
              </a:ext>
            </a:extLst>
          </p:cNvPr>
          <p:cNvSpPr>
            <a:spLocks noGrp="1"/>
          </p:cNvSpPr>
          <p:nvPr>
            <p:ph sz="half" idx="2"/>
          </p:nvPr>
        </p:nvSpPr>
        <p:spPr>
          <a:xfrm>
            <a:off x="5401994" y="2286000"/>
            <a:ext cx="5342206" cy="4023360"/>
          </a:xfrm>
        </p:spPr>
        <p:txBody>
          <a:bodyPr/>
          <a:lstStyle/>
          <a:p>
            <a:pPr algn="ctr"/>
            <a:r>
              <a:rPr lang="es-SV" sz="3200" b="1" dirty="0"/>
              <a:t>Respondemos:</a:t>
            </a:r>
          </a:p>
          <a:p>
            <a:r>
              <a:rPr lang="es-SV" dirty="0"/>
              <a:t>¿Cuál es la importancia de la dualidad para la cultura maya?</a:t>
            </a:r>
          </a:p>
          <a:p>
            <a:r>
              <a:rPr lang="es-SV" dirty="0"/>
              <a:t>¿Los gemelos eran dioses?</a:t>
            </a:r>
          </a:p>
          <a:p>
            <a:r>
              <a:rPr lang="es-SV" dirty="0"/>
              <a:t>¿Los gemelos representan la bondad?</a:t>
            </a:r>
          </a:p>
          <a:p>
            <a:r>
              <a:rPr lang="es-SV" dirty="0"/>
              <a:t>Inventamos un nombre, con significado, para los gemelos.</a:t>
            </a:r>
          </a:p>
          <a:p>
            <a:endParaRPr lang="es-SV" dirty="0"/>
          </a:p>
        </p:txBody>
      </p:sp>
      <p:pic>
        <p:nvPicPr>
          <p:cNvPr id="2050" name="Picture 2" descr="Letra Prehispana: Los Gemelos Cósmicos">
            <a:extLst>
              <a:ext uri="{FF2B5EF4-FFF2-40B4-BE49-F238E27FC236}">
                <a16:creationId xmlns:a16="http://schemas.microsoft.com/office/drawing/2014/main" id="{394F1749-E713-4A1C-8DCA-F5E6DCB55DDF}"/>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847441" y="2286000"/>
            <a:ext cx="3107555"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286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0BC49-5213-4A61-84C2-0313908087BA}"/>
              </a:ext>
            </a:extLst>
          </p:cNvPr>
          <p:cNvSpPr>
            <a:spLocks noGrp="1"/>
          </p:cNvSpPr>
          <p:nvPr>
            <p:ph type="title"/>
          </p:nvPr>
        </p:nvSpPr>
        <p:spPr/>
        <p:txBody>
          <a:bodyPr/>
          <a:lstStyle/>
          <a:p>
            <a:r>
              <a:rPr lang="es-SV" dirty="0"/>
              <a:t>La creación</a:t>
            </a:r>
          </a:p>
        </p:txBody>
      </p:sp>
      <p:sp>
        <p:nvSpPr>
          <p:cNvPr id="3" name="Marcador de contenido 2">
            <a:extLst>
              <a:ext uri="{FF2B5EF4-FFF2-40B4-BE49-F238E27FC236}">
                <a16:creationId xmlns:a16="http://schemas.microsoft.com/office/drawing/2014/main" id="{EFAD8E74-8179-4AB0-B378-94DA827BF565}"/>
              </a:ext>
            </a:extLst>
          </p:cNvPr>
          <p:cNvSpPr>
            <a:spLocks noGrp="1"/>
          </p:cNvSpPr>
          <p:nvPr>
            <p:ph sz="half" idx="1"/>
          </p:nvPr>
        </p:nvSpPr>
        <p:spPr/>
        <p:txBody>
          <a:bodyPr>
            <a:normAutofit fontScale="77500" lnSpcReduction="20000"/>
          </a:bodyPr>
          <a:lstStyle/>
          <a:p>
            <a:r>
              <a:rPr lang="es-SV" dirty="0">
                <a:hlinkClick r:id="rId2"/>
              </a:rPr>
              <a:t>https://www.youtube.com/watch?v=TKCyrU4G-Y8</a:t>
            </a:r>
            <a:endParaRPr lang="es-SV" dirty="0"/>
          </a:p>
          <a:p>
            <a:r>
              <a:rPr lang="es-MX" b="1" dirty="0"/>
              <a:t>Esta es la relación de cómo todo estaba en suspenso, todo en calma, en silencio; todo inmóvil, callado, y vacía la extensión del cielo.</a:t>
            </a:r>
          </a:p>
          <a:p>
            <a:r>
              <a:rPr lang="es-MX" b="1" dirty="0"/>
              <a:t>Ésta es la primera relación, el primer discurso. No había todavía un hombre, ni un animal, pájaros, peces, cangrejos, árboles, piedras, cuevas, barrancas, hierbas ni bosques: sólo el cielo existía.</a:t>
            </a:r>
          </a:p>
          <a:p>
            <a:r>
              <a:rPr lang="es-MX" b="1" dirty="0"/>
              <a:t>No se manifestaba la faz de la tierra. Sólo estaban el mar en calma y el cielo en toda su extensión.</a:t>
            </a:r>
          </a:p>
          <a:p>
            <a:r>
              <a:rPr lang="es-MX" b="1" dirty="0"/>
              <a:t>No había nada que estuviera en pie; sólo el agua en reposo, el mar apacible, solo y tranquilo. No había nada dotado de existencia.</a:t>
            </a:r>
          </a:p>
          <a:p>
            <a:endParaRPr lang="es-SV" dirty="0"/>
          </a:p>
          <a:p>
            <a:endParaRPr lang="es-SV" dirty="0"/>
          </a:p>
        </p:txBody>
      </p:sp>
      <p:sp>
        <p:nvSpPr>
          <p:cNvPr id="4" name="Marcador de contenido 3">
            <a:extLst>
              <a:ext uri="{FF2B5EF4-FFF2-40B4-BE49-F238E27FC236}">
                <a16:creationId xmlns:a16="http://schemas.microsoft.com/office/drawing/2014/main" id="{25BB9492-7349-4879-8D83-989D126581BC}"/>
              </a:ext>
            </a:extLst>
          </p:cNvPr>
          <p:cNvSpPr>
            <a:spLocks noGrp="1"/>
          </p:cNvSpPr>
          <p:nvPr>
            <p:ph sz="half" idx="2"/>
          </p:nvPr>
        </p:nvSpPr>
        <p:spPr/>
        <p:txBody>
          <a:bodyPr>
            <a:normAutofit fontScale="77500" lnSpcReduction="20000"/>
          </a:bodyPr>
          <a:lstStyle/>
          <a:p>
            <a:r>
              <a:rPr lang="es-MX" sz="3100" b="1" dirty="0"/>
              <a:t>Entonces fue la creación y la formación. De tierra, de lodo hicieron la carne (del hombre). Pero vieron que no estaba bien, porque se deshacía, estaba blando, no tenía movimiento, no tenía fuerza, se caía, estaba aguado, no movía la cabeza, la cara se le iba para un lado, tenía velada la vista, no podía ver hacia atrás. Al principio hablaba, pero no tenía entendimiento. Rápidamente se humedeció dentro del agua y no se pudo sostener</a:t>
            </a:r>
            <a:r>
              <a:rPr lang="es-MX" b="1" dirty="0"/>
              <a:t>.</a:t>
            </a:r>
            <a:endParaRPr lang="es-SV" dirty="0"/>
          </a:p>
        </p:txBody>
      </p:sp>
    </p:spTree>
    <p:extLst>
      <p:ext uri="{BB962C8B-B14F-4D97-AF65-F5344CB8AC3E}">
        <p14:creationId xmlns:p14="http://schemas.microsoft.com/office/powerpoint/2010/main" val="940462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47606-C9EF-4C76-983A-33F7131F43B6}"/>
              </a:ext>
            </a:extLst>
          </p:cNvPr>
          <p:cNvSpPr>
            <a:spLocks noGrp="1"/>
          </p:cNvSpPr>
          <p:nvPr>
            <p:ph type="title"/>
          </p:nvPr>
        </p:nvSpPr>
        <p:spPr/>
        <p:txBody>
          <a:bodyPr/>
          <a:lstStyle/>
          <a:p>
            <a:pPr algn="ctr"/>
            <a:r>
              <a:rPr lang="es-SV" dirty="0"/>
              <a:t>Algunas preguntas sobre la obra en estudio </a:t>
            </a:r>
          </a:p>
        </p:txBody>
      </p:sp>
      <p:sp>
        <p:nvSpPr>
          <p:cNvPr id="3" name="Marcador de contenido 2">
            <a:extLst>
              <a:ext uri="{FF2B5EF4-FFF2-40B4-BE49-F238E27FC236}">
                <a16:creationId xmlns:a16="http://schemas.microsoft.com/office/drawing/2014/main" id="{E3128259-660A-421E-B405-684FF2730A30}"/>
              </a:ext>
            </a:extLst>
          </p:cNvPr>
          <p:cNvSpPr>
            <a:spLocks noGrp="1"/>
          </p:cNvSpPr>
          <p:nvPr>
            <p:ph sz="half" idx="1"/>
          </p:nvPr>
        </p:nvSpPr>
        <p:spPr/>
        <p:txBody>
          <a:bodyPr>
            <a:normAutofit lnSpcReduction="10000"/>
          </a:bodyPr>
          <a:lstStyle/>
          <a:p>
            <a:r>
              <a:rPr lang="es-SV" dirty="0"/>
              <a:t>¿Cómo se llama la primera pareja creadora y qué representan?</a:t>
            </a:r>
          </a:p>
          <a:p>
            <a:r>
              <a:rPr lang="es-SV" dirty="0"/>
              <a:t>¿Cuáles son las reglas del juego de pelota descrito en el relato?</a:t>
            </a:r>
          </a:p>
          <a:p>
            <a:r>
              <a:rPr lang="es-SV" dirty="0"/>
              <a:t>¿Quién posee más poder: Zipacná o </a:t>
            </a:r>
            <a:r>
              <a:rPr lang="es-SV" dirty="0" err="1"/>
              <a:t>Cabracán</a:t>
            </a:r>
            <a:r>
              <a:rPr lang="es-SV" dirty="0"/>
              <a:t>?</a:t>
            </a:r>
          </a:p>
          <a:p>
            <a:r>
              <a:rPr lang="es-SV" dirty="0"/>
              <a:t>Elaboramos un listado de animales que aparecen en la lectura: qué representan</a:t>
            </a:r>
          </a:p>
          <a:p>
            <a:r>
              <a:rPr lang="es-SV" dirty="0"/>
              <a:t>En la lectura, algunos personajes son por excelencia un valor o antivalor, proporciona ejemplos. </a:t>
            </a:r>
          </a:p>
        </p:txBody>
      </p:sp>
      <p:sp>
        <p:nvSpPr>
          <p:cNvPr id="4" name="Marcador de contenido 3">
            <a:extLst>
              <a:ext uri="{FF2B5EF4-FFF2-40B4-BE49-F238E27FC236}">
                <a16:creationId xmlns:a16="http://schemas.microsoft.com/office/drawing/2014/main" id="{F82A75C4-7025-43C9-824C-E2BCBAB9264C}"/>
              </a:ext>
            </a:extLst>
          </p:cNvPr>
          <p:cNvSpPr>
            <a:spLocks noGrp="1"/>
          </p:cNvSpPr>
          <p:nvPr>
            <p:ph sz="half" idx="2"/>
          </p:nvPr>
        </p:nvSpPr>
        <p:spPr/>
        <p:txBody>
          <a:bodyPr>
            <a:normAutofit lnSpcReduction="10000"/>
          </a:bodyPr>
          <a:lstStyle/>
          <a:p>
            <a:r>
              <a:rPr lang="es-SV" dirty="0"/>
              <a:t>¿Cuál es el verdadero orden en el que ocurren los hechos en la obra (cronología)?</a:t>
            </a:r>
          </a:p>
          <a:p>
            <a:r>
              <a:rPr lang="es-SV" dirty="0"/>
              <a:t>Menciona ejemplos en que se usa la figura del “consejo”, a qué se debe este concepto.</a:t>
            </a:r>
          </a:p>
          <a:p>
            <a:r>
              <a:rPr lang="es-SV" dirty="0"/>
              <a:t>La obra es ficticia, pero tiene algunos elementos históricos… cuáles.</a:t>
            </a:r>
          </a:p>
          <a:p>
            <a:r>
              <a:rPr lang="es-SV" dirty="0"/>
              <a:t>¿Cuál era el oficio de </a:t>
            </a:r>
            <a:r>
              <a:rPr lang="es-SV" dirty="0" err="1"/>
              <a:t>Xic</a:t>
            </a:r>
            <a:r>
              <a:rPr lang="es-SV" dirty="0"/>
              <a:t> y Patán? </a:t>
            </a:r>
          </a:p>
          <a:p>
            <a:endParaRPr lang="es-SV" dirty="0"/>
          </a:p>
        </p:txBody>
      </p:sp>
    </p:spTree>
    <p:extLst>
      <p:ext uri="{BB962C8B-B14F-4D97-AF65-F5344CB8AC3E}">
        <p14:creationId xmlns:p14="http://schemas.microsoft.com/office/powerpoint/2010/main" val="36674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lstStyle/>
          <a:p>
            <a:pPr algn="ctr"/>
            <a:r>
              <a:rPr lang="es-SV" dirty="0">
                <a:solidFill>
                  <a:schemeClr val="bg1"/>
                </a:solidFill>
              </a:rPr>
              <a:t>Pueblos indígenas: legado</a:t>
            </a:r>
          </a:p>
        </p:txBody>
      </p:sp>
      <p:sp>
        <p:nvSpPr>
          <p:cNvPr id="3" name="Marcador de contenido 2"/>
          <p:cNvSpPr>
            <a:spLocks noGrp="1"/>
          </p:cNvSpPr>
          <p:nvPr>
            <p:ph idx="1"/>
          </p:nvPr>
        </p:nvSpPr>
        <p:spPr>
          <a:solidFill>
            <a:schemeClr val="bg1"/>
          </a:solidFill>
          <a:ln>
            <a:solidFill>
              <a:schemeClr val="accent3">
                <a:lumMod val="60000"/>
                <a:lumOff val="40000"/>
              </a:schemeClr>
            </a:solidFill>
          </a:ln>
        </p:spPr>
        <p:txBody>
          <a:bodyPr>
            <a:normAutofit/>
          </a:bodyPr>
          <a:lstStyle/>
          <a:p>
            <a:pPr marL="0" indent="0">
              <a:buNone/>
            </a:pPr>
            <a:r>
              <a:rPr lang="es-SV" sz="3600" b="1" dirty="0"/>
              <a:t>¿Qué hemos heredado de los pueblos indígenas?</a:t>
            </a:r>
          </a:p>
          <a:p>
            <a:pPr marL="0" indent="0">
              <a:buNone/>
            </a:pPr>
            <a:r>
              <a:rPr lang="es-SV" sz="3600" b="1" dirty="0"/>
              <a:t>¿Cuál es el porcentaje de las culturas indígenas en la época actual?</a:t>
            </a:r>
          </a:p>
          <a:p>
            <a:pPr marL="0" indent="0">
              <a:buNone/>
            </a:pPr>
            <a:r>
              <a:rPr lang="es-SV" sz="3600" b="1" dirty="0"/>
              <a:t>¿Cuál es la cultura indígena que consideras más próspera? Argumenta.</a:t>
            </a:r>
            <a:r>
              <a:rPr lang="es-SV" sz="3600" dirty="0">
                <a:solidFill>
                  <a:schemeClr val="bg1"/>
                </a:solidFill>
              </a:rPr>
              <a:t> los pueblos precolombinos?</a:t>
            </a:r>
          </a:p>
          <a:p>
            <a:pPr marL="0" indent="0" algn="ctr">
              <a:buNone/>
            </a:pPr>
            <a:r>
              <a:rPr lang="es-SV" sz="3600" dirty="0">
                <a:solidFill>
                  <a:schemeClr val="bg1"/>
                </a:solidFill>
              </a:rPr>
              <a:t>Respondemos algunos test en línea</a:t>
            </a:r>
          </a:p>
          <a:p>
            <a:pPr marL="0" indent="0">
              <a:buNone/>
            </a:pPr>
            <a:endParaRPr lang="es-SV" dirty="0"/>
          </a:p>
        </p:txBody>
      </p:sp>
    </p:spTree>
    <p:extLst>
      <p:ext uri="{BB962C8B-B14F-4D97-AF65-F5344CB8AC3E}">
        <p14:creationId xmlns:p14="http://schemas.microsoft.com/office/powerpoint/2010/main" val="1982026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8A9E1-6D41-4CCC-AD58-BBB0C3458A8C}"/>
              </a:ext>
            </a:extLst>
          </p:cNvPr>
          <p:cNvSpPr>
            <a:spLocks noGrp="1"/>
          </p:cNvSpPr>
          <p:nvPr>
            <p:ph type="title"/>
          </p:nvPr>
        </p:nvSpPr>
        <p:spPr/>
        <p:txBody>
          <a:bodyPr/>
          <a:lstStyle/>
          <a:p>
            <a:r>
              <a:rPr lang="es-SV" dirty="0"/>
              <a:t>LITERATURA INCA: OLLANTAY</a:t>
            </a:r>
          </a:p>
        </p:txBody>
      </p:sp>
      <p:sp>
        <p:nvSpPr>
          <p:cNvPr id="3" name="Marcador de contenido 2">
            <a:extLst>
              <a:ext uri="{FF2B5EF4-FFF2-40B4-BE49-F238E27FC236}">
                <a16:creationId xmlns:a16="http://schemas.microsoft.com/office/drawing/2014/main" id="{E8BBF588-D525-45D9-98BA-46E0E44B1290}"/>
              </a:ext>
            </a:extLst>
          </p:cNvPr>
          <p:cNvSpPr>
            <a:spLocks noGrp="1"/>
          </p:cNvSpPr>
          <p:nvPr>
            <p:ph sz="half" idx="1"/>
          </p:nvPr>
        </p:nvSpPr>
        <p:spPr/>
        <p:txBody>
          <a:bodyPr>
            <a:normAutofit fontScale="92500" lnSpcReduction="10000"/>
          </a:bodyPr>
          <a:lstStyle/>
          <a:p>
            <a:r>
              <a:rPr lang="es-MX" dirty="0"/>
              <a:t>Según el cronista peruano Inca Garcilaso de la Vega el teatro inca presentaba las siguientes características:</a:t>
            </a:r>
          </a:p>
          <a:p>
            <a:r>
              <a:rPr lang="es-MX" dirty="0"/>
              <a:t>✍ Los Amautas componían comedias y tragedias.</a:t>
            </a:r>
            <a:br>
              <a:rPr lang="es-MX" dirty="0"/>
            </a:br>
            <a:r>
              <a:rPr lang="es-MX" dirty="0"/>
              <a:t>✍ Las representaciones se realizaban en días festivos solemnes.</a:t>
            </a:r>
            <a:br>
              <a:rPr lang="es-MX" dirty="0"/>
            </a:br>
            <a:r>
              <a:rPr lang="es-MX" dirty="0"/>
              <a:t>✍ Las representaciones se realizaban en presencia de los reyes y señores asistentes.</a:t>
            </a:r>
            <a:br>
              <a:rPr lang="es-MX" dirty="0"/>
            </a:br>
            <a:r>
              <a:rPr lang="es-MX" dirty="0"/>
              <a:t>✍ Los argumentos militares representaban triunfos, victorias, hazañas y grandezas de los incas gobernantes del pasados.</a:t>
            </a:r>
            <a:br>
              <a:rPr lang="es-MX" dirty="0"/>
            </a:br>
            <a:r>
              <a:rPr lang="es-MX" dirty="0"/>
              <a:t>✍ Los argumentos de las comedias se dirigían hacia la agricultura, las tierras, la vida cotidiana y familiar.</a:t>
            </a:r>
          </a:p>
          <a:p>
            <a:endParaRPr lang="es-SV" dirty="0"/>
          </a:p>
        </p:txBody>
      </p:sp>
      <p:sp>
        <p:nvSpPr>
          <p:cNvPr id="4" name="Marcador de contenido 3">
            <a:extLst>
              <a:ext uri="{FF2B5EF4-FFF2-40B4-BE49-F238E27FC236}">
                <a16:creationId xmlns:a16="http://schemas.microsoft.com/office/drawing/2014/main" id="{E97EC980-021A-4048-A399-646A064C5C9D}"/>
              </a:ext>
            </a:extLst>
          </p:cNvPr>
          <p:cNvSpPr>
            <a:spLocks noGrp="1"/>
          </p:cNvSpPr>
          <p:nvPr>
            <p:ph sz="half" idx="2"/>
          </p:nvPr>
        </p:nvSpPr>
        <p:spPr/>
        <p:txBody>
          <a:bodyPr>
            <a:normAutofit fontScale="92500" lnSpcReduction="10000"/>
          </a:bodyPr>
          <a:lstStyle/>
          <a:p>
            <a:pPr algn="just"/>
            <a:r>
              <a:rPr lang="es-MX" dirty="0"/>
              <a:t>Escrito originalmente en quechua, cuyo manuscrito más antiguo data al parecer del siglo XVIII, aunque se supone que durante mucho tiempo fue conservado por la tradición oral del pueblo indígena.</a:t>
            </a:r>
          </a:p>
          <a:p>
            <a:pPr algn="just"/>
            <a:r>
              <a:rPr lang="es-MX" dirty="0"/>
              <a:t>Tanto su concepción argumental como sus personajes y su fondo cultural presentan una notoria coincidencia con los que aparecen en una vieja leyenda prehispánica. En su forma actual se lo conoce precisamente desde fines del siglo XVIII, gracias a algunos </a:t>
            </a:r>
            <a:r>
              <a:rPr lang="es-MX" dirty="0" err="1"/>
              <a:t>quechuistas</a:t>
            </a:r>
            <a:r>
              <a:rPr lang="es-MX" dirty="0"/>
              <a:t> que lo copiaron e introdujeron algunas innovaciones en su forma y su espíritu. </a:t>
            </a:r>
            <a:endParaRPr lang="es-SV" dirty="0"/>
          </a:p>
        </p:txBody>
      </p:sp>
    </p:spTree>
    <p:extLst>
      <p:ext uri="{BB962C8B-B14F-4D97-AF65-F5344CB8AC3E}">
        <p14:creationId xmlns:p14="http://schemas.microsoft.com/office/powerpoint/2010/main" val="1448476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641B5-C233-480B-A933-28A9C674D2BA}"/>
              </a:ext>
            </a:extLst>
          </p:cNvPr>
          <p:cNvSpPr>
            <a:spLocks noGrp="1"/>
          </p:cNvSpPr>
          <p:nvPr>
            <p:ph type="title"/>
          </p:nvPr>
        </p:nvSpPr>
        <p:spPr/>
        <p:txBody>
          <a:bodyPr/>
          <a:lstStyle/>
          <a:p>
            <a:r>
              <a:rPr lang="es-SV" dirty="0"/>
              <a:t>AZTECAS (páginas 16 y 17)</a:t>
            </a:r>
          </a:p>
        </p:txBody>
      </p:sp>
      <p:sp>
        <p:nvSpPr>
          <p:cNvPr id="3" name="Marcador de contenido 2">
            <a:extLst>
              <a:ext uri="{FF2B5EF4-FFF2-40B4-BE49-F238E27FC236}">
                <a16:creationId xmlns:a16="http://schemas.microsoft.com/office/drawing/2014/main" id="{A6175748-5E98-4492-9BFA-0F7FD1452354}"/>
              </a:ext>
            </a:extLst>
          </p:cNvPr>
          <p:cNvSpPr>
            <a:spLocks noGrp="1"/>
          </p:cNvSpPr>
          <p:nvPr>
            <p:ph idx="1"/>
          </p:nvPr>
        </p:nvSpPr>
        <p:spPr/>
        <p:txBody>
          <a:bodyPr/>
          <a:lstStyle/>
          <a:p>
            <a:r>
              <a:rPr lang="es-SV" dirty="0"/>
              <a:t>COMPLETA: </a:t>
            </a:r>
          </a:p>
          <a:p>
            <a:r>
              <a:rPr lang="es-SV" dirty="0"/>
              <a:t>La lengua de los aztecas era: </a:t>
            </a:r>
          </a:p>
          <a:p>
            <a:r>
              <a:rPr lang="es-SV" dirty="0"/>
              <a:t>Los géneros literarios que desarrollaron fueron: </a:t>
            </a:r>
          </a:p>
          <a:p>
            <a:r>
              <a:rPr lang="es-SV" dirty="0"/>
              <a:t>La principal característica de la poesía azteca es:</a:t>
            </a:r>
          </a:p>
          <a:p>
            <a:r>
              <a:rPr lang="es-SV" dirty="0"/>
              <a:t>Los temas de la prosa azteca eran…</a:t>
            </a:r>
          </a:p>
          <a:p>
            <a:r>
              <a:rPr lang="es-SV" dirty="0"/>
              <a:t>Los recursos literarios empleados por los aztecas eran: </a:t>
            </a:r>
          </a:p>
          <a:p>
            <a:r>
              <a:rPr lang="es-SV" dirty="0"/>
              <a:t>El máximo representante de la poesía azteca era…</a:t>
            </a:r>
          </a:p>
          <a:p>
            <a:r>
              <a:rPr lang="es-SV" dirty="0"/>
              <a:t>¿Qué era la escuela de la flor y el canto para los aztecas?</a:t>
            </a:r>
          </a:p>
        </p:txBody>
      </p:sp>
    </p:spTree>
    <p:extLst>
      <p:ext uri="{BB962C8B-B14F-4D97-AF65-F5344CB8AC3E}">
        <p14:creationId xmlns:p14="http://schemas.microsoft.com/office/powerpoint/2010/main" val="2447725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377792D-1ABF-427F-A358-64A7F46DE0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57" t="9353" r="6708" b="8873"/>
          <a:stretch/>
        </p:blipFill>
        <p:spPr bwMode="auto">
          <a:xfrm>
            <a:off x="858129" y="703385"/>
            <a:ext cx="9861453" cy="5528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556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stillo de Chapultepec | Construcción Civil">
            <a:extLst>
              <a:ext uri="{FF2B5EF4-FFF2-40B4-BE49-F238E27FC236}">
                <a16:creationId xmlns:a16="http://schemas.microsoft.com/office/drawing/2014/main" id="{6A3C2946-8AD8-4372-AD81-4CBFB71C5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571500"/>
            <a:ext cx="9525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815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47A84-D3C8-49EC-A56F-F801754A0E08}"/>
              </a:ext>
            </a:extLst>
          </p:cNvPr>
          <p:cNvSpPr>
            <a:spLocks noGrp="1"/>
          </p:cNvSpPr>
          <p:nvPr>
            <p:ph type="title"/>
          </p:nvPr>
        </p:nvSpPr>
        <p:spPr/>
        <p:txBody>
          <a:bodyPr/>
          <a:lstStyle/>
          <a:p>
            <a:r>
              <a:rPr lang="es-SV" dirty="0"/>
              <a:t>NETZAHUALCOYOTL: investiguemos su biografía  </a:t>
            </a:r>
          </a:p>
        </p:txBody>
      </p:sp>
      <p:pic>
        <p:nvPicPr>
          <p:cNvPr id="3074" name="Picture 2" descr="Netzahualcóyotl Poeta Azteca. - YouTube">
            <a:extLst>
              <a:ext uri="{FF2B5EF4-FFF2-40B4-BE49-F238E27FC236}">
                <a16:creationId xmlns:a16="http://schemas.microsoft.com/office/drawing/2014/main" id="{218933A7-1D00-4233-B0EF-8FFFE61B7A9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115219" y="2582862"/>
            <a:ext cx="4572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etzahualcóyotl – komoni.chemisax.com">
            <a:extLst>
              <a:ext uri="{FF2B5EF4-FFF2-40B4-BE49-F238E27FC236}">
                <a16:creationId xmlns:a16="http://schemas.microsoft.com/office/drawing/2014/main" id="{D5C788C6-769A-4FFA-BC03-8D1E318B99F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950869" y="2709862"/>
            <a:ext cx="283210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37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FB07C-D5F4-4642-93AB-6D9B11EB7F4C}"/>
              </a:ext>
            </a:extLst>
          </p:cNvPr>
          <p:cNvSpPr>
            <a:spLocks noGrp="1"/>
          </p:cNvSpPr>
          <p:nvPr>
            <p:ph type="title"/>
          </p:nvPr>
        </p:nvSpPr>
        <p:spPr/>
        <p:txBody>
          <a:bodyPr/>
          <a:lstStyle/>
          <a:p>
            <a:r>
              <a:rPr lang="es-SV" dirty="0"/>
              <a:t>Como una pintura nos iremos borrando</a:t>
            </a:r>
          </a:p>
        </p:txBody>
      </p:sp>
      <p:sp>
        <p:nvSpPr>
          <p:cNvPr id="3" name="Marcador de contenido 2">
            <a:extLst>
              <a:ext uri="{FF2B5EF4-FFF2-40B4-BE49-F238E27FC236}">
                <a16:creationId xmlns:a16="http://schemas.microsoft.com/office/drawing/2014/main" id="{C9E09F3C-B8F3-4988-BF6B-38F216B9601B}"/>
              </a:ext>
            </a:extLst>
          </p:cNvPr>
          <p:cNvSpPr>
            <a:spLocks noGrp="1"/>
          </p:cNvSpPr>
          <p:nvPr>
            <p:ph sz="half" idx="1"/>
          </p:nvPr>
        </p:nvSpPr>
        <p:spPr/>
        <p:txBody>
          <a:bodyPr/>
          <a:lstStyle/>
          <a:p>
            <a:r>
              <a:rPr lang="es-MX" dirty="0"/>
              <a:t>¡Oh, tú con flores</a:t>
            </a:r>
            <a:br>
              <a:rPr lang="es-MX" dirty="0"/>
            </a:br>
            <a:r>
              <a:rPr lang="es-MX" dirty="0"/>
              <a:t>pintas las cosas,</a:t>
            </a:r>
            <a:br>
              <a:rPr lang="es-MX" dirty="0"/>
            </a:br>
            <a:r>
              <a:rPr lang="es-MX" dirty="0"/>
              <a:t>Dador de la Vida:</a:t>
            </a:r>
            <a:br>
              <a:rPr lang="es-MX" dirty="0"/>
            </a:br>
            <a:r>
              <a:rPr lang="es-MX" dirty="0"/>
              <a:t>con cantos tú</a:t>
            </a:r>
            <a:br>
              <a:rPr lang="es-MX" dirty="0"/>
            </a:br>
            <a:r>
              <a:rPr lang="es-MX" dirty="0"/>
              <a:t>las metes en tinte,</a:t>
            </a:r>
            <a:br>
              <a:rPr lang="es-MX" dirty="0"/>
            </a:br>
            <a:r>
              <a:rPr lang="es-MX" dirty="0"/>
              <a:t>las matizas de colores:</a:t>
            </a:r>
            <a:br>
              <a:rPr lang="es-MX" dirty="0"/>
            </a:br>
            <a:r>
              <a:rPr lang="es-MX" dirty="0"/>
              <a:t>a todo lo que ha de vivir en la tierra!</a:t>
            </a:r>
            <a:br>
              <a:rPr lang="es-MX" dirty="0"/>
            </a:br>
            <a:r>
              <a:rPr lang="es-MX" dirty="0"/>
              <a:t>Luego queda rota</a:t>
            </a:r>
            <a:br>
              <a:rPr lang="es-MX" dirty="0"/>
            </a:br>
            <a:r>
              <a:rPr lang="es-MX" dirty="0"/>
              <a:t>la orden de Águilas y Tigres</a:t>
            </a:r>
            <a:br>
              <a:rPr lang="es-MX" dirty="0"/>
            </a:br>
            <a:r>
              <a:rPr lang="es-MX" dirty="0"/>
              <a:t>¡Sólo en tu pintura</a:t>
            </a:r>
            <a:br>
              <a:rPr lang="es-MX" dirty="0"/>
            </a:br>
            <a:r>
              <a:rPr lang="es-MX" dirty="0"/>
              <a:t>hemos vivido aquí en la tierra!</a:t>
            </a:r>
            <a:endParaRPr lang="es-SV" dirty="0"/>
          </a:p>
        </p:txBody>
      </p:sp>
      <p:sp>
        <p:nvSpPr>
          <p:cNvPr id="4" name="Marcador de contenido 3">
            <a:extLst>
              <a:ext uri="{FF2B5EF4-FFF2-40B4-BE49-F238E27FC236}">
                <a16:creationId xmlns:a16="http://schemas.microsoft.com/office/drawing/2014/main" id="{D177CA58-6172-4731-AF6F-44018A71FD3C}"/>
              </a:ext>
            </a:extLst>
          </p:cNvPr>
          <p:cNvSpPr>
            <a:spLocks noGrp="1"/>
          </p:cNvSpPr>
          <p:nvPr>
            <p:ph sz="half" idx="2"/>
          </p:nvPr>
        </p:nvSpPr>
        <p:spPr/>
        <p:txBody>
          <a:bodyPr/>
          <a:lstStyle/>
          <a:p>
            <a:r>
              <a:rPr lang="es-MX" dirty="0"/>
              <a:t>¡En esta forma tachas e invalidas</a:t>
            </a:r>
            <a:br>
              <a:rPr lang="es-MX" dirty="0"/>
            </a:br>
            <a:r>
              <a:rPr lang="es-MX" dirty="0"/>
              <a:t>la sociedad, la hermandad,</a:t>
            </a:r>
            <a:br>
              <a:rPr lang="es-MX" dirty="0"/>
            </a:br>
            <a:r>
              <a:rPr lang="es-MX" dirty="0"/>
              <a:t>la confederación de príncipes.</a:t>
            </a:r>
            <a:br>
              <a:rPr lang="es-MX" dirty="0"/>
            </a:br>
            <a:r>
              <a:rPr lang="es-MX" dirty="0"/>
              <a:t>(Metes en tinta)</a:t>
            </a:r>
            <a:br>
              <a:rPr lang="es-MX" dirty="0"/>
            </a:br>
            <a:r>
              <a:rPr lang="es-MX" dirty="0"/>
              <a:t>matizas de colores</a:t>
            </a:r>
            <a:br>
              <a:rPr lang="es-MX" dirty="0"/>
            </a:br>
            <a:r>
              <a:rPr lang="es-MX" dirty="0"/>
              <a:t>a todo lo que ha de vivir en la tierra!</a:t>
            </a:r>
            <a:br>
              <a:rPr lang="es-MX" dirty="0"/>
            </a:br>
            <a:r>
              <a:rPr lang="es-MX" dirty="0"/>
              <a:t>Luego queda rota</a:t>
            </a:r>
            <a:br>
              <a:rPr lang="es-MX" dirty="0"/>
            </a:br>
            <a:r>
              <a:rPr lang="es-MX" dirty="0"/>
              <a:t>la orden de Águilas y Tigres:</a:t>
            </a:r>
            <a:br>
              <a:rPr lang="es-MX" dirty="0"/>
            </a:br>
            <a:r>
              <a:rPr lang="es-MX" b="1" dirty="0">
                <a:solidFill>
                  <a:srgbClr val="FF0000"/>
                </a:solidFill>
              </a:rPr>
              <a:t>¡Sólo en tu pintura</a:t>
            </a:r>
            <a:br>
              <a:rPr lang="es-MX" b="1" dirty="0">
                <a:solidFill>
                  <a:srgbClr val="FF0000"/>
                </a:solidFill>
              </a:rPr>
            </a:br>
            <a:r>
              <a:rPr lang="es-MX" b="1" dirty="0">
                <a:solidFill>
                  <a:srgbClr val="FF0000"/>
                </a:solidFill>
              </a:rPr>
              <a:t>hemos venido a vivir aquí en la tierra!</a:t>
            </a:r>
            <a:br>
              <a:rPr lang="es-MX" b="1" dirty="0">
                <a:solidFill>
                  <a:srgbClr val="FF0000"/>
                </a:solidFill>
              </a:rPr>
            </a:br>
            <a:endParaRPr lang="es-SV" b="1" dirty="0">
              <a:solidFill>
                <a:srgbClr val="FF0000"/>
              </a:solidFill>
            </a:endParaRPr>
          </a:p>
        </p:txBody>
      </p:sp>
    </p:spTree>
    <p:extLst>
      <p:ext uri="{BB962C8B-B14F-4D97-AF65-F5344CB8AC3E}">
        <p14:creationId xmlns:p14="http://schemas.microsoft.com/office/powerpoint/2010/main" val="1092844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D40D4-BA18-4726-A36A-DDFD65628F96}"/>
              </a:ext>
            </a:extLst>
          </p:cNvPr>
          <p:cNvSpPr>
            <a:spLocks noGrp="1"/>
          </p:cNvSpPr>
          <p:nvPr>
            <p:ph type="title"/>
          </p:nvPr>
        </p:nvSpPr>
        <p:spPr/>
        <p:txBody>
          <a:bodyPr/>
          <a:lstStyle/>
          <a:p>
            <a:r>
              <a:rPr lang="es-SV" dirty="0"/>
              <a:t>Percibo lo secreto</a:t>
            </a:r>
          </a:p>
        </p:txBody>
      </p:sp>
      <p:sp>
        <p:nvSpPr>
          <p:cNvPr id="3" name="Marcador de contenido 2">
            <a:extLst>
              <a:ext uri="{FF2B5EF4-FFF2-40B4-BE49-F238E27FC236}">
                <a16:creationId xmlns:a16="http://schemas.microsoft.com/office/drawing/2014/main" id="{5DBFA3B3-4E31-46E6-AE06-F655520E974D}"/>
              </a:ext>
            </a:extLst>
          </p:cNvPr>
          <p:cNvSpPr>
            <a:spLocks noGrp="1"/>
          </p:cNvSpPr>
          <p:nvPr>
            <p:ph sz="half" idx="1"/>
          </p:nvPr>
        </p:nvSpPr>
        <p:spPr/>
        <p:txBody>
          <a:bodyPr/>
          <a:lstStyle/>
          <a:p>
            <a:r>
              <a:rPr lang="es-MX" dirty="0"/>
              <a:t>Aun en estrado precioso,</a:t>
            </a:r>
            <a:br>
              <a:rPr lang="es-MX" dirty="0"/>
            </a:br>
            <a:r>
              <a:rPr lang="es-MX" dirty="0"/>
              <a:t>en caja de jade</a:t>
            </a:r>
            <a:br>
              <a:rPr lang="es-MX" dirty="0"/>
            </a:br>
            <a:r>
              <a:rPr lang="es-MX" dirty="0"/>
              <a:t>pueden hallarse ocultos los príncipes</a:t>
            </a:r>
            <a:br>
              <a:rPr lang="es-MX" dirty="0"/>
            </a:br>
            <a:r>
              <a:rPr lang="es-MX" dirty="0"/>
              <a:t>de modo igual somos, </a:t>
            </a:r>
            <a:r>
              <a:rPr lang="es-MX" dirty="0">
                <a:solidFill>
                  <a:srgbClr val="FF0000"/>
                </a:solidFill>
              </a:rPr>
              <a:t>somos mortales</a:t>
            </a:r>
            <a:r>
              <a:rPr lang="es-MX" dirty="0"/>
              <a:t>,</a:t>
            </a:r>
            <a:br>
              <a:rPr lang="es-MX" dirty="0"/>
            </a:br>
            <a:r>
              <a:rPr lang="es-MX" dirty="0"/>
              <a:t>los hombres, </a:t>
            </a:r>
            <a:r>
              <a:rPr lang="es-MX" dirty="0">
                <a:highlight>
                  <a:srgbClr val="FFFF00"/>
                </a:highlight>
              </a:rPr>
              <a:t>cuatro </a:t>
            </a:r>
            <a:r>
              <a:rPr lang="es-MX" dirty="0"/>
              <a:t>a cuatro,</a:t>
            </a:r>
            <a:br>
              <a:rPr lang="es-MX" dirty="0"/>
            </a:br>
            <a:r>
              <a:rPr lang="es-MX" dirty="0"/>
              <a:t>todos nos iremos,</a:t>
            </a:r>
            <a:br>
              <a:rPr lang="es-MX" dirty="0"/>
            </a:br>
            <a:r>
              <a:rPr lang="es-MX" dirty="0"/>
              <a:t>todos moriremos en la tierra.</a:t>
            </a:r>
            <a:endParaRPr lang="es-SV" dirty="0"/>
          </a:p>
        </p:txBody>
      </p:sp>
      <p:sp>
        <p:nvSpPr>
          <p:cNvPr id="4" name="Marcador de contenido 3">
            <a:extLst>
              <a:ext uri="{FF2B5EF4-FFF2-40B4-BE49-F238E27FC236}">
                <a16:creationId xmlns:a16="http://schemas.microsoft.com/office/drawing/2014/main" id="{E6C4338E-18BD-4EBE-AC4B-18A2BAD780F4}"/>
              </a:ext>
            </a:extLst>
          </p:cNvPr>
          <p:cNvSpPr>
            <a:spLocks noGrp="1"/>
          </p:cNvSpPr>
          <p:nvPr>
            <p:ph sz="half" idx="2"/>
          </p:nvPr>
        </p:nvSpPr>
        <p:spPr/>
        <p:txBody>
          <a:bodyPr/>
          <a:lstStyle/>
          <a:p>
            <a:r>
              <a:rPr lang="es-MX" dirty="0"/>
              <a:t>Percibo su secreto,</a:t>
            </a:r>
            <a:br>
              <a:rPr lang="es-MX" dirty="0"/>
            </a:br>
            <a:r>
              <a:rPr lang="es-MX" dirty="0"/>
              <a:t>oh vosotros, príncipes:</a:t>
            </a:r>
            <a:br>
              <a:rPr lang="es-MX" dirty="0"/>
            </a:br>
            <a:r>
              <a:rPr lang="es-MX" dirty="0"/>
              <a:t>De modo igual somos, somos mortales,</a:t>
            </a:r>
            <a:br>
              <a:rPr lang="es-MX" dirty="0"/>
            </a:br>
            <a:r>
              <a:rPr lang="es-MX" dirty="0"/>
              <a:t>los hombres, cuatro a cuatro,</a:t>
            </a:r>
            <a:br>
              <a:rPr lang="es-MX" dirty="0"/>
            </a:br>
            <a:r>
              <a:rPr lang="es-MX" dirty="0"/>
              <a:t>todos nos iremos</a:t>
            </a:r>
            <a:br>
              <a:rPr lang="es-MX" dirty="0"/>
            </a:br>
            <a:r>
              <a:rPr lang="es-MX" dirty="0"/>
              <a:t>todos moriremos en la tierra.</a:t>
            </a:r>
            <a:br>
              <a:rPr lang="es-MX" dirty="0"/>
            </a:br>
            <a:r>
              <a:rPr lang="es-MX" dirty="0"/>
              <a:t>Nadie esmeralda,</a:t>
            </a:r>
            <a:br>
              <a:rPr lang="es-MX" dirty="0"/>
            </a:br>
            <a:r>
              <a:rPr lang="es-MX" dirty="0"/>
              <a:t>nadie oro se volverá</a:t>
            </a:r>
            <a:br>
              <a:rPr lang="es-MX" dirty="0"/>
            </a:br>
            <a:r>
              <a:rPr lang="es-MX" dirty="0"/>
              <a:t>ni será en la tierra algo que se guarda:</a:t>
            </a:r>
            <a:br>
              <a:rPr lang="es-MX" dirty="0"/>
            </a:br>
            <a:r>
              <a:rPr lang="es-MX" dirty="0"/>
              <a:t>Todos nos iremos hacia allá igualmente:</a:t>
            </a:r>
            <a:br>
              <a:rPr lang="es-MX" dirty="0"/>
            </a:br>
            <a:r>
              <a:rPr lang="es-MX" dirty="0"/>
              <a:t>nadie quedará, todos han de desaparecer:</a:t>
            </a:r>
            <a:br>
              <a:rPr lang="es-MX" dirty="0"/>
            </a:br>
            <a:r>
              <a:rPr lang="es-MX" dirty="0"/>
              <a:t>de modo igual </a:t>
            </a:r>
            <a:r>
              <a:rPr lang="es-MX" dirty="0">
                <a:highlight>
                  <a:srgbClr val="00FF00"/>
                </a:highlight>
              </a:rPr>
              <a:t>iremos a su casa</a:t>
            </a:r>
            <a:r>
              <a:rPr lang="es-MX" dirty="0"/>
              <a:t>.</a:t>
            </a:r>
            <a:endParaRPr lang="es-SV" dirty="0"/>
          </a:p>
        </p:txBody>
      </p:sp>
    </p:spTree>
    <p:extLst>
      <p:ext uri="{BB962C8B-B14F-4D97-AF65-F5344CB8AC3E}">
        <p14:creationId xmlns:p14="http://schemas.microsoft.com/office/powerpoint/2010/main" val="1163897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A2E29-7D14-4393-ACC1-3851887300A3}"/>
              </a:ext>
            </a:extLst>
          </p:cNvPr>
          <p:cNvSpPr>
            <a:spLocks noGrp="1"/>
          </p:cNvSpPr>
          <p:nvPr>
            <p:ph type="title"/>
          </p:nvPr>
        </p:nvSpPr>
        <p:spPr/>
        <p:txBody>
          <a:bodyPr/>
          <a:lstStyle/>
          <a:p>
            <a:pPr algn="ctr"/>
            <a:r>
              <a:rPr lang="es-SV" dirty="0"/>
              <a:t>Conclusiones sobre la literatura precolombina</a:t>
            </a:r>
          </a:p>
        </p:txBody>
      </p:sp>
      <p:sp>
        <p:nvSpPr>
          <p:cNvPr id="3" name="Marcador de contenido 2">
            <a:extLst>
              <a:ext uri="{FF2B5EF4-FFF2-40B4-BE49-F238E27FC236}">
                <a16:creationId xmlns:a16="http://schemas.microsoft.com/office/drawing/2014/main" id="{70232778-5A36-47D6-AA04-7471F114A263}"/>
              </a:ext>
            </a:extLst>
          </p:cNvPr>
          <p:cNvSpPr>
            <a:spLocks noGrp="1"/>
          </p:cNvSpPr>
          <p:nvPr>
            <p:ph sz="half" idx="1"/>
          </p:nvPr>
        </p:nvSpPr>
        <p:spPr/>
        <p:txBody>
          <a:bodyPr/>
          <a:lstStyle/>
          <a:p>
            <a:endParaRPr lang="es-SV" dirty="0"/>
          </a:p>
        </p:txBody>
      </p:sp>
      <p:sp>
        <p:nvSpPr>
          <p:cNvPr id="4" name="Marcador de contenido 3">
            <a:extLst>
              <a:ext uri="{FF2B5EF4-FFF2-40B4-BE49-F238E27FC236}">
                <a16:creationId xmlns:a16="http://schemas.microsoft.com/office/drawing/2014/main" id="{9CBCAFB1-574A-4601-96E0-D771ECE1D341}"/>
              </a:ext>
            </a:extLst>
          </p:cNvPr>
          <p:cNvSpPr>
            <a:spLocks noGrp="1"/>
          </p:cNvSpPr>
          <p:nvPr>
            <p:ph sz="half" idx="2"/>
          </p:nvPr>
        </p:nvSpPr>
        <p:spPr/>
        <p:txBody>
          <a:bodyPr/>
          <a:lstStyle/>
          <a:p>
            <a:r>
              <a:rPr lang="es-SV" dirty="0">
                <a:solidFill>
                  <a:schemeClr val="bg1">
                    <a:lumMod val="85000"/>
                  </a:schemeClr>
                </a:solidFill>
              </a:rPr>
              <a:t>La literatura precolombina fue sobre todo a nivel oral lo cual ha imposibilitado el conocimiento completo de la misma.</a:t>
            </a:r>
          </a:p>
          <a:p>
            <a:r>
              <a:rPr lang="es-SV" dirty="0">
                <a:solidFill>
                  <a:schemeClr val="bg1">
                    <a:lumMod val="85000"/>
                  </a:schemeClr>
                </a:solidFill>
              </a:rPr>
              <a:t>Los géneros literarios que se desarrollaron en la antigüedad americana fueron teatro, poesía y narrativa (mitos).</a:t>
            </a:r>
          </a:p>
          <a:p>
            <a:r>
              <a:rPr lang="es-SV" dirty="0">
                <a:solidFill>
                  <a:schemeClr val="bg1">
                    <a:lumMod val="85000"/>
                  </a:schemeClr>
                </a:solidFill>
              </a:rPr>
              <a:t>Los textos precolombinos han sufrido alteraciones por el fenómeno de la traducción. </a:t>
            </a:r>
          </a:p>
          <a:p>
            <a:endParaRPr lang="es-SV" dirty="0"/>
          </a:p>
        </p:txBody>
      </p:sp>
    </p:spTree>
    <p:extLst>
      <p:ext uri="{BB962C8B-B14F-4D97-AF65-F5344CB8AC3E}">
        <p14:creationId xmlns:p14="http://schemas.microsoft.com/office/powerpoint/2010/main" val="108484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4"/>
          </a:solidFill>
        </p:spPr>
        <p:txBody>
          <a:bodyPr/>
          <a:lstStyle/>
          <a:p>
            <a:pPr algn="ctr"/>
            <a:r>
              <a:rPr lang="es-SV" dirty="0">
                <a:solidFill>
                  <a:schemeClr val="bg1"/>
                </a:solidFill>
              </a:rPr>
              <a:t>Precolombino en la actualidad </a:t>
            </a:r>
          </a:p>
        </p:txBody>
      </p:sp>
      <p:sp>
        <p:nvSpPr>
          <p:cNvPr id="3" name="Marcador de contenido 2"/>
          <p:cNvSpPr>
            <a:spLocks noGrp="1"/>
          </p:cNvSpPr>
          <p:nvPr>
            <p:ph idx="1"/>
          </p:nvPr>
        </p:nvSpPr>
        <p:spPr>
          <a:solidFill>
            <a:schemeClr val="bg1"/>
          </a:solidFill>
          <a:ln>
            <a:solidFill>
              <a:schemeClr val="accent3">
                <a:lumMod val="60000"/>
                <a:lumOff val="40000"/>
              </a:schemeClr>
            </a:solidFill>
          </a:ln>
        </p:spPr>
        <p:txBody>
          <a:bodyPr>
            <a:normAutofit/>
          </a:bodyPr>
          <a:lstStyle/>
          <a:p>
            <a:pPr marL="0" indent="0">
              <a:buNone/>
            </a:pPr>
            <a:r>
              <a:rPr lang="es-SV" sz="3600" dirty="0"/>
              <a:t>Podemos constatar la presencia de las raíces precolombinas en varios aspectos:</a:t>
            </a:r>
          </a:p>
          <a:p>
            <a:pPr>
              <a:buFont typeface="Wingdings" panose="05000000000000000000" pitchFamily="2" charset="2"/>
              <a:buChar char="q"/>
            </a:pPr>
            <a:r>
              <a:rPr lang="es-SV" sz="3600" dirty="0"/>
              <a:t>La lengua</a:t>
            </a:r>
          </a:p>
          <a:p>
            <a:pPr>
              <a:buFont typeface="Wingdings" panose="05000000000000000000" pitchFamily="2" charset="2"/>
              <a:buChar char="q"/>
            </a:pPr>
            <a:r>
              <a:rPr lang="es-SV" sz="3600" dirty="0"/>
              <a:t>El comportamiento</a:t>
            </a:r>
          </a:p>
          <a:p>
            <a:pPr>
              <a:buFont typeface="Wingdings" panose="05000000000000000000" pitchFamily="2" charset="2"/>
              <a:buChar char="q"/>
            </a:pPr>
            <a:r>
              <a:rPr lang="es-SV" sz="3600" dirty="0"/>
              <a:t>Como vena temática</a:t>
            </a:r>
          </a:p>
          <a:p>
            <a:pPr>
              <a:buFont typeface="Wingdings" panose="05000000000000000000" pitchFamily="2" charset="2"/>
              <a:buChar char="q"/>
            </a:pPr>
            <a:r>
              <a:rPr lang="es-SV" sz="3600" dirty="0"/>
              <a:t>Otros…</a:t>
            </a:r>
            <a:r>
              <a:rPr lang="es-SV" sz="3600" dirty="0">
                <a:solidFill>
                  <a:schemeClr val="bg1"/>
                </a:solidFill>
              </a:rPr>
              <a:t>algunos test en línea</a:t>
            </a:r>
          </a:p>
          <a:p>
            <a:pPr marL="0" indent="0">
              <a:buNone/>
            </a:pPr>
            <a:endParaRPr lang="es-SV" dirty="0"/>
          </a:p>
        </p:txBody>
      </p:sp>
    </p:spTree>
    <p:extLst>
      <p:ext uri="{BB962C8B-B14F-4D97-AF65-F5344CB8AC3E}">
        <p14:creationId xmlns:p14="http://schemas.microsoft.com/office/powerpoint/2010/main" val="74293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3400E857-B0E4-4A59-8111-BD00F980F6EF}"/>
              </a:ext>
            </a:extLst>
          </p:cNvPr>
          <p:cNvSpPr>
            <a:spLocks noGrp="1"/>
          </p:cNvSpPr>
          <p:nvPr>
            <p:ph type="title"/>
          </p:nvPr>
        </p:nvSpPr>
        <p:spPr/>
        <p:txBody>
          <a:bodyPr/>
          <a:lstStyle/>
          <a:p>
            <a:r>
              <a:rPr lang="es-SV" dirty="0"/>
              <a:t>Presencia de lo indígena</a:t>
            </a:r>
          </a:p>
        </p:txBody>
      </p:sp>
      <p:pic>
        <p:nvPicPr>
          <p:cNvPr id="2050" name="Picture 2" descr="Christelle DeJour auf Twitter: &quot;Fragmento del inicio de “La mujer habitada”  de Gioconda Belli @leoautoras @AdoptaUnaAutora #leoautorasoct #leoautoras # GiocondaBelli #mujer… https://t.co/w6WolQeqIS&quot;">
            <a:extLst>
              <a:ext uri="{FF2B5EF4-FFF2-40B4-BE49-F238E27FC236}">
                <a16:creationId xmlns:a16="http://schemas.microsoft.com/office/drawing/2014/main" id="{F81B2373-E2BF-45A9-B856-211FDA0D06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13248" y="787791"/>
            <a:ext cx="5980240" cy="4839285"/>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texto 10">
            <a:extLst>
              <a:ext uri="{FF2B5EF4-FFF2-40B4-BE49-F238E27FC236}">
                <a16:creationId xmlns:a16="http://schemas.microsoft.com/office/drawing/2014/main" id="{F9B750E2-E62C-4055-B4D9-5F80D508DF15}"/>
              </a:ext>
            </a:extLst>
          </p:cNvPr>
          <p:cNvSpPr>
            <a:spLocks noGrp="1"/>
          </p:cNvSpPr>
          <p:nvPr>
            <p:ph type="body" sz="half" idx="2"/>
          </p:nvPr>
        </p:nvSpPr>
        <p:spPr/>
        <p:txBody>
          <a:bodyPr>
            <a:normAutofit fontScale="92500" lnSpcReduction="20000"/>
          </a:bodyPr>
          <a:lstStyle/>
          <a:p>
            <a:r>
              <a:rPr lang="es-SV" sz="3200" dirty="0"/>
              <a:t>Como vena temática: muchos autores han retomado el tema indígena y lo han incorporado en sus textos.</a:t>
            </a:r>
          </a:p>
          <a:p>
            <a:r>
              <a:rPr lang="es-SV" sz="3200" dirty="0"/>
              <a:t>Ejemplos: La mujer habitada de Gioconda Belli </a:t>
            </a:r>
          </a:p>
        </p:txBody>
      </p:sp>
    </p:spTree>
    <p:extLst>
      <p:ext uri="{BB962C8B-B14F-4D97-AF65-F5344CB8AC3E}">
        <p14:creationId xmlns:p14="http://schemas.microsoft.com/office/powerpoint/2010/main" val="1221380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6DA59-F32A-4599-8819-AA2DAEDDC4BD}"/>
              </a:ext>
            </a:extLst>
          </p:cNvPr>
          <p:cNvSpPr>
            <a:spLocks noGrp="1"/>
          </p:cNvSpPr>
          <p:nvPr>
            <p:ph type="title"/>
          </p:nvPr>
        </p:nvSpPr>
        <p:spPr/>
        <p:txBody>
          <a:bodyPr/>
          <a:lstStyle/>
          <a:p>
            <a:r>
              <a:rPr lang="es-SV" dirty="0"/>
              <a:t>Carlos fuentes </a:t>
            </a:r>
          </a:p>
        </p:txBody>
      </p:sp>
      <p:sp>
        <p:nvSpPr>
          <p:cNvPr id="3" name="Marcador de contenido 2">
            <a:extLst>
              <a:ext uri="{FF2B5EF4-FFF2-40B4-BE49-F238E27FC236}">
                <a16:creationId xmlns:a16="http://schemas.microsoft.com/office/drawing/2014/main" id="{5F5FB1F5-067F-4A74-9F26-CCC4BB901C86}"/>
              </a:ext>
            </a:extLst>
          </p:cNvPr>
          <p:cNvSpPr>
            <a:spLocks noGrp="1"/>
          </p:cNvSpPr>
          <p:nvPr>
            <p:ph idx="1"/>
          </p:nvPr>
        </p:nvSpPr>
        <p:spPr/>
        <p:txBody>
          <a:bodyPr>
            <a:normAutofit lnSpcReduction="10000"/>
          </a:bodyPr>
          <a:lstStyle/>
          <a:p>
            <a:pPr algn="just"/>
            <a:r>
              <a:rPr lang="es-MX" i="1" dirty="0"/>
              <a:t>El naranjo o los círculos del tiempo, </a:t>
            </a:r>
            <a:r>
              <a:rPr lang="es-MX" dirty="0"/>
              <a:t>libro escrito por </a:t>
            </a:r>
            <a:r>
              <a:rPr lang="es-MX" dirty="0">
                <a:hlinkClick r:id="rId2">
                  <a:extLst>
                    <a:ext uri="{A12FA001-AC4F-418D-AE19-62706E023703}">
                      <ahyp:hlinkClr xmlns:ahyp="http://schemas.microsoft.com/office/drawing/2018/hyperlinkcolor" val="tx"/>
                    </a:ext>
                  </a:extLst>
                </a:hlinkClick>
              </a:rPr>
              <a:t>Carlos Fuentes</a:t>
            </a:r>
            <a:r>
              <a:rPr lang="es-MX" dirty="0"/>
              <a:t> en 1992, en conmemoración del quinto centenario del descubrimiento de América, plasma algunas ideas sobre la conquista</a:t>
            </a:r>
            <a:r>
              <a:rPr lang="es-MX" i="1" dirty="0"/>
              <a:t>. </a:t>
            </a:r>
          </a:p>
          <a:p>
            <a:pPr algn="just"/>
            <a:r>
              <a:rPr lang="es-MX" dirty="0"/>
              <a:t>Contiene cinco relatos (“Las dos orillas”, “Los hijos del conquistador”, “Las dos </a:t>
            </a:r>
            <a:r>
              <a:rPr lang="es-MX" dirty="0" err="1"/>
              <a:t>Numancias</a:t>
            </a:r>
            <a:r>
              <a:rPr lang="es-MX" dirty="0"/>
              <a:t>”, “Apolo y las …” y “Las dos Américas”) cuyos temas son la conquista, la irrupción violenta de un mundo en otro y cómo este fenómeno desemboca en un sincretismo cultural. </a:t>
            </a:r>
          </a:p>
          <a:p>
            <a:pPr algn="just"/>
            <a:r>
              <a:rPr lang="es-MX" dirty="0"/>
              <a:t>os relatos poseen un sustento histórico e incorporan elementos fantásticos. El factor común entre estos es la aparición del naranjo.</a:t>
            </a:r>
            <a:endParaRPr lang="es-SV" dirty="0"/>
          </a:p>
        </p:txBody>
      </p:sp>
      <p:sp>
        <p:nvSpPr>
          <p:cNvPr id="4" name="Marcador de texto 3">
            <a:extLst>
              <a:ext uri="{FF2B5EF4-FFF2-40B4-BE49-F238E27FC236}">
                <a16:creationId xmlns:a16="http://schemas.microsoft.com/office/drawing/2014/main" id="{38627B40-35F5-45C6-A21F-76DF17BE3EE0}"/>
              </a:ext>
            </a:extLst>
          </p:cNvPr>
          <p:cNvSpPr>
            <a:spLocks noGrp="1"/>
          </p:cNvSpPr>
          <p:nvPr>
            <p:ph type="body" sz="half" idx="2"/>
          </p:nvPr>
        </p:nvSpPr>
        <p:spPr/>
        <p:txBody>
          <a:bodyPr>
            <a:normAutofit/>
          </a:bodyPr>
          <a:lstStyle/>
          <a:p>
            <a:pPr algn="ctr"/>
            <a:r>
              <a:rPr lang="es-SV" sz="4400" dirty="0"/>
              <a:t>El naranjo </a:t>
            </a:r>
          </a:p>
        </p:txBody>
      </p:sp>
    </p:spTree>
    <p:extLst>
      <p:ext uri="{BB962C8B-B14F-4D97-AF65-F5344CB8AC3E}">
        <p14:creationId xmlns:p14="http://schemas.microsoft.com/office/powerpoint/2010/main" val="197353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a:t>Poema de Pablo Neruda</a:t>
            </a:r>
          </a:p>
        </p:txBody>
      </p:sp>
      <p:sp>
        <p:nvSpPr>
          <p:cNvPr id="3" name="Marcador de contenido 2"/>
          <p:cNvSpPr>
            <a:spLocks noGrp="1"/>
          </p:cNvSpPr>
          <p:nvPr>
            <p:ph idx="1"/>
          </p:nvPr>
        </p:nvSpPr>
        <p:spPr/>
        <p:txBody>
          <a:bodyPr>
            <a:normAutofit fontScale="92500" lnSpcReduction="20000"/>
          </a:bodyPr>
          <a:lstStyle/>
          <a:p>
            <a:pPr marL="45720" indent="0">
              <a:buNone/>
            </a:pPr>
            <a:r>
              <a:rPr lang="es-SV" dirty="0"/>
              <a:t>Dame la mano desde la profunda</a:t>
            </a:r>
            <a:br>
              <a:rPr lang="es-SV" dirty="0"/>
            </a:br>
            <a:r>
              <a:rPr lang="es-SV" dirty="0"/>
              <a:t>zona de tu dolor diseminado.</a:t>
            </a:r>
            <a:br>
              <a:rPr lang="es-SV" dirty="0"/>
            </a:br>
            <a:r>
              <a:rPr lang="es-SV" dirty="0"/>
              <a:t>No volverás del fondo de las rocas.</a:t>
            </a:r>
            <a:br>
              <a:rPr lang="es-SV" dirty="0"/>
            </a:br>
            <a:r>
              <a:rPr lang="es-SV" dirty="0"/>
              <a:t>No volverás del tiempo subterráneo.</a:t>
            </a:r>
            <a:br>
              <a:rPr lang="es-SV" dirty="0"/>
            </a:br>
            <a:r>
              <a:rPr lang="es-SV" dirty="0"/>
              <a:t>No volverá tu voz endurecida.</a:t>
            </a:r>
            <a:br>
              <a:rPr lang="es-SV" dirty="0"/>
            </a:br>
            <a:r>
              <a:rPr lang="es-SV" dirty="0"/>
              <a:t>No volverán tus ojos taladrados.</a:t>
            </a:r>
            <a:br>
              <a:rPr lang="es-SV" dirty="0"/>
            </a:br>
            <a:r>
              <a:rPr lang="es-SV" dirty="0"/>
              <a:t>Mírame desde el fondo de la tierra,</a:t>
            </a:r>
            <a:br>
              <a:rPr lang="es-SV" dirty="0"/>
            </a:br>
            <a:r>
              <a:rPr lang="es-SV" dirty="0"/>
              <a:t>labrador, tejedor, pastor callado:</a:t>
            </a:r>
            <a:br>
              <a:rPr lang="es-SV" dirty="0"/>
            </a:br>
            <a:r>
              <a:rPr lang="es-SV" dirty="0"/>
              <a:t>domador de guanacos tutelares:</a:t>
            </a:r>
            <a:br>
              <a:rPr lang="es-SV" dirty="0"/>
            </a:br>
            <a:r>
              <a:rPr lang="es-SV" dirty="0"/>
              <a:t>albañil del andamio desafiado:</a:t>
            </a:r>
            <a:br>
              <a:rPr lang="es-SV" dirty="0"/>
            </a:br>
            <a:r>
              <a:rPr lang="es-SV" dirty="0"/>
              <a:t>aguador de las lágrimas andinas:</a:t>
            </a:r>
            <a:br>
              <a:rPr lang="es-SV" dirty="0"/>
            </a:br>
            <a:r>
              <a:rPr lang="es-SV" dirty="0"/>
              <a:t>joyero de los dedos machacados:</a:t>
            </a:r>
            <a:br>
              <a:rPr lang="es-SV" dirty="0"/>
            </a:br>
            <a:r>
              <a:rPr lang="es-SV" dirty="0"/>
              <a:t>agricultor temblando en la semilla:</a:t>
            </a:r>
            <a:br>
              <a:rPr lang="es-SV" dirty="0"/>
            </a:br>
            <a:r>
              <a:rPr lang="es-SV" dirty="0"/>
              <a:t>alfarero en tu greda derramado:</a:t>
            </a:r>
            <a:br>
              <a:rPr lang="es-SV" dirty="0"/>
            </a:br>
            <a:r>
              <a:rPr lang="es-SV" dirty="0"/>
              <a:t>traed a la copa de esta nueva vida</a:t>
            </a:r>
            <a:br>
              <a:rPr lang="es-SV" dirty="0"/>
            </a:br>
            <a:r>
              <a:rPr lang="es-SV" dirty="0"/>
              <a:t>vuestros viejos dolores enterrados.</a:t>
            </a:r>
            <a:br>
              <a:rPr lang="es-SV" dirty="0"/>
            </a:br>
            <a:endParaRPr lang="es-SV" dirty="0"/>
          </a:p>
        </p:txBody>
      </p:sp>
    </p:spTree>
    <p:extLst>
      <p:ext uri="{BB962C8B-B14F-4D97-AF65-F5344CB8AC3E}">
        <p14:creationId xmlns:p14="http://schemas.microsoft.com/office/powerpoint/2010/main" val="99501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idx="4294967295"/>
          </p:nvPr>
        </p:nvSpPr>
        <p:spPr>
          <a:xfrm>
            <a:off x="0" y="609600"/>
            <a:ext cx="9875838" cy="1355725"/>
          </a:xfrm>
        </p:spPr>
        <p:txBody>
          <a:bodyPr/>
          <a:lstStyle/>
          <a:p>
            <a:r>
              <a:rPr lang="es-SV" dirty="0">
                <a:solidFill>
                  <a:schemeClr val="tx1"/>
                </a:solidFill>
              </a:rPr>
              <a:t>Asociamos: </a:t>
            </a:r>
          </a:p>
        </p:txBody>
      </p:sp>
      <p:sp>
        <p:nvSpPr>
          <p:cNvPr id="11" name="Marcador de contenido 10"/>
          <p:cNvSpPr>
            <a:spLocks noGrp="1"/>
          </p:cNvSpPr>
          <p:nvPr>
            <p:ph sz="half" idx="4294967295"/>
          </p:nvPr>
        </p:nvSpPr>
        <p:spPr>
          <a:xfrm>
            <a:off x="0" y="1665288"/>
            <a:ext cx="5321300" cy="4440237"/>
          </a:xfrm>
        </p:spPr>
        <p:txBody>
          <a:bodyPr>
            <a:normAutofit fontScale="92500" lnSpcReduction="20000"/>
          </a:bodyPr>
          <a:lstStyle/>
          <a:p>
            <a:pPr marL="45720" indent="0">
              <a:buNone/>
            </a:pPr>
            <a:r>
              <a:rPr lang="es-ES" dirty="0">
                <a:solidFill>
                  <a:schemeClr val="tx1"/>
                </a:solidFill>
              </a:rPr>
              <a:t>Anduvimos errantes</a:t>
            </a:r>
            <a:br>
              <a:rPr lang="es-ES" dirty="0">
                <a:solidFill>
                  <a:schemeClr val="tx1"/>
                </a:solidFill>
              </a:rPr>
            </a:br>
            <a:r>
              <a:rPr lang="es-ES" dirty="0">
                <a:solidFill>
                  <a:schemeClr val="tx1"/>
                </a:solidFill>
              </a:rPr>
              <a:t>años, años, años anduvimos errantes</a:t>
            </a:r>
            <a:br>
              <a:rPr lang="es-ES" dirty="0">
                <a:solidFill>
                  <a:schemeClr val="tx1"/>
                </a:solidFill>
              </a:rPr>
            </a:br>
            <a:r>
              <a:rPr lang="es-ES" dirty="0">
                <a:solidFill>
                  <a:schemeClr val="tx1"/>
                </a:solidFill>
              </a:rPr>
              <a:t>la ventisca el granito los violentos vendavales</a:t>
            </a:r>
            <a:br>
              <a:rPr lang="es-ES" dirty="0">
                <a:solidFill>
                  <a:schemeClr val="tx1"/>
                </a:solidFill>
              </a:rPr>
            </a:br>
            <a:r>
              <a:rPr lang="es-ES" dirty="0">
                <a:solidFill>
                  <a:schemeClr val="tx1"/>
                </a:solidFill>
              </a:rPr>
              <a:t>las grandes bestias devoradoras</a:t>
            </a:r>
            <a:br>
              <a:rPr lang="es-ES" dirty="0">
                <a:solidFill>
                  <a:schemeClr val="tx1"/>
                </a:solidFill>
              </a:rPr>
            </a:br>
            <a:r>
              <a:rPr lang="es-ES" dirty="0">
                <a:solidFill>
                  <a:schemeClr val="tx1"/>
                </a:solidFill>
              </a:rPr>
              <a:t>nada pudo detener nuestros pasos</a:t>
            </a:r>
            <a:br>
              <a:rPr lang="es-ES" dirty="0">
                <a:solidFill>
                  <a:schemeClr val="tx1"/>
                </a:solidFill>
              </a:rPr>
            </a:br>
            <a:r>
              <a:rPr lang="es-ES" dirty="0">
                <a:solidFill>
                  <a:schemeClr val="tx1"/>
                </a:solidFill>
              </a:rPr>
              <a:t>cruzamos ríos</a:t>
            </a:r>
            <a:br>
              <a:rPr lang="es-ES" dirty="0">
                <a:solidFill>
                  <a:schemeClr val="tx1"/>
                </a:solidFill>
              </a:rPr>
            </a:br>
            <a:r>
              <a:rPr lang="es-ES" dirty="0">
                <a:solidFill>
                  <a:schemeClr val="tx1"/>
                </a:solidFill>
              </a:rPr>
              <a:t>montes</a:t>
            </a:r>
            <a:br>
              <a:rPr lang="es-ES" dirty="0">
                <a:solidFill>
                  <a:schemeClr val="tx1"/>
                </a:solidFill>
              </a:rPr>
            </a:br>
            <a:r>
              <a:rPr lang="es-ES" dirty="0">
                <a:solidFill>
                  <a:schemeClr val="tx1"/>
                </a:solidFill>
              </a:rPr>
              <a:t>abismos de terror</a:t>
            </a:r>
            <a:br>
              <a:rPr lang="es-ES" dirty="0">
                <a:solidFill>
                  <a:schemeClr val="tx1"/>
                </a:solidFill>
              </a:rPr>
            </a:br>
            <a:r>
              <a:rPr lang="es-ES" dirty="0">
                <a:solidFill>
                  <a:schemeClr val="tx1"/>
                </a:solidFill>
              </a:rPr>
              <a:t>cumbres a las que nadie se atreviera antes</a:t>
            </a:r>
            <a:br>
              <a:rPr lang="es-ES" dirty="0">
                <a:solidFill>
                  <a:schemeClr val="tx1"/>
                </a:solidFill>
              </a:rPr>
            </a:br>
            <a:r>
              <a:rPr lang="es-ES" dirty="0">
                <a:solidFill>
                  <a:schemeClr val="tx1"/>
                </a:solidFill>
              </a:rPr>
              <a:t>pavorosos desiertos</a:t>
            </a:r>
            <a:br>
              <a:rPr lang="es-ES" dirty="0">
                <a:solidFill>
                  <a:schemeClr val="tx1"/>
                </a:solidFill>
              </a:rPr>
            </a:br>
            <a:r>
              <a:rPr lang="es-ES" dirty="0">
                <a:solidFill>
                  <a:schemeClr val="tx1"/>
                </a:solidFill>
              </a:rPr>
              <a:t>nada pudo detener nuestros pasos</a:t>
            </a:r>
            <a:br>
              <a:rPr lang="es-ES" dirty="0">
                <a:solidFill>
                  <a:schemeClr val="tx1"/>
                </a:solidFill>
              </a:rPr>
            </a:br>
            <a:r>
              <a:rPr lang="es-ES" dirty="0">
                <a:solidFill>
                  <a:schemeClr val="tx1"/>
                </a:solidFill>
              </a:rPr>
              <a:t>en tierra arena rocas dejamos hondas huellas</a:t>
            </a:r>
            <a:br>
              <a:rPr lang="es-ES" dirty="0">
                <a:solidFill>
                  <a:schemeClr val="tx1"/>
                </a:solidFill>
              </a:rPr>
            </a:br>
            <a:r>
              <a:rPr lang="es-ES" dirty="0">
                <a:solidFill>
                  <a:schemeClr val="tx1"/>
                </a:solidFill>
              </a:rPr>
              <a:t>junto al mar caminamos</a:t>
            </a:r>
            <a:br>
              <a:rPr lang="es-ES" dirty="0">
                <a:solidFill>
                  <a:schemeClr val="tx1"/>
                </a:solidFill>
              </a:rPr>
            </a:br>
            <a:r>
              <a:rPr lang="es-ES" dirty="0">
                <a:solidFill>
                  <a:schemeClr val="tx1"/>
                </a:solidFill>
              </a:rPr>
              <a:t>sobre las altas sierras</a:t>
            </a:r>
            <a:br>
              <a:rPr lang="es-ES" dirty="0"/>
            </a:br>
            <a:r>
              <a:rPr lang="es-ES" dirty="0">
                <a:solidFill>
                  <a:schemeClr val="tx1"/>
                </a:solidFill>
              </a:rPr>
              <a:t>de día caminamos</a:t>
            </a:r>
            <a:br>
              <a:rPr lang="es-ES" dirty="0">
                <a:solidFill>
                  <a:schemeClr val="tx1"/>
                </a:solidFill>
              </a:rPr>
            </a:br>
            <a:r>
              <a:rPr lang="es-ES" dirty="0">
                <a:solidFill>
                  <a:schemeClr val="tx1"/>
                </a:solidFill>
              </a:rPr>
              <a:t>de noche</a:t>
            </a:r>
            <a:br>
              <a:rPr lang="es-ES" dirty="0">
                <a:solidFill>
                  <a:schemeClr val="tx1"/>
                </a:solidFill>
              </a:rPr>
            </a:br>
            <a:r>
              <a:rPr lang="es-ES" dirty="0">
                <a:solidFill>
                  <a:schemeClr val="tx1"/>
                </a:solidFill>
              </a:rPr>
              <a:t>sin detenernos</a:t>
            </a:r>
            <a:br>
              <a:rPr lang="es-ES" dirty="0"/>
            </a:br>
            <a:endParaRPr lang="es-SV" dirty="0"/>
          </a:p>
        </p:txBody>
      </p:sp>
      <p:sp>
        <p:nvSpPr>
          <p:cNvPr id="13" name="Marcador de contenido 12"/>
          <p:cNvSpPr>
            <a:spLocks noGrp="1"/>
          </p:cNvSpPr>
          <p:nvPr>
            <p:ph sz="quarter" idx="4294967295"/>
          </p:nvPr>
        </p:nvSpPr>
        <p:spPr>
          <a:xfrm>
            <a:off x="6705600" y="258763"/>
            <a:ext cx="5486400" cy="5487987"/>
          </a:xfrm>
        </p:spPr>
        <p:txBody>
          <a:bodyPr>
            <a:noAutofit/>
          </a:bodyPr>
          <a:lstStyle/>
          <a:p>
            <a:pPr marL="45720" indent="0" algn="ctr">
              <a:buNone/>
            </a:pPr>
            <a:r>
              <a:rPr lang="es-ES" sz="1200" b="1" dirty="0">
                <a:solidFill>
                  <a:schemeClr val="tx1"/>
                </a:solidFill>
              </a:rPr>
              <a:t>nacimos vivimos </a:t>
            </a:r>
            <a:br>
              <a:rPr lang="es-ES" sz="1200" b="1" dirty="0">
                <a:solidFill>
                  <a:schemeClr val="tx1"/>
                </a:solidFill>
              </a:rPr>
            </a:br>
            <a:r>
              <a:rPr lang="es-ES" sz="1200" b="1" dirty="0">
                <a:solidFill>
                  <a:schemeClr val="tx1"/>
                </a:solidFill>
              </a:rPr>
              <a:t>morimos caminando</a:t>
            </a:r>
            <a:br>
              <a:rPr lang="es-ES" sz="1200" b="1" dirty="0">
                <a:solidFill>
                  <a:schemeClr val="tx1"/>
                </a:solidFill>
              </a:rPr>
            </a:br>
            <a:r>
              <a:rPr lang="es-ES" sz="1200" dirty="0">
                <a:solidFill>
                  <a:schemeClr val="tx1"/>
                </a:solidFill>
              </a:rPr>
              <a:t>perseguidos</a:t>
            </a:r>
            <a:br>
              <a:rPr lang="es-ES" sz="1200" dirty="0">
                <a:solidFill>
                  <a:schemeClr val="tx1"/>
                </a:solidFill>
              </a:rPr>
            </a:br>
            <a:r>
              <a:rPr lang="es-ES" sz="1200" dirty="0">
                <a:solidFill>
                  <a:schemeClr val="tx1"/>
                </a:solidFill>
              </a:rPr>
              <a:t>combatidos</a:t>
            </a:r>
            <a:br>
              <a:rPr lang="es-ES" sz="1200" dirty="0">
                <a:solidFill>
                  <a:schemeClr val="tx1"/>
                </a:solidFill>
              </a:rPr>
            </a:br>
            <a:r>
              <a:rPr lang="es-ES" sz="1200" dirty="0">
                <a:solidFill>
                  <a:schemeClr val="tx1"/>
                </a:solidFill>
              </a:rPr>
              <a:t>olvidados</a:t>
            </a:r>
            <a:br>
              <a:rPr lang="es-ES" sz="1200" dirty="0">
                <a:solidFill>
                  <a:schemeClr val="tx1"/>
                </a:solidFill>
              </a:rPr>
            </a:br>
            <a:r>
              <a:rPr lang="es-ES" sz="1200" dirty="0">
                <a:solidFill>
                  <a:schemeClr val="tx1"/>
                </a:solidFill>
              </a:rPr>
              <a:t>odiados</a:t>
            </a:r>
            <a:br>
              <a:rPr lang="es-ES" sz="1200" dirty="0">
                <a:solidFill>
                  <a:schemeClr val="tx1"/>
                </a:solidFill>
              </a:rPr>
            </a:br>
            <a:r>
              <a:rPr lang="es-ES" sz="1200" dirty="0">
                <a:solidFill>
                  <a:schemeClr val="tx1"/>
                </a:solidFill>
              </a:rPr>
              <a:t>sin infancia</a:t>
            </a:r>
            <a:br>
              <a:rPr lang="es-ES" sz="1200" dirty="0">
                <a:solidFill>
                  <a:schemeClr val="tx1"/>
                </a:solidFill>
              </a:rPr>
            </a:br>
            <a:r>
              <a:rPr lang="es-ES" sz="1200" dirty="0">
                <a:solidFill>
                  <a:schemeClr val="tx1"/>
                </a:solidFill>
              </a:rPr>
              <a:t>sin risa</a:t>
            </a:r>
            <a:br>
              <a:rPr lang="es-ES" sz="1200" dirty="0">
                <a:solidFill>
                  <a:schemeClr val="tx1"/>
                </a:solidFill>
              </a:rPr>
            </a:br>
            <a:r>
              <a:rPr lang="es-ES" sz="1200" dirty="0">
                <a:solidFill>
                  <a:schemeClr val="tx1"/>
                </a:solidFill>
              </a:rPr>
              <a:t>dueños del aire apenas</a:t>
            </a:r>
            <a:br>
              <a:rPr lang="es-ES" sz="1200" dirty="0">
                <a:solidFill>
                  <a:schemeClr val="tx1"/>
                </a:solidFill>
              </a:rPr>
            </a:br>
            <a:r>
              <a:rPr lang="es-ES" sz="1200" dirty="0">
                <a:solidFill>
                  <a:schemeClr val="tx1"/>
                </a:solidFill>
              </a:rPr>
              <a:t>soñándonos raíz</a:t>
            </a:r>
            <a:br>
              <a:rPr lang="es-ES" sz="1200" dirty="0">
                <a:solidFill>
                  <a:schemeClr val="tx1"/>
                </a:solidFill>
              </a:rPr>
            </a:br>
            <a:r>
              <a:rPr lang="es-ES" sz="1200" dirty="0">
                <a:solidFill>
                  <a:schemeClr val="tx1"/>
                </a:solidFill>
              </a:rPr>
              <a:t>pero cuánta riqueza trajimos en las</a:t>
            </a:r>
            <a:br>
              <a:rPr lang="es-ES" sz="1200" dirty="0">
                <a:solidFill>
                  <a:schemeClr val="tx1"/>
                </a:solidFill>
              </a:rPr>
            </a:br>
            <a:r>
              <a:rPr lang="es-ES" sz="1200" dirty="0">
                <a:solidFill>
                  <a:schemeClr val="tx1"/>
                </a:solidFill>
              </a:rPr>
              <a:t>manos</a:t>
            </a:r>
            <a:br>
              <a:rPr lang="es-ES" sz="1200" dirty="0">
                <a:solidFill>
                  <a:schemeClr val="tx1"/>
                </a:solidFill>
              </a:rPr>
            </a:br>
            <a:r>
              <a:rPr lang="es-ES" sz="1200" dirty="0">
                <a:solidFill>
                  <a:schemeClr val="tx1"/>
                </a:solidFill>
              </a:rPr>
              <a:t>acostumbradas a no temblar</a:t>
            </a:r>
            <a:br>
              <a:rPr lang="es-ES" sz="1200" dirty="0">
                <a:solidFill>
                  <a:schemeClr val="tx1"/>
                </a:solidFill>
              </a:rPr>
            </a:br>
            <a:r>
              <a:rPr lang="es-ES" sz="1200" dirty="0">
                <a:solidFill>
                  <a:schemeClr val="tx1"/>
                </a:solidFill>
              </a:rPr>
              <a:t>en el pecho habitada por tanto y</a:t>
            </a:r>
            <a:br>
              <a:rPr lang="es-ES" sz="1200" dirty="0">
                <a:solidFill>
                  <a:schemeClr val="tx1"/>
                </a:solidFill>
              </a:rPr>
            </a:br>
            <a:r>
              <a:rPr lang="es-ES" sz="1200" dirty="0">
                <a:solidFill>
                  <a:schemeClr val="tx1"/>
                </a:solidFill>
              </a:rPr>
              <a:t>tanto sueño</a:t>
            </a:r>
            <a:br>
              <a:rPr lang="es-ES" sz="1200" dirty="0">
                <a:solidFill>
                  <a:schemeClr val="tx1"/>
                </a:solidFill>
              </a:rPr>
            </a:br>
            <a:r>
              <a:rPr lang="es-ES" sz="1200" dirty="0">
                <a:solidFill>
                  <a:schemeClr val="tx1"/>
                </a:solidFill>
              </a:rPr>
              <a:t>en los ojos que supieron mirar lo</a:t>
            </a:r>
            <a:br>
              <a:rPr lang="es-ES" sz="1200" dirty="0">
                <a:solidFill>
                  <a:schemeClr val="tx1"/>
                </a:solidFill>
              </a:rPr>
            </a:br>
            <a:r>
              <a:rPr lang="es-ES" sz="1200" dirty="0">
                <a:solidFill>
                  <a:schemeClr val="tx1"/>
                </a:solidFill>
              </a:rPr>
              <a:t>que aún no sucede</a:t>
            </a:r>
            <a:br>
              <a:rPr lang="es-ES" sz="1200" dirty="0">
                <a:solidFill>
                  <a:schemeClr val="tx1"/>
                </a:solidFill>
              </a:rPr>
            </a:br>
            <a:r>
              <a:rPr lang="es-ES" sz="1200" dirty="0">
                <a:solidFill>
                  <a:schemeClr val="tx1"/>
                </a:solidFill>
              </a:rPr>
              <a:t>cuánta promesa en los vientres</a:t>
            </a:r>
            <a:br>
              <a:rPr lang="es-ES" sz="1200" dirty="0">
                <a:solidFill>
                  <a:schemeClr val="tx1"/>
                </a:solidFill>
              </a:rPr>
            </a:br>
            <a:r>
              <a:rPr lang="es-ES" sz="1200" dirty="0">
                <a:solidFill>
                  <a:schemeClr val="tx1"/>
                </a:solidFill>
              </a:rPr>
              <a:t>cargados de futuro</a:t>
            </a:r>
            <a:br>
              <a:rPr lang="es-ES" sz="1200" dirty="0">
                <a:solidFill>
                  <a:schemeClr val="tx1"/>
                </a:solidFill>
              </a:rPr>
            </a:br>
            <a:r>
              <a:rPr lang="es-ES" sz="1200" dirty="0">
                <a:solidFill>
                  <a:schemeClr val="tx1"/>
                </a:solidFill>
              </a:rPr>
              <a:t>cuánta leche de asombro</a:t>
            </a:r>
            <a:br>
              <a:rPr lang="es-ES" sz="1200" dirty="0">
                <a:solidFill>
                  <a:schemeClr val="tx1"/>
                </a:solidFill>
              </a:rPr>
            </a:br>
            <a:r>
              <a:rPr lang="es-ES" sz="1200" dirty="0">
                <a:solidFill>
                  <a:schemeClr val="tx1"/>
                </a:solidFill>
              </a:rPr>
              <a:t>en los pequeños senos erguidos</a:t>
            </a:r>
            <a:br>
              <a:rPr lang="es-ES" sz="1200" dirty="0">
                <a:solidFill>
                  <a:schemeClr val="tx1"/>
                </a:solidFill>
              </a:rPr>
            </a:br>
            <a:r>
              <a:rPr lang="es-ES" sz="1200" dirty="0">
                <a:solidFill>
                  <a:schemeClr val="tx1"/>
                </a:solidFill>
              </a:rPr>
              <a:t>detrás de los huipiles</a:t>
            </a:r>
            <a:br>
              <a:rPr lang="es-ES" sz="1200" dirty="0">
                <a:solidFill>
                  <a:schemeClr val="tx1"/>
                </a:solidFill>
              </a:rPr>
            </a:br>
            <a:r>
              <a:rPr lang="es-ES" sz="1200" dirty="0">
                <a:solidFill>
                  <a:schemeClr val="tx1"/>
                </a:solidFill>
              </a:rPr>
              <a:t>fue preciso anudar horizontes</a:t>
            </a:r>
            <a:br>
              <a:rPr lang="es-ES" sz="1200" dirty="0">
                <a:solidFill>
                  <a:schemeClr val="tx1"/>
                </a:solidFill>
              </a:rPr>
            </a:br>
            <a:r>
              <a:rPr lang="es-ES" sz="1200" dirty="0">
                <a:solidFill>
                  <a:schemeClr val="tx1"/>
                </a:solidFill>
              </a:rPr>
              <a:t>ensartar ristras de años</a:t>
            </a:r>
            <a:br>
              <a:rPr lang="es-ES" sz="1200" dirty="0">
                <a:solidFill>
                  <a:schemeClr val="tx1"/>
                </a:solidFill>
              </a:rPr>
            </a:br>
            <a:r>
              <a:rPr lang="es-ES" sz="1200" dirty="0">
                <a:solidFill>
                  <a:schemeClr val="tx1"/>
                </a:solidFill>
              </a:rPr>
              <a:t>olvidar viejas vidas</a:t>
            </a:r>
            <a:br>
              <a:rPr lang="es-ES" sz="1200" dirty="0">
                <a:solidFill>
                  <a:schemeClr val="tx1"/>
                </a:solidFill>
              </a:rPr>
            </a:br>
            <a:r>
              <a:rPr lang="es-ES" sz="1200" dirty="0">
                <a:solidFill>
                  <a:schemeClr val="tx1"/>
                </a:solidFill>
              </a:rPr>
              <a:t>ir pronunciando nombres de</a:t>
            </a:r>
            <a:br>
              <a:rPr lang="es-ES" sz="1200" dirty="0">
                <a:solidFill>
                  <a:schemeClr val="tx1"/>
                </a:solidFill>
              </a:rPr>
            </a:br>
            <a:r>
              <a:rPr lang="es-ES" sz="1200" dirty="0">
                <a:solidFill>
                  <a:schemeClr val="tx1"/>
                </a:solidFill>
              </a:rPr>
              <a:t>bestias ancestrales</a:t>
            </a:r>
            <a:br>
              <a:rPr lang="es-ES" sz="1200" dirty="0">
                <a:solidFill>
                  <a:schemeClr val="tx1"/>
                </a:solidFill>
              </a:rPr>
            </a:br>
            <a:r>
              <a:rPr lang="es-ES" sz="1200" dirty="0">
                <a:solidFill>
                  <a:schemeClr val="tx1"/>
                </a:solidFill>
              </a:rPr>
              <a:t>intentar nuevos números para sumar edades</a:t>
            </a:r>
            <a:br>
              <a:rPr lang="es-ES" sz="1200" dirty="0">
                <a:solidFill>
                  <a:schemeClr val="tx1"/>
                </a:solidFill>
              </a:rPr>
            </a:br>
            <a:r>
              <a:rPr lang="es-ES" sz="1200" dirty="0">
                <a:solidFill>
                  <a:schemeClr val="tx1"/>
                </a:solidFill>
              </a:rPr>
              <a:t>huesos acumulados pasos</a:t>
            </a:r>
            <a:br>
              <a:rPr lang="es-ES" sz="1200" dirty="0">
                <a:solidFill>
                  <a:schemeClr val="tx1"/>
                </a:solidFill>
              </a:rPr>
            </a:br>
            <a:r>
              <a:rPr lang="es-ES" sz="1200" dirty="0">
                <a:solidFill>
                  <a:schemeClr val="tx1"/>
                </a:solidFill>
              </a:rPr>
              <a:t>hijos que no crecieron</a:t>
            </a:r>
            <a:br>
              <a:rPr lang="es-ES" sz="1200" dirty="0">
                <a:solidFill>
                  <a:schemeClr val="tx1"/>
                </a:solidFill>
              </a:rPr>
            </a:br>
            <a:r>
              <a:rPr lang="es-ES" sz="1200" dirty="0">
                <a:solidFill>
                  <a:schemeClr val="tx1"/>
                </a:solidFill>
              </a:rPr>
              <a:t>caímos</a:t>
            </a:r>
            <a:br>
              <a:rPr lang="es-ES" sz="1200" dirty="0"/>
            </a:br>
            <a:r>
              <a:rPr lang="es-ES" sz="1200" dirty="0">
                <a:solidFill>
                  <a:schemeClr val="tx1"/>
                </a:solidFill>
              </a:rPr>
              <a:t>nos alzamos</a:t>
            </a:r>
            <a:br>
              <a:rPr lang="es-ES" sz="1200" dirty="0">
                <a:solidFill>
                  <a:schemeClr val="tx1"/>
                </a:solidFill>
              </a:rPr>
            </a:br>
            <a:r>
              <a:rPr lang="es-ES" sz="1200" dirty="0">
                <a:solidFill>
                  <a:schemeClr val="tx1"/>
                </a:solidFill>
              </a:rPr>
              <a:t>no preguntamos nada</a:t>
            </a:r>
            <a:br>
              <a:rPr lang="es-ES" sz="1200" dirty="0">
                <a:solidFill>
                  <a:schemeClr val="tx1"/>
                </a:solidFill>
              </a:rPr>
            </a:br>
            <a:r>
              <a:rPr lang="es-ES" sz="1200" dirty="0">
                <a:solidFill>
                  <a:schemeClr val="tx1"/>
                </a:solidFill>
              </a:rPr>
              <a:t>y otra vez seguimos</a:t>
            </a:r>
            <a:br>
              <a:rPr lang="es-ES" sz="1200" dirty="0">
                <a:solidFill>
                  <a:schemeClr val="tx1"/>
                </a:solidFill>
              </a:rPr>
            </a:br>
            <a:endParaRPr lang="es-SV" sz="1200" dirty="0">
              <a:solidFill>
                <a:schemeClr val="tx1"/>
              </a:solidFill>
            </a:endParaRPr>
          </a:p>
        </p:txBody>
      </p:sp>
    </p:spTree>
    <p:extLst>
      <p:ext uri="{BB962C8B-B14F-4D97-AF65-F5344CB8AC3E}">
        <p14:creationId xmlns:p14="http://schemas.microsoft.com/office/powerpoint/2010/main" val="2610102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301E5-D795-4797-B875-A5C0DD539D27}"/>
              </a:ext>
            </a:extLst>
          </p:cNvPr>
          <p:cNvSpPr>
            <a:spLocks noGrp="1"/>
          </p:cNvSpPr>
          <p:nvPr>
            <p:ph type="title"/>
          </p:nvPr>
        </p:nvSpPr>
        <p:spPr/>
        <p:txBody>
          <a:bodyPr/>
          <a:lstStyle/>
          <a:p>
            <a:r>
              <a:rPr lang="es-SV" dirty="0"/>
              <a:t>Literatura precolombina: ¿existe? </a:t>
            </a:r>
          </a:p>
        </p:txBody>
      </p:sp>
      <p:sp>
        <p:nvSpPr>
          <p:cNvPr id="3" name="Marcador de contenido 2">
            <a:extLst>
              <a:ext uri="{FF2B5EF4-FFF2-40B4-BE49-F238E27FC236}">
                <a16:creationId xmlns:a16="http://schemas.microsoft.com/office/drawing/2014/main" id="{9A75D8CE-F0F5-419F-97FE-B15035FC51BA}"/>
              </a:ext>
            </a:extLst>
          </p:cNvPr>
          <p:cNvSpPr>
            <a:spLocks noGrp="1"/>
          </p:cNvSpPr>
          <p:nvPr>
            <p:ph idx="1"/>
          </p:nvPr>
        </p:nvSpPr>
        <p:spPr/>
        <p:txBody>
          <a:bodyPr/>
          <a:lstStyle/>
          <a:p>
            <a:pPr algn="ctr"/>
            <a:r>
              <a:rPr lang="es-MX" sz="2800" dirty="0"/>
              <a:t>Primero se debe definir la etimología de </a:t>
            </a:r>
            <a:r>
              <a:rPr lang="es-MX" sz="2800" b="1" dirty="0"/>
              <a:t>Literatura Precolombina</a:t>
            </a:r>
            <a:r>
              <a:rPr lang="es-MX" sz="2800" dirty="0"/>
              <a:t>: la palabra </a:t>
            </a:r>
            <a:r>
              <a:rPr lang="es-MX" sz="2800" b="1" dirty="0"/>
              <a:t>Literatura</a:t>
            </a:r>
            <a:r>
              <a:rPr lang="es-MX" sz="2800" dirty="0"/>
              <a:t> proviene del latín *</a:t>
            </a:r>
            <a:r>
              <a:rPr lang="es-MX" sz="2800" i="1" dirty="0"/>
              <a:t>LITTERAE</a:t>
            </a:r>
            <a:r>
              <a:rPr lang="es-MX" sz="2800" dirty="0"/>
              <a:t>, que significa: letra o escrito y la palabra </a:t>
            </a:r>
            <a:r>
              <a:rPr lang="es-MX" sz="2800" b="1" dirty="0"/>
              <a:t>Precolombina</a:t>
            </a:r>
            <a:r>
              <a:rPr lang="es-MX" sz="2800" dirty="0"/>
              <a:t> es una palabra compuesta por el prefijo «Pre» que significa antes de, «</a:t>
            </a:r>
            <a:r>
              <a:rPr lang="es-MX" sz="2800" dirty="0" err="1"/>
              <a:t>Colombus</a:t>
            </a:r>
            <a:r>
              <a:rPr lang="es-MX" sz="2800" dirty="0"/>
              <a:t>» que es sinónimo de Colón y el sufijo «-</a:t>
            </a:r>
            <a:r>
              <a:rPr lang="es-MX" sz="2800" dirty="0" err="1"/>
              <a:t>ino</a:t>
            </a:r>
            <a:r>
              <a:rPr lang="es-MX" sz="2800" dirty="0"/>
              <a:t>» que significa pertenencia.</a:t>
            </a:r>
          </a:p>
          <a:p>
            <a:pPr algn="ctr"/>
            <a:r>
              <a:rPr lang="es-MX" sz="2800" dirty="0"/>
              <a:t>En un sentido amplio podríamos definir Literatura precolombina como toda manifestación literaria de América antes del descubrimiento y conquista de América.</a:t>
            </a:r>
          </a:p>
          <a:p>
            <a:endParaRPr lang="es-SV" dirty="0"/>
          </a:p>
        </p:txBody>
      </p:sp>
    </p:spTree>
    <p:extLst>
      <p:ext uri="{BB962C8B-B14F-4D97-AF65-F5344CB8AC3E}">
        <p14:creationId xmlns:p14="http://schemas.microsoft.com/office/powerpoint/2010/main" val="393676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ACB30-8C95-49A7-9A1C-DBCDE856CB29}"/>
              </a:ext>
            </a:extLst>
          </p:cNvPr>
          <p:cNvSpPr>
            <a:spLocks noGrp="1"/>
          </p:cNvSpPr>
          <p:nvPr>
            <p:ph type="title"/>
          </p:nvPr>
        </p:nvSpPr>
        <p:spPr/>
        <p:txBody>
          <a:bodyPr/>
          <a:lstStyle/>
          <a:p>
            <a:r>
              <a:rPr lang="es-SV" dirty="0"/>
              <a:t>Literatura precolombina</a:t>
            </a:r>
          </a:p>
        </p:txBody>
      </p:sp>
      <p:pic>
        <p:nvPicPr>
          <p:cNvPr id="1028" name="Picture 4" descr="Maya Ajeisha Miniel Frances Cavoli Literatura. Introducción: Se dice  literatura precolombina a toda manifestación de carácter literario  procedente de. - ppt download">
            <a:extLst>
              <a:ext uri="{FF2B5EF4-FFF2-40B4-BE49-F238E27FC236}">
                <a16:creationId xmlns:a16="http://schemas.microsoft.com/office/drawing/2014/main" id="{F32DBD96-1D8F-4EC4-9DB0-CA7F0F5C45A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03385" y="1758462"/>
            <a:ext cx="9847384" cy="4550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45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1179</TotalTime>
  <Words>2408</Words>
  <Application>Microsoft Office PowerPoint</Application>
  <PresentationFormat>Panorámica</PresentationFormat>
  <Paragraphs>130</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Helvetica Neue</vt:lpstr>
      <vt:lpstr>Tw Cen MT</vt:lpstr>
      <vt:lpstr>Tw Cen MT Condensed</vt:lpstr>
      <vt:lpstr>Wingdings</vt:lpstr>
      <vt:lpstr>Wingdings 3</vt:lpstr>
      <vt:lpstr>Integral</vt:lpstr>
      <vt:lpstr>LITERATURA PRECOLOMBINA </vt:lpstr>
      <vt:lpstr>Pueblos indígenas: legado</vt:lpstr>
      <vt:lpstr>Precolombino en la actualidad </vt:lpstr>
      <vt:lpstr>Presencia de lo indígena</vt:lpstr>
      <vt:lpstr>Carlos fuentes </vt:lpstr>
      <vt:lpstr>Poema de Pablo Neruda</vt:lpstr>
      <vt:lpstr>Asociamos: </vt:lpstr>
      <vt:lpstr>Literatura precolombina: ¿existe? </vt:lpstr>
      <vt:lpstr>Literatura precolombina</vt:lpstr>
      <vt:lpstr>Literatura maya</vt:lpstr>
      <vt:lpstr>Códices mayas</vt:lpstr>
      <vt:lpstr>Investigamos: </vt:lpstr>
      <vt:lpstr>El popol vuh</vt:lpstr>
      <vt:lpstr>Comparación ¿a qué se debe el parecido?</vt:lpstr>
      <vt:lpstr>Presentación de PowerPoint</vt:lpstr>
      <vt:lpstr>Presentación de PowerPoint</vt:lpstr>
      <vt:lpstr>El popol vuh en la actualidad</vt:lpstr>
      <vt:lpstr>La creación</vt:lpstr>
      <vt:lpstr>Algunas preguntas sobre la obra en estudio </vt:lpstr>
      <vt:lpstr>LITERATURA INCA: OLLANTAY</vt:lpstr>
      <vt:lpstr>AZTECAS (páginas 16 y 17)</vt:lpstr>
      <vt:lpstr>Presentación de PowerPoint</vt:lpstr>
      <vt:lpstr>Presentación de PowerPoint</vt:lpstr>
      <vt:lpstr>NETZAHUALCOYOTL: investiguemos su biografía  </vt:lpstr>
      <vt:lpstr>Como una pintura nos iremos borrando</vt:lpstr>
      <vt:lpstr>Percibo lo secreto</vt:lpstr>
      <vt:lpstr>Conclusiones sobre la literatura precolombina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casa</dc:creator>
  <cp:lastModifiedBy>Vilma Cristina Olivo</cp:lastModifiedBy>
  <cp:revision>55</cp:revision>
  <dcterms:created xsi:type="dcterms:W3CDTF">2021-02-15T22:56:34Z</dcterms:created>
  <dcterms:modified xsi:type="dcterms:W3CDTF">2022-02-25T22:08:57Z</dcterms:modified>
</cp:coreProperties>
</file>