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18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43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08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2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62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4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4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7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310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5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19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F679-B97F-4913-B96B-AF1E4D7C37C5}" type="datetimeFigureOut">
              <a:rPr lang="es-SV" smtClean="0"/>
              <a:t>23/3/2022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7302C2-0F76-4D4E-9794-3E42F2124C2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341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030CA-4846-4894-959E-429C0CC3D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Poemas de sor Juana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A4E5EC-0B71-401F-934A-B6FC644F7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/>
              <a:t>SEGUNDO AÑO DE BACHILLERATO B</a:t>
            </a:r>
          </a:p>
          <a:p>
            <a:r>
              <a:rPr lang="es-SV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9708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C5854-2627-4E2F-B52F-9B4CFE7C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/>
              <a:t>Biografía: asociamos los hechos más importantes</a:t>
            </a:r>
          </a:p>
        </p:txBody>
      </p:sp>
      <p:pic>
        <p:nvPicPr>
          <p:cNvPr id="1026" name="Picture 2" descr="Sor Juana: activist, arts, biography, cruz, es, ines, juana, language,  rights, sor | Glogster EDU - Interactive multimedia posters">
            <a:extLst>
              <a:ext uri="{FF2B5EF4-FFF2-40B4-BE49-F238E27FC236}">
                <a16:creationId xmlns:a16="http://schemas.microsoft.com/office/drawing/2014/main" id="{6075AD20-23CA-4044-9F43-73A06C65D4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44" y="2002559"/>
            <a:ext cx="8426547" cy="390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6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C5854-2627-4E2F-B52F-9B4CFE7C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/>
              <a:t>Hombres necios …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15BD325-A5E5-40B7-9C81-C7ACA81550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Hombres necios que acusáis</a:t>
            </a:r>
            <a:br>
              <a:rPr lang="es-MX" b="1" dirty="0"/>
            </a:br>
            <a:r>
              <a:rPr lang="es-MX" b="1" dirty="0"/>
              <a:t>a la mujer sin razón,</a:t>
            </a:r>
            <a:br>
              <a:rPr lang="es-MX" b="1" dirty="0"/>
            </a:br>
            <a:r>
              <a:rPr lang="es-MX" b="1" dirty="0"/>
              <a:t>sin ver que sois la ocasión</a:t>
            </a:r>
            <a:br>
              <a:rPr lang="es-MX" b="1" dirty="0"/>
            </a:br>
            <a:r>
              <a:rPr lang="es-MX" b="1" dirty="0"/>
              <a:t>de lo mismo que culpáis:</a:t>
            </a:r>
            <a:br>
              <a:rPr lang="es-MX" b="1" dirty="0"/>
            </a:br>
            <a:br>
              <a:rPr lang="es-MX" b="1" dirty="0"/>
            </a:br>
            <a:r>
              <a:rPr lang="es-MX" b="1" dirty="0"/>
              <a:t>si con ansia sin igual</a:t>
            </a:r>
            <a:br>
              <a:rPr lang="es-MX" b="1" dirty="0"/>
            </a:br>
            <a:r>
              <a:rPr lang="es-MX" b="1" dirty="0"/>
              <a:t>solicitáis su desdén,</a:t>
            </a:r>
            <a:br>
              <a:rPr lang="es-MX" b="1" dirty="0"/>
            </a:br>
            <a:r>
              <a:rPr lang="es-MX" b="1" dirty="0"/>
              <a:t>¿por qué queréis que obren bien</a:t>
            </a:r>
            <a:br>
              <a:rPr lang="es-MX" b="1" dirty="0"/>
            </a:br>
            <a:r>
              <a:rPr lang="es-MX" b="1" dirty="0"/>
              <a:t>si las incitáis al mal?</a:t>
            </a:r>
            <a:br>
              <a:rPr lang="es-MX" b="1" dirty="0"/>
            </a:br>
            <a:br>
              <a:rPr lang="es-MX" b="1" dirty="0"/>
            </a:br>
            <a:r>
              <a:rPr lang="es-MX" b="1" dirty="0" err="1"/>
              <a:t>Cambatís</a:t>
            </a:r>
            <a:r>
              <a:rPr lang="es-MX" b="1" dirty="0"/>
              <a:t> su resistencia</a:t>
            </a:r>
            <a:br>
              <a:rPr lang="es-MX" b="1" dirty="0"/>
            </a:br>
            <a:r>
              <a:rPr lang="es-MX" b="1" dirty="0"/>
              <a:t>y luego, con gravedad,</a:t>
            </a:r>
            <a:br>
              <a:rPr lang="es-MX" b="1" dirty="0"/>
            </a:br>
            <a:r>
              <a:rPr lang="es-MX" b="1" dirty="0"/>
              <a:t>decís que fue liviandad</a:t>
            </a:r>
            <a:br>
              <a:rPr lang="es-MX" b="1" dirty="0"/>
            </a:br>
            <a:r>
              <a:rPr lang="es-MX" b="1" dirty="0"/>
              <a:t>lo que hizo la diligencia.</a:t>
            </a:r>
            <a:endParaRPr lang="es-SV" b="1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35F740D-6701-4DEE-8B34-FA11659DD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Parecer quiere el denuedo</a:t>
            </a:r>
            <a:br>
              <a:rPr lang="es-MX" b="1" dirty="0"/>
            </a:br>
            <a:r>
              <a:rPr lang="es-MX" b="1" dirty="0"/>
              <a:t>de vuestro parecer loco</a:t>
            </a:r>
            <a:br>
              <a:rPr lang="es-MX" b="1" dirty="0"/>
            </a:br>
            <a:r>
              <a:rPr lang="es-MX" b="1" dirty="0"/>
              <a:t>el niño que pone el coco</a:t>
            </a:r>
            <a:br>
              <a:rPr lang="es-MX" b="1" dirty="0"/>
            </a:br>
            <a:r>
              <a:rPr lang="es-MX" b="1" dirty="0"/>
              <a:t>y luego le tiene miedo.</a:t>
            </a:r>
            <a:br>
              <a:rPr lang="es-MX" b="1" dirty="0"/>
            </a:br>
            <a:br>
              <a:rPr lang="es-MX" b="1" dirty="0"/>
            </a:br>
            <a:r>
              <a:rPr lang="es-MX" b="1" dirty="0"/>
              <a:t>Queréis, con presunción necia,</a:t>
            </a:r>
            <a:br>
              <a:rPr lang="es-MX" b="1" dirty="0"/>
            </a:br>
            <a:r>
              <a:rPr lang="es-MX" b="1" dirty="0"/>
              <a:t>hallar a la que buscáis,</a:t>
            </a:r>
            <a:br>
              <a:rPr lang="es-MX" b="1" dirty="0"/>
            </a:br>
            <a:r>
              <a:rPr lang="es-MX" b="1" dirty="0"/>
              <a:t>para pretendida, Thais,</a:t>
            </a:r>
            <a:br>
              <a:rPr lang="es-MX" b="1" dirty="0"/>
            </a:br>
            <a:r>
              <a:rPr lang="es-MX" b="1" dirty="0"/>
              <a:t>y en la posesión, Lucrecia.</a:t>
            </a:r>
            <a:br>
              <a:rPr lang="es-MX" b="1" dirty="0"/>
            </a:br>
            <a:br>
              <a:rPr lang="es-MX" b="1" dirty="0"/>
            </a:br>
            <a:r>
              <a:rPr lang="es-MX" b="1" dirty="0"/>
              <a:t>¿Qué humor puede ser más raro</a:t>
            </a:r>
            <a:br>
              <a:rPr lang="es-MX" b="1" dirty="0"/>
            </a:br>
            <a:r>
              <a:rPr lang="es-MX" b="1" dirty="0"/>
              <a:t>que el que, falto de consejo,</a:t>
            </a:r>
            <a:br>
              <a:rPr lang="es-MX" b="1" dirty="0"/>
            </a:br>
            <a:r>
              <a:rPr lang="es-MX" b="1" dirty="0"/>
              <a:t>él mismo empaña el espejo,</a:t>
            </a:r>
            <a:br>
              <a:rPr lang="es-MX" b="1" dirty="0"/>
            </a:br>
            <a:r>
              <a:rPr lang="es-MX" b="1" dirty="0"/>
              <a:t>y siente que no esté claro?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165730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D759-12A0-46FE-A891-F0985982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14DA3-BB3B-4068-96C9-434F63DFC8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Con el favor y desdén</a:t>
            </a:r>
            <a:br>
              <a:rPr lang="es-MX" b="1" dirty="0"/>
            </a:br>
            <a:r>
              <a:rPr lang="es-MX" b="1" dirty="0"/>
              <a:t>tenéis condición igual,</a:t>
            </a:r>
            <a:br>
              <a:rPr lang="es-MX" b="1" dirty="0"/>
            </a:br>
            <a:r>
              <a:rPr lang="es-MX" b="1" dirty="0"/>
              <a:t>quejándoos, si os tratan mal,</a:t>
            </a:r>
            <a:br>
              <a:rPr lang="es-MX" b="1" dirty="0"/>
            </a:br>
            <a:r>
              <a:rPr lang="es-MX" b="1" dirty="0"/>
              <a:t>burlándoos, si os quieren bien.</a:t>
            </a:r>
            <a:br>
              <a:rPr lang="es-MX" b="1" dirty="0"/>
            </a:br>
            <a:br>
              <a:rPr lang="es-MX" b="1" dirty="0"/>
            </a:br>
            <a:r>
              <a:rPr lang="es-MX" b="1" dirty="0"/>
              <a:t>Siempre tan necios andáis</a:t>
            </a:r>
            <a:br>
              <a:rPr lang="es-MX" b="1" dirty="0"/>
            </a:br>
            <a:r>
              <a:rPr lang="es-MX" b="1" dirty="0"/>
              <a:t>que, con desigual nivel,</a:t>
            </a:r>
            <a:br>
              <a:rPr lang="es-MX" b="1" dirty="0"/>
            </a:br>
            <a:r>
              <a:rPr lang="es-MX" b="1" dirty="0"/>
              <a:t>a una culpáis por </a:t>
            </a:r>
            <a:r>
              <a:rPr lang="es-MX" b="1" dirty="0" err="1"/>
              <a:t>crüel</a:t>
            </a:r>
            <a:br>
              <a:rPr lang="es-MX" b="1" dirty="0"/>
            </a:br>
            <a:r>
              <a:rPr lang="es-MX" b="1" dirty="0"/>
              <a:t>y a otra por fácil culpáis.</a:t>
            </a:r>
            <a:br>
              <a:rPr lang="es-MX" b="1" dirty="0"/>
            </a:br>
            <a:br>
              <a:rPr lang="es-MX" b="1" dirty="0"/>
            </a:br>
            <a:r>
              <a:rPr lang="es-MX" b="1" dirty="0"/>
              <a:t>¿Pues como ha de estar templada</a:t>
            </a:r>
            <a:br>
              <a:rPr lang="es-MX" b="1" dirty="0"/>
            </a:br>
            <a:r>
              <a:rPr lang="es-MX" b="1" dirty="0"/>
              <a:t>la que vuestro amor pretende,</a:t>
            </a:r>
            <a:br>
              <a:rPr lang="es-MX" b="1" dirty="0"/>
            </a:br>
            <a:r>
              <a:rPr lang="es-MX" b="1" dirty="0"/>
              <a:t>si la que es ingrata, ofende,</a:t>
            </a:r>
            <a:br>
              <a:rPr lang="es-MX" b="1" dirty="0"/>
            </a:br>
            <a:r>
              <a:rPr lang="es-MX" b="1" dirty="0"/>
              <a:t>y la que es fácil, enfada?</a:t>
            </a:r>
            <a:endParaRPr lang="es-SV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F85EB7-F32C-414D-B423-18B82494C3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Mas, entre el enfado y pena</a:t>
            </a:r>
            <a:br>
              <a:rPr lang="es-MX" b="1" dirty="0"/>
            </a:br>
            <a:r>
              <a:rPr lang="es-MX" b="1" dirty="0"/>
              <a:t>que vuestro gusto refiere,</a:t>
            </a:r>
            <a:br>
              <a:rPr lang="es-MX" b="1" dirty="0"/>
            </a:br>
            <a:r>
              <a:rPr lang="es-MX" b="1" dirty="0"/>
              <a:t>bien haya la que no os quiere</a:t>
            </a:r>
            <a:br>
              <a:rPr lang="es-MX" b="1" dirty="0"/>
            </a:br>
            <a:r>
              <a:rPr lang="es-MX" b="1" dirty="0"/>
              <a:t>y quejaos en hora buena.</a:t>
            </a:r>
            <a:br>
              <a:rPr lang="es-MX" b="1" dirty="0"/>
            </a:br>
            <a:br>
              <a:rPr lang="es-MX" b="1" dirty="0"/>
            </a:br>
            <a:r>
              <a:rPr lang="es-MX" b="1" dirty="0"/>
              <a:t>Dan vuestras amantes penas</a:t>
            </a:r>
            <a:br>
              <a:rPr lang="es-MX" b="1" dirty="0"/>
            </a:br>
            <a:r>
              <a:rPr lang="es-MX" b="1" dirty="0"/>
              <a:t>a sus libertades alas,</a:t>
            </a:r>
            <a:br>
              <a:rPr lang="es-MX" b="1" dirty="0"/>
            </a:br>
            <a:r>
              <a:rPr lang="es-MX" b="1" dirty="0"/>
              <a:t>y después de hacerlas malas</a:t>
            </a:r>
            <a:br>
              <a:rPr lang="es-MX" b="1" dirty="0"/>
            </a:br>
            <a:r>
              <a:rPr lang="es-MX" b="1" dirty="0"/>
              <a:t>las queréis hallar muy buenas.</a:t>
            </a:r>
            <a:br>
              <a:rPr lang="es-MX" b="1" dirty="0"/>
            </a:br>
            <a:br>
              <a:rPr lang="es-MX" b="1" dirty="0"/>
            </a:br>
            <a:r>
              <a:rPr lang="es-MX" b="1" dirty="0"/>
              <a:t>¿Cuál mayor culpa ha tenido</a:t>
            </a:r>
            <a:br>
              <a:rPr lang="es-MX" b="1" dirty="0"/>
            </a:br>
            <a:r>
              <a:rPr lang="es-MX" b="1" dirty="0"/>
              <a:t>en una pasión errada:</a:t>
            </a:r>
            <a:br>
              <a:rPr lang="es-MX" b="1" dirty="0"/>
            </a:br>
            <a:r>
              <a:rPr lang="es-MX" b="1" dirty="0"/>
              <a:t>la que cae de rogada,</a:t>
            </a:r>
            <a:br>
              <a:rPr lang="es-MX" b="1" dirty="0"/>
            </a:br>
            <a:r>
              <a:rPr lang="es-MX" b="1" dirty="0"/>
              <a:t>o el que ruega de caído?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134496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80E10-EBA5-4A5D-A094-A2A86E3B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/>
              <a:t>El sueño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B32DA9-5089-47F9-9689-A2AA64EA2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Piramidal, funesta de la tierra</a:t>
            </a:r>
            <a:br>
              <a:rPr lang="es-MX" b="1" dirty="0"/>
            </a:br>
            <a:r>
              <a:rPr lang="es-MX" b="1" dirty="0"/>
              <a:t>nacida sombra, al cielo encaminaba</a:t>
            </a:r>
            <a:br>
              <a:rPr lang="es-MX" b="1" dirty="0"/>
            </a:br>
            <a:r>
              <a:rPr lang="es-MX" b="1" dirty="0"/>
              <a:t>de vanos obeliscos punta altiva,</a:t>
            </a:r>
            <a:br>
              <a:rPr lang="es-MX" b="1" dirty="0"/>
            </a:br>
            <a:r>
              <a:rPr lang="es-MX" b="1" dirty="0"/>
              <a:t>escalar pretendiendo las estrellas;</a:t>
            </a:r>
            <a:br>
              <a:rPr lang="es-MX" b="1" dirty="0"/>
            </a:br>
            <a:r>
              <a:rPr lang="es-MX" b="1" dirty="0"/>
              <a:t>si bien sus luces bellas</a:t>
            </a:r>
            <a:br>
              <a:rPr lang="es-MX" b="1" dirty="0"/>
            </a:br>
            <a:r>
              <a:rPr lang="es-MX" b="1" dirty="0" err="1"/>
              <a:t>esemptas</a:t>
            </a:r>
            <a:r>
              <a:rPr lang="es-MX" b="1" dirty="0"/>
              <a:t> siempre, siempre rutilantes,</a:t>
            </a:r>
            <a:br>
              <a:rPr lang="es-MX" b="1" dirty="0"/>
            </a:br>
            <a:r>
              <a:rPr lang="es-MX" b="1" dirty="0"/>
              <a:t>la tenebrosa guerra</a:t>
            </a:r>
            <a:br>
              <a:rPr lang="es-MX" b="1" dirty="0"/>
            </a:br>
            <a:r>
              <a:rPr lang="es-MX" b="1" dirty="0"/>
              <a:t>que con negros vapores le intimaba</a:t>
            </a:r>
            <a:br>
              <a:rPr lang="es-MX" b="1" dirty="0"/>
            </a:br>
            <a:r>
              <a:rPr lang="es-MX" b="1" dirty="0"/>
              <a:t>la vaporosa sombra fugitiva</a:t>
            </a:r>
            <a:br>
              <a:rPr lang="es-MX" b="1" dirty="0"/>
            </a:br>
            <a:r>
              <a:rPr lang="es-MX" b="1" dirty="0"/>
              <a:t>burlaban tan distantes,</a:t>
            </a:r>
            <a:br>
              <a:rPr lang="es-MX" b="1" dirty="0"/>
            </a:br>
            <a:r>
              <a:rPr lang="es-MX" b="1" dirty="0"/>
              <a:t>que su atezado ceño</a:t>
            </a:r>
            <a:br>
              <a:rPr lang="es-MX" b="1" dirty="0"/>
            </a:br>
            <a:r>
              <a:rPr lang="es-MX" b="1" dirty="0"/>
              <a:t>al superior convexo aún no llegaba</a:t>
            </a:r>
            <a:br>
              <a:rPr lang="es-MX" b="1" dirty="0"/>
            </a:br>
            <a:r>
              <a:rPr lang="es-MX" b="1" dirty="0"/>
              <a:t>del orbe de la diosa</a:t>
            </a:r>
            <a:br>
              <a:rPr lang="es-MX" b="1" dirty="0"/>
            </a:br>
            <a:r>
              <a:rPr lang="es-MX" b="1" dirty="0"/>
              <a:t>que tres veces hermosa</a:t>
            </a:r>
            <a:endParaRPr lang="es-SV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53FB05-8C35-4CD9-B1DE-7D6710CB8A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con tres hermosos rostros ser ostenta;</a:t>
            </a:r>
            <a:br>
              <a:rPr lang="es-MX" b="1" dirty="0"/>
            </a:br>
            <a:r>
              <a:rPr lang="es-MX" b="1" dirty="0"/>
              <a:t>quedando sólo dueño</a:t>
            </a:r>
            <a:br>
              <a:rPr lang="es-MX" b="1" dirty="0"/>
            </a:br>
            <a:r>
              <a:rPr lang="es-MX" b="1" dirty="0"/>
              <a:t>del aire que empañaba</a:t>
            </a:r>
            <a:br>
              <a:rPr lang="es-MX" b="1" dirty="0"/>
            </a:br>
            <a:r>
              <a:rPr lang="es-MX" b="1" dirty="0"/>
              <a:t>con el aliento denso que exhalaba.</a:t>
            </a:r>
            <a:br>
              <a:rPr lang="es-MX" b="1" dirty="0"/>
            </a:br>
            <a:r>
              <a:rPr lang="es-MX" b="1" dirty="0"/>
              <a:t>Y en la quietud contenta</a:t>
            </a:r>
            <a:br>
              <a:rPr lang="es-MX" b="1" dirty="0"/>
            </a:br>
            <a:r>
              <a:rPr lang="es-MX" b="1" dirty="0"/>
              <a:t>de impero silencioso,</a:t>
            </a:r>
            <a:br>
              <a:rPr lang="es-MX" b="1" dirty="0"/>
            </a:br>
            <a:r>
              <a:rPr lang="es-MX" b="1" dirty="0"/>
              <a:t>sumisas sólo voces consentía</a:t>
            </a:r>
            <a:br>
              <a:rPr lang="es-MX" b="1" dirty="0"/>
            </a:br>
            <a:r>
              <a:rPr lang="es-MX" b="1" dirty="0"/>
              <a:t>de las nocturnas aves</a:t>
            </a:r>
            <a:br>
              <a:rPr lang="es-MX" b="1" dirty="0"/>
            </a:br>
            <a:r>
              <a:rPr lang="es-MX" b="1" dirty="0"/>
              <a:t>tan oscuras tan graves,</a:t>
            </a:r>
            <a:br>
              <a:rPr lang="es-MX" b="1" dirty="0"/>
            </a:br>
            <a:r>
              <a:rPr lang="es-MX" b="1" dirty="0"/>
              <a:t>que aún el silencio no se interrumpía.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295173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CFCD-2E66-4C90-8698-682F941C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Final del texto…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1D21C-F390-455C-8E4E-DC15DE6FF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5" y="1674055"/>
            <a:ext cx="4962369" cy="37854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Llegó en efecto el sol cerrando el giro</a:t>
            </a:r>
            <a:br>
              <a:rPr lang="es-MX" b="1" dirty="0"/>
            </a:br>
            <a:r>
              <a:rPr lang="es-MX" b="1" dirty="0"/>
              <a:t>que esculpió de oro sobre azul zafiro</a:t>
            </a:r>
            <a:br>
              <a:rPr lang="es-MX" b="1" dirty="0"/>
            </a:br>
            <a:r>
              <a:rPr lang="es-MX" b="1" dirty="0"/>
              <a:t>de mil multiplicados</a:t>
            </a:r>
            <a:br>
              <a:rPr lang="es-MX" b="1" dirty="0"/>
            </a:br>
            <a:r>
              <a:rPr lang="es-MX" b="1" dirty="0"/>
              <a:t>mil veces puntos, flujos mil dorados,</a:t>
            </a:r>
            <a:br>
              <a:rPr lang="es-MX" b="1" dirty="0"/>
            </a:br>
            <a:r>
              <a:rPr lang="es-MX" b="1" dirty="0"/>
              <a:t>líneas, digo, de la luz clara salían</a:t>
            </a:r>
            <a:br>
              <a:rPr lang="es-MX" b="1" dirty="0"/>
            </a:br>
            <a:r>
              <a:rPr lang="es-MX" b="1" dirty="0"/>
              <a:t>de su circunferencia luminosa,</a:t>
            </a:r>
            <a:br>
              <a:rPr lang="es-MX" b="1" dirty="0"/>
            </a:br>
            <a:r>
              <a:rPr lang="es-MX" b="1" dirty="0"/>
              <a:t>pautando al cielo la cerúlea plana</a:t>
            </a:r>
            <a:br>
              <a:rPr lang="es-MX" b="1" dirty="0"/>
            </a:br>
            <a:r>
              <a:rPr lang="es-MX" b="1" dirty="0"/>
              <a:t>y a la que antes funesta fue tirana</a:t>
            </a:r>
            <a:br>
              <a:rPr lang="es-MX" b="1" dirty="0"/>
            </a:br>
            <a:r>
              <a:rPr lang="es-MX" b="1" dirty="0"/>
              <a:t>de su imperio, atrapadas embestían</a:t>
            </a:r>
            <a:br>
              <a:rPr lang="es-MX" b="1" dirty="0"/>
            </a:br>
            <a:r>
              <a:rPr lang="es-MX" b="1" dirty="0"/>
              <a:t>que sin concierto huyendo presurosa</a:t>
            </a:r>
            <a:br>
              <a:rPr lang="es-MX" b="1" dirty="0"/>
            </a:br>
            <a:r>
              <a:rPr lang="es-MX" b="1" dirty="0"/>
              <a:t>en sus mismos horrores tropezando</a:t>
            </a:r>
            <a:br>
              <a:rPr lang="es-MX" b="1" dirty="0"/>
            </a:br>
            <a:r>
              <a:rPr lang="es-MX" b="1" dirty="0"/>
              <a:t>su sombra iba pisando</a:t>
            </a:r>
            <a:br>
              <a:rPr lang="es-MX" b="1" dirty="0"/>
            </a:br>
            <a:r>
              <a:rPr lang="es-MX" b="1" dirty="0"/>
              <a:t>y llegar al ocaso pretendía</a:t>
            </a:r>
            <a:br>
              <a:rPr lang="es-MX" b="1" dirty="0"/>
            </a:br>
            <a:r>
              <a:rPr lang="es-MX" b="1" dirty="0"/>
              <a:t>con él sin orden ya, desbaratado</a:t>
            </a:r>
            <a:br>
              <a:rPr lang="es-MX" b="1" dirty="0"/>
            </a:br>
            <a:r>
              <a:rPr lang="es-MX" b="1" dirty="0"/>
              <a:t>ejército de sombras, acosado</a:t>
            </a:r>
            <a:br>
              <a:rPr lang="es-MX" b="1" dirty="0"/>
            </a:br>
            <a:r>
              <a:rPr lang="es-MX" b="1" dirty="0"/>
              <a:t>de la luz de la luz que el alcance le seguía.</a:t>
            </a:r>
            <a:endParaRPr lang="es-SV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E229F3-2327-4199-AAA1-25CED2A5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1547446"/>
            <a:ext cx="4645152" cy="39114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Consiguió al fin, la vista del ocaso</a:t>
            </a:r>
            <a:br>
              <a:rPr lang="es-MX" b="1" dirty="0"/>
            </a:br>
            <a:r>
              <a:rPr lang="es-MX" b="1" dirty="0"/>
              <a:t>el fugitivo paso</a:t>
            </a:r>
            <a:br>
              <a:rPr lang="es-MX" b="1" dirty="0"/>
            </a:br>
            <a:r>
              <a:rPr lang="es-MX" b="1" dirty="0"/>
              <a:t>y en su mismo despeño recobrada</a:t>
            </a:r>
            <a:br>
              <a:rPr lang="es-MX" b="1" dirty="0"/>
            </a:br>
            <a:r>
              <a:rPr lang="es-MX" b="1" dirty="0"/>
              <a:t>esforzando el aliento de la ruina,</a:t>
            </a:r>
            <a:br>
              <a:rPr lang="es-MX" b="1" dirty="0"/>
            </a:br>
            <a:r>
              <a:rPr lang="es-MX" b="1" dirty="0"/>
              <a:t>en la mitad del globo que ha dejado</a:t>
            </a:r>
            <a:br>
              <a:rPr lang="es-MX" b="1" dirty="0"/>
            </a:br>
            <a:r>
              <a:rPr lang="es-MX" b="1" dirty="0"/>
              <a:t>el sol desamparado,</a:t>
            </a:r>
            <a:br>
              <a:rPr lang="es-MX" b="1" dirty="0"/>
            </a:br>
            <a:r>
              <a:rPr lang="es-MX" b="1" dirty="0"/>
              <a:t>segunda vez rebelde determina</a:t>
            </a:r>
            <a:br>
              <a:rPr lang="es-MX" b="1" dirty="0"/>
            </a:br>
            <a:r>
              <a:rPr lang="es-MX" b="1" dirty="0"/>
              <a:t>mirarse coronada,</a:t>
            </a:r>
            <a:br>
              <a:rPr lang="es-MX" b="1" dirty="0"/>
            </a:br>
            <a:r>
              <a:rPr lang="es-MX" b="1" dirty="0"/>
              <a:t>mientras nuestro hemisferio la dorada</a:t>
            </a:r>
            <a:br>
              <a:rPr lang="es-MX" b="1" dirty="0"/>
            </a:br>
            <a:r>
              <a:rPr lang="es-MX" b="1" dirty="0"/>
              <a:t>ilustraba del sol madeja hermosa,</a:t>
            </a:r>
            <a:br>
              <a:rPr lang="es-MX" b="1" dirty="0"/>
            </a:br>
            <a:r>
              <a:rPr lang="es-MX" b="1" dirty="0"/>
              <a:t>que con luz juiciosa</a:t>
            </a:r>
            <a:br>
              <a:rPr lang="es-MX" b="1" dirty="0"/>
            </a:br>
            <a:r>
              <a:rPr lang="es-MX" b="1" dirty="0"/>
              <a:t>de orden distributivo, repartiendo</a:t>
            </a:r>
            <a:br>
              <a:rPr lang="es-MX" b="1" dirty="0"/>
            </a:br>
            <a:r>
              <a:rPr lang="es-MX" b="1" dirty="0"/>
              <a:t>a las cosas visibles sus colores</a:t>
            </a:r>
            <a:br>
              <a:rPr lang="es-MX" b="1" dirty="0"/>
            </a:br>
            <a:r>
              <a:rPr lang="es-MX" b="1" dirty="0"/>
              <a:t>iba restituyendo</a:t>
            </a:r>
            <a:br>
              <a:rPr lang="es-MX" b="1" dirty="0"/>
            </a:br>
            <a:r>
              <a:rPr lang="es-MX" b="1" dirty="0"/>
              <a:t>entera a los sentidos exteriores</a:t>
            </a:r>
            <a:br>
              <a:rPr lang="es-MX" b="1" dirty="0"/>
            </a:br>
            <a:r>
              <a:rPr lang="es-MX" b="1" dirty="0"/>
              <a:t>su operación, quedando a la luz más cierta</a:t>
            </a:r>
            <a:br>
              <a:rPr lang="es-MX" b="1" dirty="0"/>
            </a:br>
            <a:r>
              <a:rPr lang="es-MX" b="1" dirty="0"/>
              <a:t>el mundo iluminado, y yo despierta.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153255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86B5B-FE87-416B-85BD-6D13E8D3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Sintetizamos el aporte y la vida de sor Juana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1E87F-59A7-4E06-9D72-07B060811E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/>
              <a:t>¿Cómo podemos medir la fe de sor Juana? </a:t>
            </a:r>
          </a:p>
          <a:p>
            <a:pPr marL="0" indent="0">
              <a:buNone/>
            </a:pPr>
            <a:r>
              <a:rPr lang="es-SV" dirty="0"/>
              <a:t>¿Quiénes marcaron a sor Juana y qué ámbito? </a:t>
            </a:r>
          </a:p>
          <a:p>
            <a:pPr marL="0" indent="0">
              <a:buNone/>
            </a:pPr>
            <a:r>
              <a:rPr lang="es-SV" dirty="0"/>
              <a:t>¿Cuáles son las características más notables de sor Juana?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A70E74-6433-4688-BAC7-345D75E2C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/>
              <a:t>¿Cuál es el poema  más famoso de sor Juana?</a:t>
            </a:r>
          </a:p>
          <a:p>
            <a:pPr marL="0" indent="0">
              <a:buNone/>
            </a:pPr>
            <a:r>
              <a:rPr lang="es-SV" dirty="0"/>
              <a:t>¿Cuál es el poema más importante de sor Juana y por qué?</a:t>
            </a:r>
          </a:p>
          <a:p>
            <a:pPr marL="0" indent="0">
              <a:buNone/>
            </a:pPr>
            <a:r>
              <a:rPr lang="es-SV" dirty="0"/>
              <a:t>¿Cuáles son los géneros literarios que cultivó </a:t>
            </a:r>
            <a:r>
              <a:rPr lang="es-SV"/>
              <a:t>sor Juana? </a:t>
            </a:r>
          </a:p>
        </p:txBody>
      </p:sp>
    </p:spTree>
    <p:extLst>
      <p:ext uri="{BB962C8B-B14F-4D97-AF65-F5344CB8AC3E}">
        <p14:creationId xmlns:p14="http://schemas.microsoft.com/office/powerpoint/2010/main" val="23849948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401</TotalTime>
  <Words>802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Galería</vt:lpstr>
      <vt:lpstr>Poemas de sor Juana</vt:lpstr>
      <vt:lpstr>Biografía: asociamos los hechos más importantes</vt:lpstr>
      <vt:lpstr>Hombres necios …</vt:lpstr>
      <vt:lpstr>Presentación de PowerPoint</vt:lpstr>
      <vt:lpstr>El sueño </vt:lpstr>
      <vt:lpstr>Final del texto…</vt:lpstr>
      <vt:lpstr>Sintetizamos el aporte y la vida de sor Juana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Poemas de sor Juana</dc:title>
  <dc:creator>Vilma Cristina Olivo</dc:creator>
  <cp:lastModifiedBy>Vilma Cristina Olivo</cp:lastModifiedBy>
  <cp:revision>7</cp:revision>
  <dcterms:created xsi:type="dcterms:W3CDTF">2022-03-22T16:20:50Z</dcterms:created>
  <dcterms:modified xsi:type="dcterms:W3CDTF">2022-03-23T22:09:39Z</dcterms:modified>
</cp:coreProperties>
</file>