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3B27-E489-4F5B-8551-E366C6B35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2F61DA-B117-4CA5-991F-2DD788FA2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A18A369-38E3-46C6-996C-169B2E003F54}"/>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C2D47D42-F18C-4BFE-942B-E3D43E6163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3332CD7-05BE-43B0-B415-D8CD054A0515}"/>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38414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4A7F-16C0-4DAC-8FCE-D0569EA65078}"/>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53B720-22B6-4FD1-8606-197BE2D31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B4657DD-B32E-4A03-8017-7FEAE88EB4D0}"/>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5AF1FB34-794F-4B79-9085-2DF9AC1A44B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B405D00-FFEC-4A5F-87C7-FCC39A305FA1}"/>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53213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B8781-6E79-4CD1-A42C-77C4E80E1C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A01EB5A-B413-4F42-A830-CA7AA4065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87C7121-D00D-44D5-87F5-0C6E11CF8DE3}"/>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68C8147E-5D98-4871-AEFA-7BA0A381C5C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F02E049-6E41-457C-B7A7-EAA0ECEDE8D0}"/>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275751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5A29-1CDA-4260-B3AB-85AA703BA2D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2E69F73-DCCD-4D0B-ACCE-E44F893FC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5720029-ED93-4B11-8753-8BE36BCE57DF}"/>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50963BF8-0B8E-4C82-85D0-C066E55F6B0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18F999D-1BD9-4AED-9FA3-1751D8AFBA23}"/>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30184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C1C3-69B0-47CE-AFF8-C86438DA1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4474EE5E-ACBE-4588-B47F-7851FE299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BDE6E-35EF-45EE-B91A-D264E5137C4B}"/>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79B4BDE7-40E8-491C-8316-9B72EE3F06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01E7AFF-C22A-4A5F-BEE1-376B2681829E}"/>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12046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5347-34A8-43D8-8291-5FC56032289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93F892D-09B4-49D6-9168-D134B12E5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693AF36E-1F67-40A4-8E61-05C81A5F7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8719984-9416-4002-8DEC-957D2EDCF7AD}"/>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6" name="Footer Placeholder 5">
            <a:extLst>
              <a:ext uri="{FF2B5EF4-FFF2-40B4-BE49-F238E27FC236}">
                <a16:creationId xmlns:a16="http://schemas.microsoft.com/office/drawing/2014/main" id="{86C7D8DE-B270-4D51-9D82-26DC688FBF1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C725EB7-7C99-4F1D-8FDB-29651DFB9181}"/>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386195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625A-446B-4C68-96FD-EC6E5071198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D5FAA9E-49E5-4807-94E5-70B91D4C2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74CF7-1677-4F89-B91B-FAEDB67687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6D920DD-DCAE-4D11-883F-221B767D6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8BF00-2A02-40EF-AEBD-9742B670E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F35E8C3C-276C-48EA-B75A-A6A3BE661DD0}"/>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8" name="Footer Placeholder 7">
            <a:extLst>
              <a:ext uri="{FF2B5EF4-FFF2-40B4-BE49-F238E27FC236}">
                <a16:creationId xmlns:a16="http://schemas.microsoft.com/office/drawing/2014/main" id="{3443911C-193C-4DA0-9298-450961F6B94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1D72476-B20E-4B2F-8AB7-6C5E1A1675CF}"/>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31210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9096-C957-46B6-ADBD-5C74E18B1C0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47349E8-4EF0-472A-906F-DE62B4281F85}"/>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4" name="Footer Placeholder 3">
            <a:extLst>
              <a:ext uri="{FF2B5EF4-FFF2-40B4-BE49-F238E27FC236}">
                <a16:creationId xmlns:a16="http://schemas.microsoft.com/office/drawing/2014/main" id="{2DC583B7-B0BE-4462-8030-54FAF4C8D70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5A3D1A4-CA49-4C70-8D40-04AD79FE0E97}"/>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67130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ECE97-539D-42E8-A565-0E27BF16AAC2}"/>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3" name="Footer Placeholder 2">
            <a:extLst>
              <a:ext uri="{FF2B5EF4-FFF2-40B4-BE49-F238E27FC236}">
                <a16:creationId xmlns:a16="http://schemas.microsoft.com/office/drawing/2014/main" id="{89728D44-D58C-4506-8EA3-298A4553B9A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889584B-6B17-4B56-AC5D-98C25FCBF58C}"/>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277159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4188-3E13-4124-B7EA-F704A9275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9626ED5-E675-48E7-A691-642970A51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7BA207F-4977-4C9E-9D29-5E3EB857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4BD4C-138F-4077-B0C3-561C080CF0B6}"/>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6" name="Footer Placeholder 5">
            <a:extLst>
              <a:ext uri="{FF2B5EF4-FFF2-40B4-BE49-F238E27FC236}">
                <a16:creationId xmlns:a16="http://schemas.microsoft.com/office/drawing/2014/main" id="{F0D9D6BC-CF18-4AD7-947B-1BE278CC56D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8823D3-0C60-4C39-A716-582537B08A51}"/>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189534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09B9-4EDF-4655-97D0-3E2702E2A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8EBE0A0-A51B-4D7E-A580-B499E2015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83CF6FE-DF0A-482E-B8EC-2ED8A800A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778D6-834F-45A8-9180-642A0FBDA517}"/>
              </a:ext>
            </a:extLst>
          </p:cNvPr>
          <p:cNvSpPr>
            <a:spLocks noGrp="1"/>
          </p:cNvSpPr>
          <p:nvPr>
            <p:ph type="dt" sz="half" idx="10"/>
          </p:nvPr>
        </p:nvSpPr>
        <p:spPr/>
        <p:txBody>
          <a:bodyPr/>
          <a:lstStyle/>
          <a:p>
            <a:fld id="{631ECB19-BFA3-450C-9CE9-9AF9D7A3161A}" type="datetimeFigureOut">
              <a:rPr lang="en-IL" smtClean="0"/>
              <a:t>12/01/2020</a:t>
            </a:fld>
            <a:endParaRPr lang="en-IL"/>
          </a:p>
        </p:txBody>
      </p:sp>
      <p:sp>
        <p:nvSpPr>
          <p:cNvPr id="6" name="Footer Placeholder 5">
            <a:extLst>
              <a:ext uri="{FF2B5EF4-FFF2-40B4-BE49-F238E27FC236}">
                <a16:creationId xmlns:a16="http://schemas.microsoft.com/office/drawing/2014/main" id="{7EB205E8-493F-4CE7-A924-7FF84D27E76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5C4F2FC-3DC5-4AEB-8861-561629258EDC}"/>
              </a:ext>
            </a:extLst>
          </p:cNvPr>
          <p:cNvSpPr>
            <a:spLocks noGrp="1"/>
          </p:cNvSpPr>
          <p:nvPr>
            <p:ph type="sldNum" sz="quarter" idx="12"/>
          </p:nvPr>
        </p:nvSpPr>
        <p:spPr/>
        <p:txBody>
          <a:bodyPr/>
          <a:lstStyle/>
          <a:p>
            <a:fld id="{ACDAB68D-D9DC-421C-B478-5EB7C9AB54A6}" type="slidenum">
              <a:rPr lang="en-IL" smtClean="0"/>
              <a:t>‹#›</a:t>
            </a:fld>
            <a:endParaRPr lang="en-IL"/>
          </a:p>
        </p:txBody>
      </p:sp>
    </p:spTree>
    <p:extLst>
      <p:ext uri="{BB962C8B-B14F-4D97-AF65-F5344CB8AC3E}">
        <p14:creationId xmlns:p14="http://schemas.microsoft.com/office/powerpoint/2010/main" val="49590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68552-9E2D-45D5-B618-69599B1D4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28AF45-BEFA-4991-82BD-17944DBBC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D5A9AA6-EC7F-4B5E-88A3-E081B43B1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ECB19-BFA3-450C-9CE9-9AF9D7A3161A}" type="datetimeFigureOut">
              <a:rPr lang="en-IL" smtClean="0"/>
              <a:t>12/01/2020</a:t>
            </a:fld>
            <a:endParaRPr lang="en-IL"/>
          </a:p>
        </p:txBody>
      </p:sp>
      <p:sp>
        <p:nvSpPr>
          <p:cNvPr id="5" name="Footer Placeholder 4">
            <a:extLst>
              <a:ext uri="{FF2B5EF4-FFF2-40B4-BE49-F238E27FC236}">
                <a16:creationId xmlns:a16="http://schemas.microsoft.com/office/drawing/2014/main" id="{99D000E8-C17B-420B-A39F-085D1B26F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09F1BD0-6353-43C3-8A8C-3986D2DE9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AB68D-D9DC-421C-B478-5EB7C9AB54A6}" type="slidenum">
              <a:rPr lang="en-IL" smtClean="0"/>
              <a:t>‹#›</a:t>
            </a:fld>
            <a:endParaRPr lang="en-IL"/>
          </a:p>
        </p:txBody>
      </p:sp>
    </p:spTree>
    <p:extLst>
      <p:ext uri="{BB962C8B-B14F-4D97-AF65-F5344CB8AC3E}">
        <p14:creationId xmlns:p14="http://schemas.microsoft.com/office/powerpoint/2010/main" val="29787361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B362C0-40AF-4F1D-A806-189344C5E56F}"/>
              </a:ext>
            </a:extLst>
          </p:cNvPr>
          <p:cNvSpPr>
            <a:spLocks noGrp="1"/>
          </p:cNvSpPr>
          <p:nvPr>
            <p:ph type="title"/>
          </p:nvPr>
        </p:nvSpPr>
        <p:spPr>
          <a:xfrm>
            <a:off x="6094105" y="802955"/>
            <a:ext cx="4977976" cy="1454051"/>
          </a:xfrm>
        </p:spPr>
        <p:txBody>
          <a:bodyPr>
            <a:normAutofit/>
          </a:bodyPr>
          <a:lstStyle/>
          <a:p>
            <a:r>
              <a:rPr lang="en-US" sz="3700">
                <a:solidFill>
                  <a:srgbClr val="000000"/>
                </a:solidFill>
              </a:rPr>
              <a:t>Workshop in Information Security - Firewall</a:t>
            </a:r>
            <a:endParaRPr lang="en-IL" sz="3700">
              <a:solidFill>
                <a:srgbClr val="000000"/>
              </a:solidFill>
            </a:endParaRP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Laptop Secure">
            <a:extLst>
              <a:ext uri="{FF2B5EF4-FFF2-40B4-BE49-F238E27FC236}">
                <a16:creationId xmlns:a16="http://schemas.microsoft.com/office/drawing/2014/main" id="{CB838A82-0720-48AE-8B3B-762026CD39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6FFFB5-9F6A-4990-BF7F-05C26B6218DF}"/>
              </a:ext>
            </a:extLst>
          </p:cNvPr>
          <p:cNvSpPr>
            <a:spLocks noGrp="1"/>
          </p:cNvSpPr>
          <p:nvPr>
            <p:ph idx="1"/>
          </p:nvPr>
        </p:nvSpPr>
        <p:spPr>
          <a:xfrm>
            <a:off x="6090574" y="2421682"/>
            <a:ext cx="4977578" cy="3639289"/>
          </a:xfrm>
        </p:spPr>
        <p:txBody>
          <a:bodyPr anchor="ctr">
            <a:normAutofit/>
          </a:bodyPr>
          <a:lstStyle/>
          <a:p>
            <a:pPr marL="914400" lvl="2" indent="0">
              <a:buNone/>
            </a:pPr>
            <a:r>
              <a:rPr lang="en-US">
                <a:solidFill>
                  <a:srgbClr val="000000"/>
                </a:solidFill>
              </a:rPr>
              <a:t>Ori Glassman</a:t>
            </a:r>
            <a:endParaRPr lang="en-IL">
              <a:solidFill>
                <a:srgbClr val="000000"/>
              </a:solidFill>
            </a:endParaRPr>
          </a:p>
        </p:txBody>
      </p:sp>
    </p:spTree>
    <p:extLst>
      <p:ext uri="{BB962C8B-B14F-4D97-AF65-F5344CB8AC3E}">
        <p14:creationId xmlns:p14="http://schemas.microsoft.com/office/powerpoint/2010/main" val="103391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FA997079-40EC-4861-9CFC-8AA39B72E65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DLP – Data Leak Prevention</a:t>
            </a:r>
            <a:endParaRPr lang="en-IL">
              <a:solidFill>
                <a:srgbClr val="FFFFFF"/>
              </a:solidFill>
            </a:endParaRPr>
          </a:p>
        </p:txBody>
      </p:sp>
      <p:sp>
        <p:nvSpPr>
          <p:cNvPr id="3" name="Content Placeholder 2">
            <a:extLst>
              <a:ext uri="{FF2B5EF4-FFF2-40B4-BE49-F238E27FC236}">
                <a16:creationId xmlns:a16="http://schemas.microsoft.com/office/drawing/2014/main" id="{680D2BED-5EB6-4F27-9E99-C10203D975C3}"/>
              </a:ext>
            </a:extLst>
          </p:cNvPr>
          <p:cNvSpPr>
            <a:spLocks noGrp="1"/>
          </p:cNvSpPr>
          <p:nvPr>
            <p:ph type="subTitle" idx="1"/>
          </p:nvPr>
        </p:nvSpPr>
        <p:spPr>
          <a:xfrm>
            <a:off x="3045368" y="4074718"/>
            <a:ext cx="6105194" cy="682079"/>
          </a:xfrm>
        </p:spPr>
        <p:txBody>
          <a:bodyPr>
            <a:normAutofit/>
          </a:bodyPr>
          <a:lstStyle/>
          <a:p>
            <a:endParaRPr lang="en-IL">
              <a:solidFill>
                <a:srgbClr val="FFFFFF"/>
              </a:solidFill>
            </a:endParaRPr>
          </a:p>
        </p:txBody>
      </p:sp>
    </p:spTree>
    <p:extLst>
      <p:ext uri="{BB962C8B-B14F-4D97-AF65-F5344CB8AC3E}">
        <p14:creationId xmlns:p14="http://schemas.microsoft.com/office/powerpoint/2010/main" val="84882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8B73-9D20-4E06-8145-6B97E5E073DE}"/>
              </a:ext>
            </a:extLst>
          </p:cNvPr>
          <p:cNvSpPr>
            <a:spLocks noGrp="1"/>
          </p:cNvSpPr>
          <p:nvPr>
            <p:ph type="title"/>
          </p:nvPr>
        </p:nvSpPr>
        <p:spPr/>
        <p:txBody>
          <a:bodyPr/>
          <a:lstStyle/>
          <a:p>
            <a:r>
              <a:rPr lang="en-US" dirty="0"/>
              <a:t>How to prevent C code from leaking out</a:t>
            </a:r>
            <a:endParaRPr lang="en-IL" dirty="0"/>
          </a:p>
        </p:txBody>
      </p:sp>
      <p:sp>
        <p:nvSpPr>
          <p:cNvPr id="3" name="Content Placeholder 2">
            <a:extLst>
              <a:ext uri="{FF2B5EF4-FFF2-40B4-BE49-F238E27FC236}">
                <a16:creationId xmlns:a16="http://schemas.microsoft.com/office/drawing/2014/main" id="{A0B00D0D-E2D0-4801-9BFC-64F65CD1E4E3}"/>
              </a:ext>
            </a:extLst>
          </p:cNvPr>
          <p:cNvSpPr>
            <a:spLocks noGrp="1"/>
          </p:cNvSpPr>
          <p:nvPr>
            <p:ph idx="1"/>
          </p:nvPr>
        </p:nvSpPr>
        <p:spPr/>
        <p:txBody>
          <a:bodyPr>
            <a:normAutofit/>
          </a:bodyPr>
          <a:lstStyle/>
          <a:p>
            <a:r>
              <a:rPr lang="en-US" dirty="0"/>
              <a:t>Inspect every line and see for common C words and phrases. </a:t>
            </a:r>
          </a:p>
          <a:p>
            <a:r>
              <a:rPr lang="en-US" dirty="0"/>
              <a:t>The initial score is set to zero. </a:t>
            </a:r>
          </a:p>
          <a:p>
            <a:r>
              <a:rPr lang="en-US" dirty="0"/>
              <a:t>Each finding increments the score by the likelihood that it corresponds with C code. For example, finding “int main()” is very likely that this is C code, thus returns high score. </a:t>
            </a:r>
          </a:p>
          <a:p>
            <a:r>
              <a:rPr lang="en-US" dirty="0"/>
              <a:t>At the end, if the score is above or equal to some predefined threshold, we drop the connection.</a:t>
            </a:r>
          </a:p>
          <a:p>
            <a:r>
              <a:rPr lang="en-US" dirty="0"/>
              <a:t>The chosen threshold was 100 points.</a:t>
            </a:r>
          </a:p>
          <a:p>
            <a:pPr>
              <a:buFontTx/>
              <a:buChar char="-"/>
            </a:pPr>
            <a:endParaRPr lang="en-IL" dirty="0"/>
          </a:p>
        </p:txBody>
      </p:sp>
    </p:spTree>
    <p:extLst>
      <p:ext uri="{BB962C8B-B14F-4D97-AF65-F5344CB8AC3E}">
        <p14:creationId xmlns:p14="http://schemas.microsoft.com/office/powerpoint/2010/main" val="6082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BC32-805A-45D4-8686-0C6E74DC699D}"/>
              </a:ext>
            </a:extLst>
          </p:cNvPr>
          <p:cNvSpPr>
            <a:spLocks noGrp="1"/>
          </p:cNvSpPr>
          <p:nvPr>
            <p:ph type="title"/>
          </p:nvPr>
        </p:nvSpPr>
        <p:spPr/>
        <p:txBody>
          <a:bodyPr/>
          <a:lstStyle/>
          <a:p>
            <a:r>
              <a:rPr lang="en-US" dirty="0"/>
              <a:t>List of C indicators</a:t>
            </a:r>
            <a:endParaRPr lang="en-IL" dirty="0"/>
          </a:p>
        </p:txBody>
      </p:sp>
      <p:sp>
        <p:nvSpPr>
          <p:cNvPr id="3" name="Content Placeholder 2">
            <a:extLst>
              <a:ext uri="{FF2B5EF4-FFF2-40B4-BE49-F238E27FC236}">
                <a16:creationId xmlns:a16="http://schemas.microsoft.com/office/drawing/2014/main" id="{6F082051-0CFC-4899-B233-CD5C10A56BCC}"/>
              </a:ext>
            </a:extLst>
          </p:cNvPr>
          <p:cNvSpPr>
            <a:spLocks noGrp="1"/>
          </p:cNvSpPr>
          <p:nvPr>
            <p:ph idx="1"/>
          </p:nvPr>
        </p:nvSpPr>
        <p:spPr/>
        <p:txBody>
          <a:bodyPr>
            <a:normAutofit fontScale="92500" lnSpcReduction="20000"/>
          </a:bodyPr>
          <a:lstStyle/>
          <a:p>
            <a:r>
              <a:rPr lang="en-US" dirty="0"/>
              <a:t>Starts with “#define” – 100 points</a:t>
            </a:r>
          </a:p>
          <a:p>
            <a:r>
              <a:rPr lang="en-US" dirty="0"/>
              <a:t>Has C main function: “int main(” or “void main(“ – 100 points</a:t>
            </a:r>
          </a:p>
          <a:p>
            <a:r>
              <a:rPr lang="en-US" dirty="0"/>
              <a:t>Has function calls to basic common string libraries such as: </a:t>
            </a:r>
            <a:r>
              <a:rPr lang="en-US" dirty="0" err="1"/>
              <a:t>strcpy</a:t>
            </a:r>
            <a:r>
              <a:rPr lang="en-US" dirty="0"/>
              <a:t>, </a:t>
            </a:r>
            <a:r>
              <a:rPr lang="en-US" dirty="0" err="1"/>
              <a:t>strcmp</a:t>
            </a:r>
            <a:r>
              <a:rPr lang="en-US" dirty="0"/>
              <a:t> – 100 points</a:t>
            </a:r>
          </a:p>
          <a:p>
            <a:r>
              <a:rPr lang="en-US" dirty="0"/>
              <a:t>Has calls to C memory allocation function such as: malloc, </a:t>
            </a:r>
            <a:r>
              <a:rPr lang="en-US" dirty="0" err="1"/>
              <a:t>realloc</a:t>
            </a:r>
            <a:r>
              <a:rPr lang="en-US" dirty="0"/>
              <a:t>, </a:t>
            </a:r>
            <a:r>
              <a:rPr lang="en-US" dirty="0" err="1"/>
              <a:t>calloc</a:t>
            </a:r>
            <a:r>
              <a:rPr lang="en-US" dirty="0"/>
              <a:t> – 100 points</a:t>
            </a:r>
          </a:p>
          <a:p>
            <a:r>
              <a:rPr lang="en-US" dirty="0"/>
              <a:t>Has function calls to </a:t>
            </a:r>
            <a:r>
              <a:rPr lang="en-US" dirty="0" err="1"/>
              <a:t>printf</a:t>
            </a:r>
            <a:r>
              <a:rPr lang="en-US" dirty="0"/>
              <a:t> or </a:t>
            </a:r>
            <a:r>
              <a:rPr lang="en-US" dirty="0" err="1"/>
              <a:t>fprintf</a:t>
            </a:r>
            <a:r>
              <a:rPr lang="en-US" dirty="0"/>
              <a:t> – 100 points</a:t>
            </a:r>
          </a:p>
          <a:p>
            <a:r>
              <a:rPr lang="en-US" dirty="0"/>
              <a:t>Starts with #include – 90 points</a:t>
            </a:r>
          </a:p>
          <a:p>
            <a:r>
              <a:rPr lang="en-US" dirty="0"/>
              <a:t>Function calls: “</a:t>
            </a:r>
            <a:r>
              <a:rPr lang="en-US" dirty="0" err="1"/>
              <a:t>some_func</a:t>
            </a:r>
            <a:r>
              <a:rPr lang="en-US" dirty="0"/>
              <a:t>()” – 20 points</a:t>
            </a:r>
          </a:p>
          <a:p>
            <a:r>
              <a:rPr lang="en-US" dirty="0"/>
              <a:t>Comments: “//” or “/*” or “*/” – 20 points</a:t>
            </a:r>
          </a:p>
          <a:p>
            <a:r>
              <a:rPr lang="en-US" dirty="0"/>
              <a:t>Ends with “;” – 10 points</a:t>
            </a:r>
          </a:p>
          <a:p>
            <a:endParaRPr lang="en-IL" dirty="0"/>
          </a:p>
        </p:txBody>
      </p:sp>
    </p:spTree>
    <p:extLst>
      <p:ext uri="{BB962C8B-B14F-4D97-AF65-F5344CB8AC3E}">
        <p14:creationId xmlns:p14="http://schemas.microsoft.com/office/powerpoint/2010/main" val="148283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3078-73D9-45D6-AE4D-9EDA623BE42D}"/>
              </a:ext>
            </a:extLst>
          </p:cNvPr>
          <p:cNvSpPr>
            <a:spLocks noGrp="1"/>
          </p:cNvSpPr>
          <p:nvPr>
            <p:ph type="title"/>
          </p:nvPr>
        </p:nvSpPr>
        <p:spPr/>
        <p:txBody>
          <a:bodyPr/>
          <a:lstStyle/>
          <a:p>
            <a:r>
              <a:rPr lang="en-US" dirty="0"/>
              <a:t>Getting False Positive</a:t>
            </a:r>
            <a:endParaRPr lang="en-IL" dirty="0"/>
          </a:p>
        </p:txBody>
      </p:sp>
      <p:sp>
        <p:nvSpPr>
          <p:cNvPr id="3" name="Content Placeholder 2">
            <a:extLst>
              <a:ext uri="{FF2B5EF4-FFF2-40B4-BE49-F238E27FC236}">
                <a16:creationId xmlns:a16="http://schemas.microsoft.com/office/drawing/2014/main" id="{D19DD8ED-5C04-4EBF-8777-E70B60709C02}"/>
              </a:ext>
            </a:extLst>
          </p:cNvPr>
          <p:cNvSpPr>
            <a:spLocks noGrp="1"/>
          </p:cNvSpPr>
          <p:nvPr>
            <p:ph idx="1"/>
          </p:nvPr>
        </p:nvSpPr>
        <p:spPr/>
        <p:txBody>
          <a:bodyPr/>
          <a:lstStyle/>
          <a:p>
            <a:r>
              <a:rPr lang="en-US" dirty="0"/>
              <a:t>Java and C has syntax in common: semi-colons and line comments</a:t>
            </a:r>
          </a:p>
          <a:p>
            <a:r>
              <a:rPr lang="en-US" dirty="0"/>
              <a:t>A large Java file will get high score due to semi-colons.</a:t>
            </a:r>
          </a:p>
          <a:p>
            <a:r>
              <a:rPr lang="en-US" dirty="0"/>
              <a:t>What about C and python syntax?</a:t>
            </a:r>
          </a:p>
          <a:p>
            <a:r>
              <a:rPr lang="en-US" dirty="0"/>
              <a:t>Normal function calls</a:t>
            </a:r>
          </a:p>
          <a:p>
            <a:endParaRPr lang="en-IL" dirty="0"/>
          </a:p>
        </p:txBody>
      </p:sp>
      <p:pic>
        <p:nvPicPr>
          <p:cNvPr id="5" name="Picture 4">
            <a:extLst>
              <a:ext uri="{FF2B5EF4-FFF2-40B4-BE49-F238E27FC236}">
                <a16:creationId xmlns:a16="http://schemas.microsoft.com/office/drawing/2014/main" id="{021E3624-CA25-4D18-A1B7-EF20D6479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477" y="3276893"/>
            <a:ext cx="4795935" cy="3385950"/>
          </a:xfrm>
          <a:prstGeom prst="rect">
            <a:avLst/>
          </a:prstGeom>
        </p:spPr>
      </p:pic>
    </p:spTree>
    <p:extLst>
      <p:ext uri="{BB962C8B-B14F-4D97-AF65-F5344CB8AC3E}">
        <p14:creationId xmlns:p14="http://schemas.microsoft.com/office/powerpoint/2010/main" val="206510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45C1-782A-4F67-9FA1-DB5201699C11}"/>
              </a:ext>
            </a:extLst>
          </p:cNvPr>
          <p:cNvSpPr>
            <a:spLocks noGrp="1"/>
          </p:cNvSpPr>
          <p:nvPr>
            <p:ph type="title"/>
          </p:nvPr>
        </p:nvSpPr>
        <p:spPr/>
        <p:txBody>
          <a:bodyPr/>
          <a:lstStyle/>
          <a:p>
            <a:r>
              <a:rPr lang="en-US" dirty="0"/>
              <a:t>Reducing False Positive without reducing accuracy</a:t>
            </a:r>
            <a:endParaRPr lang="en-IL" dirty="0"/>
          </a:p>
        </p:txBody>
      </p:sp>
      <p:sp>
        <p:nvSpPr>
          <p:cNvPr id="3" name="Content Placeholder 2">
            <a:extLst>
              <a:ext uri="{FF2B5EF4-FFF2-40B4-BE49-F238E27FC236}">
                <a16:creationId xmlns:a16="http://schemas.microsoft.com/office/drawing/2014/main" id="{07AFC850-88D8-422C-95B9-1215F0238A57}"/>
              </a:ext>
            </a:extLst>
          </p:cNvPr>
          <p:cNvSpPr>
            <a:spLocks noGrp="1"/>
          </p:cNvSpPr>
          <p:nvPr>
            <p:ph idx="1"/>
          </p:nvPr>
        </p:nvSpPr>
        <p:spPr/>
        <p:txBody>
          <a:bodyPr/>
          <a:lstStyle/>
          <a:p>
            <a:r>
              <a:rPr lang="en-US" dirty="0"/>
              <a:t>If some line starts with package declaration, its Java.</a:t>
            </a:r>
          </a:p>
          <a:p>
            <a:r>
              <a:rPr lang="en-US" dirty="0"/>
              <a:t>If some line starts with import: with semi colons its Java, without it’s python</a:t>
            </a:r>
          </a:p>
          <a:p>
            <a:r>
              <a:rPr lang="en-US" dirty="0"/>
              <a:t>If we see a Java or python indicator, we immediately return that it is not C code. Thus, we still have common C indicators such as line comments to increase accuracy, without dropping Java or python files unintended.</a:t>
            </a:r>
          </a:p>
          <a:p>
            <a:endParaRPr lang="en-IL" dirty="0"/>
          </a:p>
        </p:txBody>
      </p:sp>
    </p:spTree>
    <p:extLst>
      <p:ext uri="{BB962C8B-B14F-4D97-AF65-F5344CB8AC3E}">
        <p14:creationId xmlns:p14="http://schemas.microsoft.com/office/powerpoint/2010/main" val="359658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5E865-C031-4D76-8C08-ED6277CA44CB}"/>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IPS: CVE-2019-17662</a:t>
            </a:r>
            <a:endParaRPr lang="en-IL" dirty="0">
              <a:solidFill>
                <a:srgbClr val="FFFFFF"/>
              </a:solidFill>
            </a:endParaRPr>
          </a:p>
        </p:txBody>
      </p:sp>
      <p:sp>
        <p:nvSpPr>
          <p:cNvPr id="3" name="Subtitle 2">
            <a:extLst>
              <a:ext uri="{FF2B5EF4-FFF2-40B4-BE49-F238E27FC236}">
                <a16:creationId xmlns:a16="http://schemas.microsoft.com/office/drawing/2014/main" id="{C00B122E-4D36-460B-B2AE-9929A4DABCBC}"/>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Ori Glassman</a:t>
            </a:r>
            <a:endParaRPr lang="en-IL" dirty="0">
              <a:solidFill>
                <a:srgbClr val="FFFFFF"/>
              </a:solidFill>
            </a:endParaRPr>
          </a:p>
        </p:txBody>
      </p:sp>
    </p:spTree>
    <p:extLst>
      <p:ext uri="{BB962C8B-B14F-4D97-AF65-F5344CB8AC3E}">
        <p14:creationId xmlns:p14="http://schemas.microsoft.com/office/powerpoint/2010/main" val="9413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A208-39D9-4512-8B3E-83ED7FF9A5C4}"/>
              </a:ext>
            </a:extLst>
          </p:cNvPr>
          <p:cNvSpPr>
            <a:spLocks noGrp="1"/>
          </p:cNvSpPr>
          <p:nvPr>
            <p:ph type="title"/>
          </p:nvPr>
        </p:nvSpPr>
        <p:spPr>
          <a:xfrm>
            <a:off x="838200" y="365125"/>
            <a:ext cx="10515600" cy="1325563"/>
          </a:xfrm>
        </p:spPr>
        <p:txBody>
          <a:bodyPr/>
          <a:lstStyle/>
          <a:p>
            <a:r>
              <a:rPr lang="en-US"/>
              <a:t>Preparing the environment -  ThinVNC</a:t>
            </a:r>
            <a:endParaRPr lang="en-IL" dirty="0"/>
          </a:p>
        </p:txBody>
      </p:sp>
      <p:sp>
        <p:nvSpPr>
          <p:cNvPr id="3" name="Content Placeholder 2">
            <a:extLst>
              <a:ext uri="{FF2B5EF4-FFF2-40B4-BE49-F238E27FC236}">
                <a16:creationId xmlns:a16="http://schemas.microsoft.com/office/drawing/2014/main" id="{6416E104-F846-4D32-ACBA-F12084B63C16}"/>
              </a:ext>
            </a:extLst>
          </p:cNvPr>
          <p:cNvSpPr>
            <a:spLocks noGrp="1"/>
          </p:cNvSpPr>
          <p:nvPr>
            <p:ph idx="1"/>
          </p:nvPr>
        </p:nvSpPr>
        <p:spPr>
          <a:xfrm>
            <a:off x="838200" y="1825625"/>
            <a:ext cx="10515600" cy="4351338"/>
          </a:xfrm>
        </p:spPr>
        <p:txBody>
          <a:bodyPr>
            <a:normAutofit fontScale="92500" lnSpcReduction="10000"/>
          </a:bodyPr>
          <a:lstStyle/>
          <a:p>
            <a:r>
              <a:rPr lang="en-US"/>
              <a:t>ThinVNC is x86 .exe file that is designed for Windows.</a:t>
            </a:r>
          </a:p>
          <a:p>
            <a:r>
              <a:rPr lang="en-US"/>
              <a:t>It uses Basic Authentication to authenticate a user to access the web VNC interface.</a:t>
            </a:r>
          </a:p>
          <a:p>
            <a:r>
              <a:rPr lang="en-US"/>
              <a:t>It can run on our ubuntu distributions using 32 bit “wine”. Once running with wine, you set the credentials (also port), and the server is up waiting for http requests.</a:t>
            </a:r>
          </a:p>
          <a:p>
            <a:r>
              <a:rPr lang="en-US"/>
              <a:t>The client side doesn’t need to install anything, he can use a browser and point it to the ip and port of the ThinVNC server. The whole communication between the vnc client and server is on top HTTP. Upon surfing to the ThinVNC ip:port, you are asked to fill in the credentials. Let’s say we don’t know the credentials. Can we somehow find them out anyway?</a:t>
            </a:r>
            <a:endParaRPr lang="en-IL" dirty="0"/>
          </a:p>
        </p:txBody>
      </p:sp>
    </p:spTree>
    <p:extLst>
      <p:ext uri="{BB962C8B-B14F-4D97-AF65-F5344CB8AC3E}">
        <p14:creationId xmlns:p14="http://schemas.microsoft.com/office/powerpoint/2010/main" val="79593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3F01-E918-426F-ACB5-1A85E9DB0CE5}"/>
              </a:ext>
            </a:extLst>
          </p:cNvPr>
          <p:cNvSpPr>
            <a:spLocks noGrp="1"/>
          </p:cNvSpPr>
          <p:nvPr>
            <p:ph type="title"/>
          </p:nvPr>
        </p:nvSpPr>
        <p:spPr/>
        <p:txBody>
          <a:bodyPr/>
          <a:lstStyle/>
          <a:p>
            <a:r>
              <a:rPr lang="en-US" dirty="0"/>
              <a:t>Finding out the credentials</a:t>
            </a:r>
            <a:endParaRPr lang="en-IL" dirty="0"/>
          </a:p>
        </p:txBody>
      </p:sp>
      <p:sp>
        <p:nvSpPr>
          <p:cNvPr id="3" name="Content Placeholder 2">
            <a:extLst>
              <a:ext uri="{FF2B5EF4-FFF2-40B4-BE49-F238E27FC236}">
                <a16:creationId xmlns:a16="http://schemas.microsoft.com/office/drawing/2014/main" id="{491429A0-9629-4E3B-9038-C0AD21874F22}"/>
              </a:ext>
            </a:extLst>
          </p:cNvPr>
          <p:cNvSpPr>
            <a:spLocks noGrp="1"/>
          </p:cNvSpPr>
          <p:nvPr>
            <p:ph idx="1"/>
          </p:nvPr>
        </p:nvSpPr>
        <p:spPr/>
        <p:txBody>
          <a:bodyPr>
            <a:normAutofit/>
          </a:bodyPr>
          <a:lstStyle/>
          <a:p>
            <a:r>
              <a:rPr lang="en-US" dirty="0"/>
              <a:t>Turns out it is possible to find the credentials</a:t>
            </a:r>
          </a:p>
          <a:p>
            <a:r>
              <a:rPr lang="en-US" dirty="0"/>
              <a:t>When the username and password are configured on the server side, a ThinVnc.ini file is created, which has the following format:</a:t>
            </a:r>
          </a:p>
          <a:p>
            <a:endParaRPr lang="en-IL" dirty="0"/>
          </a:p>
        </p:txBody>
      </p:sp>
      <p:sp>
        <p:nvSpPr>
          <p:cNvPr id="6" name="Rectangle 5">
            <a:extLst>
              <a:ext uri="{FF2B5EF4-FFF2-40B4-BE49-F238E27FC236}">
                <a16:creationId xmlns:a16="http://schemas.microsoft.com/office/drawing/2014/main" id="{10AEC474-81F5-43EE-B321-5D75C83B307F}"/>
              </a:ext>
            </a:extLst>
          </p:cNvPr>
          <p:cNvSpPr/>
          <p:nvPr/>
        </p:nvSpPr>
        <p:spPr>
          <a:xfrm>
            <a:off x="4185225" y="3995386"/>
            <a:ext cx="2483141" cy="108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the valid user credentials that were configured by the user</a:t>
            </a:r>
            <a:endParaRPr lang="en-IL" dirty="0"/>
          </a:p>
        </p:txBody>
      </p:sp>
      <p:pic>
        <p:nvPicPr>
          <p:cNvPr id="4" name="Picture 3">
            <a:extLst>
              <a:ext uri="{FF2B5EF4-FFF2-40B4-BE49-F238E27FC236}">
                <a16:creationId xmlns:a16="http://schemas.microsoft.com/office/drawing/2014/main" id="{DA598D24-BD0A-4CD1-BE35-8FFDC6F7B5A9}"/>
              </a:ext>
            </a:extLst>
          </p:cNvPr>
          <p:cNvPicPr>
            <a:picLocks noChangeAspect="1"/>
          </p:cNvPicPr>
          <p:nvPr/>
        </p:nvPicPr>
        <p:blipFill>
          <a:blip r:embed="rId2"/>
          <a:stretch>
            <a:fillRect/>
          </a:stretch>
        </p:blipFill>
        <p:spPr>
          <a:xfrm>
            <a:off x="280684" y="3267511"/>
            <a:ext cx="2953162" cy="3225363"/>
          </a:xfrm>
          <a:prstGeom prst="rect">
            <a:avLst/>
          </a:prstGeom>
        </p:spPr>
      </p:pic>
    </p:spTree>
    <p:extLst>
      <p:ext uri="{BB962C8B-B14F-4D97-AF65-F5344CB8AC3E}">
        <p14:creationId xmlns:p14="http://schemas.microsoft.com/office/powerpoint/2010/main" val="147591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1F94-9CC6-42C9-B608-40207E71C612}"/>
              </a:ext>
            </a:extLst>
          </p:cNvPr>
          <p:cNvSpPr>
            <a:spLocks noGrp="1"/>
          </p:cNvSpPr>
          <p:nvPr>
            <p:ph type="title"/>
          </p:nvPr>
        </p:nvSpPr>
        <p:spPr/>
        <p:txBody>
          <a:bodyPr/>
          <a:lstStyle/>
          <a:p>
            <a:r>
              <a:rPr lang="en-US"/>
              <a:t>Finding out the credentials – Cont.</a:t>
            </a:r>
            <a:endParaRPr lang="en-IL" dirty="0"/>
          </a:p>
        </p:txBody>
      </p:sp>
      <p:sp>
        <p:nvSpPr>
          <p:cNvPr id="3" name="Content Placeholder 2">
            <a:extLst>
              <a:ext uri="{FF2B5EF4-FFF2-40B4-BE49-F238E27FC236}">
                <a16:creationId xmlns:a16="http://schemas.microsoft.com/office/drawing/2014/main" id="{CAD9BF36-92B8-4885-B38D-6A5EF80542C4}"/>
              </a:ext>
            </a:extLst>
          </p:cNvPr>
          <p:cNvSpPr>
            <a:spLocks noGrp="1"/>
          </p:cNvSpPr>
          <p:nvPr>
            <p:ph idx="1"/>
          </p:nvPr>
        </p:nvSpPr>
        <p:spPr/>
        <p:txBody>
          <a:bodyPr/>
          <a:lstStyle/>
          <a:p>
            <a:r>
              <a:rPr lang="en-US"/>
              <a:t>As we saw, the valid credentials are written in plaintext inside that file. All we have to do is somehow read this file. But how can we read a file remotely without access to the OS?</a:t>
            </a:r>
          </a:p>
          <a:p>
            <a:endParaRPr lang="en-IL" dirty="0"/>
          </a:p>
        </p:txBody>
      </p:sp>
    </p:spTree>
    <p:extLst>
      <p:ext uri="{BB962C8B-B14F-4D97-AF65-F5344CB8AC3E}">
        <p14:creationId xmlns:p14="http://schemas.microsoft.com/office/powerpoint/2010/main" val="217978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3807-33CA-4F13-8C86-56CC536D789D}"/>
              </a:ext>
            </a:extLst>
          </p:cNvPr>
          <p:cNvSpPr>
            <a:spLocks noGrp="1"/>
          </p:cNvSpPr>
          <p:nvPr>
            <p:ph type="title"/>
          </p:nvPr>
        </p:nvSpPr>
        <p:spPr/>
        <p:txBody>
          <a:bodyPr/>
          <a:lstStyle/>
          <a:p>
            <a:r>
              <a:rPr lang="en-US" dirty="0"/>
              <a:t>Finding out the credentials – using Metasploit</a:t>
            </a:r>
            <a:endParaRPr lang="en-IL" dirty="0"/>
          </a:p>
        </p:txBody>
      </p:sp>
      <p:pic>
        <p:nvPicPr>
          <p:cNvPr id="4" name="Content Placeholder 3">
            <a:extLst>
              <a:ext uri="{FF2B5EF4-FFF2-40B4-BE49-F238E27FC236}">
                <a16:creationId xmlns:a16="http://schemas.microsoft.com/office/drawing/2014/main" id="{4FE35614-C76E-46D1-B086-148EC3F7C543}"/>
              </a:ext>
            </a:extLst>
          </p:cNvPr>
          <p:cNvPicPr>
            <a:picLocks noGrp="1" noChangeAspect="1"/>
          </p:cNvPicPr>
          <p:nvPr>
            <p:ph idx="1"/>
          </p:nvPr>
        </p:nvPicPr>
        <p:blipFill>
          <a:blip r:embed="rId2"/>
          <a:stretch>
            <a:fillRect/>
          </a:stretch>
        </p:blipFill>
        <p:spPr>
          <a:xfrm>
            <a:off x="1169321" y="1949293"/>
            <a:ext cx="9735909" cy="4020111"/>
          </a:xfrm>
          <a:prstGeom prst="rect">
            <a:avLst/>
          </a:prstGeom>
        </p:spPr>
      </p:pic>
      <p:sp>
        <p:nvSpPr>
          <p:cNvPr id="6" name="Rectangle 5">
            <a:extLst>
              <a:ext uri="{FF2B5EF4-FFF2-40B4-BE49-F238E27FC236}">
                <a16:creationId xmlns:a16="http://schemas.microsoft.com/office/drawing/2014/main" id="{FE8CCA4E-50D1-4696-8C18-6A954A211364}"/>
              </a:ext>
            </a:extLst>
          </p:cNvPr>
          <p:cNvSpPr/>
          <p:nvPr/>
        </p:nvSpPr>
        <p:spPr>
          <a:xfrm>
            <a:off x="1459684" y="5100507"/>
            <a:ext cx="1333850" cy="152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L"/>
          </a:p>
        </p:txBody>
      </p:sp>
      <p:sp>
        <p:nvSpPr>
          <p:cNvPr id="7" name="Rectangle 6">
            <a:extLst>
              <a:ext uri="{FF2B5EF4-FFF2-40B4-BE49-F238E27FC236}">
                <a16:creationId xmlns:a16="http://schemas.microsoft.com/office/drawing/2014/main" id="{278C2743-5835-47FA-8019-772D05F34F51}"/>
              </a:ext>
            </a:extLst>
          </p:cNvPr>
          <p:cNvSpPr/>
          <p:nvPr/>
        </p:nvSpPr>
        <p:spPr>
          <a:xfrm>
            <a:off x="1518407" y="5269630"/>
            <a:ext cx="2474054" cy="1524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L"/>
          </a:p>
        </p:txBody>
      </p:sp>
    </p:spTree>
    <p:extLst>
      <p:ext uri="{BB962C8B-B14F-4D97-AF65-F5344CB8AC3E}">
        <p14:creationId xmlns:p14="http://schemas.microsoft.com/office/powerpoint/2010/main" val="241302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746D-922C-469D-A0CC-FB6D93EF5E3D}"/>
              </a:ext>
            </a:extLst>
          </p:cNvPr>
          <p:cNvSpPr>
            <a:spLocks noGrp="1"/>
          </p:cNvSpPr>
          <p:nvPr>
            <p:ph type="title"/>
          </p:nvPr>
        </p:nvSpPr>
        <p:spPr/>
        <p:txBody>
          <a:bodyPr/>
          <a:lstStyle/>
          <a:p>
            <a:r>
              <a:rPr lang="en-US" dirty="0"/>
              <a:t>Network Level – Finding out the bad request</a:t>
            </a:r>
            <a:endParaRPr lang="en-IL" dirty="0"/>
          </a:p>
        </p:txBody>
      </p:sp>
      <p:sp>
        <p:nvSpPr>
          <p:cNvPr id="3" name="Content Placeholder 2">
            <a:extLst>
              <a:ext uri="{FF2B5EF4-FFF2-40B4-BE49-F238E27FC236}">
                <a16:creationId xmlns:a16="http://schemas.microsoft.com/office/drawing/2014/main" id="{202BAF99-3D9D-453F-91AD-63154258034A}"/>
              </a:ext>
            </a:extLst>
          </p:cNvPr>
          <p:cNvSpPr>
            <a:spLocks noGrp="1"/>
          </p:cNvSpPr>
          <p:nvPr>
            <p:ph idx="1"/>
          </p:nvPr>
        </p:nvSpPr>
        <p:spPr/>
        <p:txBody>
          <a:bodyPr/>
          <a:lstStyle/>
          <a:p>
            <a:r>
              <a:rPr lang="en-US" dirty="0"/>
              <a:t>Let’s analyze what happened in the background</a:t>
            </a:r>
          </a:p>
          <a:p>
            <a:pPr marL="0" indent="0">
              <a:buNone/>
            </a:pPr>
            <a:r>
              <a:rPr lang="en-US" dirty="0"/>
              <a:t> </a:t>
            </a:r>
            <a:endParaRPr lang="en-IL" dirty="0"/>
          </a:p>
        </p:txBody>
      </p:sp>
      <p:pic>
        <p:nvPicPr>
          <p:cNvPr id="4" name="Picture 3">
            <a:extLst>
              <a:ext uri="{FF2B5EF4-FFF2-40B4-BE49-F238E27FC236}">
                <a16:creationId xmlns:a16="http://schemas.microsoft.com/office/drawing/2014/main" id="{37C2B099-F37C-4136-9268-1F3BC4E9A456}"/>
              </a:ext>
            </a:extLst>
          </p:cNvPr>
          <p:cNvPicPr>
            <a:picLocks noChangeAspect="1"/>
          </p:cNvPicPr>
          <p:nvPr/>
        </p:nvPicPr>
        <p:blipFill>
          <a:blip r:embed="rId2"/>
          <a:stretch>
            <a:fillRect/>
          </a:stretch>
        </p:blipFill>
        <p:spPr>
          <a:xfrm>
            <a:off x="297025" y="2264465"/>
            <a:ext cx="11597950" cy="4228410"/>
          </a:xfrm>
          <a:prstGeom prst="rect">
            <a:avLst/>
          </a:prstGeom>
        </p:spPr>
      </p:pic>
      <p:sp>
        <p:nvSpPr>
          <p:cNvPr id="5" name="Rectangle: Rounded Corners 4">
            <a:extLst>
              <a:ext uri="{FF2B5EF4-FFF2-40B4-BE49-F238E27FC236}">
                <a16:creationId xmlns:a16="http://schemas.microsoft.com/office/drawing/2014/main" id="{F2B4821B-B655-4727-9717-248E47E192AF}"/>
              </a:ext>
            </a:extLst>
          </p:cNvPr>
          <p:cNvSpPr/>
          <p:nvPr/>
        </p:nvSpPr>
        <p:spPr>
          <a:xfrm>
            <a:off x="9429226" y="3682767"/>
            <a:ext cx="1484851" cy="4446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endParaRPr lang="en-IL" dirty="0"/>
          </a:p>
        </p:txBody>
      </p:sp>
      <p:sp>
        <p:nvSpPr>
          <p:cNvPr id="7" name="Rectangle: Rounded Corners 6">
            <a:extLst>
              <a:ext uri="{FF2B5EF4-FFF2-40B4-BE49-F238E27FC236}">
                <a16:creationId xmlns:a16="http://schemas.microsoft.com/office/drawing/2014/main" id="{7C68E116-DB90-466B-9D91-56AE6CA107D2}"/>
              </a:ext>
            </a:extLst>
          </p:cNvPr>
          <p:cNvSpPr/>
          <p:nvPr/>
        </p:nvSpPr>
        <p:spPr>
          <a:xfrm>
            <a:off x="8179266" y="4462943"/>
            <a:ext cx="1912690" cy="80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endParaRPr lang="en-IL" dirty="0"/>
          </a:p>
        </p:txBody>
      </p:sp>
      <p:cxnSp>
        <p:nvCxnSpPr>
          <p:cNvPr id="9" name="Straight Arrow Connector 8">
            <a:extLst>
              <a:ext uri="{FF2B5EF4-FFF2-40B4-BE49-F238E27FC236}">
                <a16:creationId xmlns:a16="http://schemas.microsoft.com/office/drawing/2014/main" id="{A42390EA-17DC-4EFC-B00E-505338405474}"/>
              </a:ext>
            </a:extLst>
          </p:cNvPr>
          <p:cNvCxnSpPr/>
          <p:nvPr/>
        </p:nvCxnSpPr>
        <p:spPr>
          <a:xfrm flipH="1">
            <a:off x="8774884" y="3900881"/>
            <a:ext cx="5368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E6161A17-4EA4-4B53-9E2A-078734C3B621}"/>
              </a:ext>
            </a:extLst>
          </p:cNvPr>
          <p:cNvCxnSpPr/>
          <p:nvPr/>
        </p:nvCxnSpPr>
        <p:spPr>
          <a:xfrm flipH="1">
            <a:off x="6509857" y="4865614"/>
            <a:ext cx="161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3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64EF-E845-4049-AE8D-9E149B341098}"/>
              </a:ext>
            </a:extLst>
          </p:cNvPr>
          <p:cNvSpPr>
            <a:spLocks noGrp="1"/>
          </p:cNvSpPr>
          <p:nvPr>
            <p:ph type="title"/>
          </p:nvPr>
        </p:nvSpPr>
        <p:spPr/>
        <p:txBody>
          <a:bodyPr/>
          <a:lstStyle/>
          <a:p>
            <a:r>
              <a:rPr lang="en-US" dirty="0"/>
              <a:t>Blocking the attack</a:t>
            </a:r>
            <a:endParaRPr lang="en-IL" dirty="0"/>
          </a:p>
        </p:txBody>
      </p:sp>
      <p:sp>
        <p:nvSpPr>
          <p:cNvPr id="3" name="Content Placeholder 2">
            <a:extLst>
              <a:ext uri="{FF2B5EF4-FFF2-40B4-BE49-F238E27FC236}">
                <a16:creationId xmlns:a16="http://schemas.microsoft.com/office/drawing/2014/main" id="{9454D71A-CAA6-4C07-A86E-07E4B9F555D9}"/>
              </a:ext>
            </a:extLst>
          </p:cNvPr>
          <p:cNvSpPr>
            <a:spLocks noGrp="1"/>
          </p:cNvSpPr>
          <p:nvPr>
            <p:ph idx="1"/>
          </p:nvPr>
        </p:nvSpPr>
        <p:spPr/>
        <p:txBody>
          <a:bodyPr/>
          <a:lstStyle/>
          <a:p>
            <a:r>
              <a:rPr lang="en-US" dirty="0"/>
              <a:t>Searching for directory traversal (“..”) in the GET URL request, and dropping the request if it exists.</a:t>
            </a:r>
          </a:p>
          <a:p>
            <a:r>
              <a:rPr lang="en-US" dirty="0"/>
              <a:t>Since no reasonable URL has “..” in it, we block it and there is no false positive.</a:t>
            </a:r>
          </a:p>
          <a:p>
            <a:endParaRPr lang="en-US" dirty="0"/>
          </a:p>
          <a:p>
            <a:r>
              <a:rPr lang="en-US" dirty="0"/>
              <a:t>Note: With the directory traversal you may get any file in the OS. By blocking directory traversal (other method of blocking the attack would be to search for “ThinVnc.ini” in the URL), not only we prevent the attacker from getting the ThinVnc.ini file, we prevent from him getting any other relevant files.</a:t>
            </a:r>
            <a:endParaRPr lang="en-IL" dirty="0"/>
          </a:p>
        </p:txBody>
      </p:sp>
    </p:spTree>
    <p:extLst>
      <p:ext uri="{BB962C8B-B14F-4D97-AF65-F5344CB8AC3E}">
        <p14:creationId xmlns:p14="http://schemas.microsoft.com/office/powerpoint/2010/main" val="201837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CF3F-969D-4B6B-8A49-9A1D57757F16}"/>
              </a:ext>
            </a:extLst>
          </p:cNvPr>
          <p:cNvSpPr>
            <a:spLocks noGrp="1"/>
          </p:cNvSpPr>
          <p:nvPr>
            <p:ph type="title"/>
          </p:nvPr>
        </p:nvSpPr>
        <p:spPr/>
        <p:txBody>
          <a:bodyPr/>
          <a:lstStyle/>
          <a:p>
            <a:r>
              <a:rPr lang="en-US" dirty="0"/>
              <a:t>Blocking the attack – in action</a:t>
            </a:r>
            <a:endParaRPr lang="en-IL" dirty="0"/>
          </a:p>
        </p:txBody>
      </p:sp>
      <p:pic>
        <p:nvPicPr>
          <p:cNvPr id="4" name="Content Placeholder 3">
            <a:extLst>
              <a:ext uri="{FF2B5EF4-FFF2-40B4-BE49-F238E27FC236}">
                <a16:creationId xmlns:a16="http://schemas.microsoft.com/office/drawing/2014/main" id="{46A976C4-3D8F-4841-A0BA-8BAEFBCA0C6C}"/>
              </a:ext>
            </a:extLst>
          </p:cNvPr>
          <p:cNvPicPr>
            <a:picLocks noGrp="1" noChangeAspect="1"/>
          </p:cNvPicPr>
          <p:nvPr>
            <p:ph idx="1"/>
          </p:nvPr>
        </p:nvPicPr>
        <p:blipFill>
          <a:blip r:embed="rId2"/>
          <a:stretch>
            <a:fillRect/>
          </a:stretch>
        </p:blipFill>
        <p:spPr>
          <a:xfrm>
            <a:off x="1456677" y="2310370"/>
            <a:ext cx="9278645" cy="3381847"/>
          </a:xfrm>
          <a:prstGeom prst="rect">
            <a:avLst/>
          </a:prstGeom>
        </p:spPr>
      </p:pic>
      <p:cxnSp>
        <p:nvCxnSpPr>
          <p:cNvPr id="6" name="Straight Arrow Connector 5">
            <a:extLst>
              <a:ext uri="{FF2B5EF4-FFF2-40B4-BE49-F238E27FC236}">
                <a16:creationId xmlns:a16="http://schemas.microsoft.com/office/drawing/2014/main" id="{492C9FA9-7726-4427-B1BC-84DD877AA0D7}"/>
              </a:ext>
            </a:extLst>
          </p:cNvPr>
          <p:cNvCxnSpPr/>
          <p:nvPr/>
        </p:nvCxnSpPr>
        <p:spPr>
          <a:xfrm flipH="1">
            <a:off x="4469363" y="4152122"/>
            <a:ext cx="216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ABA222-7FC8-486F-829C-7E31C7D8ECE0}"/>
              </a:ext>
            </a:extLst>
          </p:cNvPr>
          <p:cNvCxnSpPr/>
          <p:nvPr/>
        </p:nvCxnSpPr>
        <p:spPr>
          <a:xfrm flipH="1">
            <a:off x="4555222" y="5008228"/>
            <a:ext cx="2147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13246C33-7A90-4E5E-8660-32C846C2FB0D}"/>
              </a:ext>
            </a:extLst>
          </p:cNvPr>
          <p:cNvSpPr/>
          <p:nvPr/>
        </p:nvSpPr>
        <p:spPr>
          <a:xfrm>
            <a:off x="6820250" y="4076622"/>
            <a:ext cx="2164702" cy="352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Credentials found</a:t>
            </a:r>
            <a:endParaRPr lang="en-IL" dirty="0"/>
          </a:p>
        </p:txBody>
      </p:sp>
      <p:sp>
        <p:nvSpPr>
          <p:cNvPr id="10" name="Rectangle: Rounded Corners 9">
            <a:extLst>
              <a:ext uri="{FF2B5EF4-FFF2-40B4-BE49-F238E27FC236}">
                <a16:creationId xmlns:a16="http://schemas.microsoft.com/office/drawing/2014/main" id="{EE353927-7A5C-44A8-9150-24F1E62F4E56}"/>
              </a:ext>
            </a:extLst>
          </p:cNvPr>
          <p:cNvSpPr/>
          <p:nvPr/>
        </p:nvSpPr>
        <p:spPr>
          <a:xfrm>
            <a:off x="6820250" y="4831856"/>
            <a:ext cx="2164702" cy="352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credentials found</a:t>
            </a:r>
            <a:endParaRPr lang="en-IL" dirty="0"/>
          </a:p>
        </p:txBody>
      </p:sp>
    </p:spTree>
    <p:extLst>
      <p:ext uri="{BB962C8B-B14F-4D97-AF65-F5344CB8AC3E}">
        <p14:creationId xmlns:p14="http://schemas.microsoft.com/office/powerpoint/2010/main" val="359899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Workshop in Information Security - Firewall</vt:lpstr>
      <vt:lpstr>IPS: CVE-2019-17662</vt:lpstr>
      <vt:lpstr>Preparing the environment -  ThinVNC</vt:lpstr>
      <vt:lpstr>Finding out the credentials</vt:lpstr>
      <vt:lpstr>Finding out the credentials – Cont.</vt:lpstr>
      <vt:lpstr>Finding out the credentials – using Metasploit</vt:lpstr>
      <vt:lpstr>Network Level – Finding out the bad request</vt:lpstr>
      <vt:lpstr>Blocking the attack</vt:lpstr>
      <vt:lpstr>Blocking the attack – in action</vt:lpstr>
      <vt:lpstr>DLP – Data Leak Prevention</vt:lpstr>
      <vt:lpstr>How to prevent C code from leaking out</vt:lpstr>
      <vt:lpstr>List of C indicators</vt:lpstr>
      <vt:lpstr>Getting False Positive</vt:lpstr>
      <vt:lpstr>Reducing False Positive without reducing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in Information Security - Firewall</dc:title>
  <dc:creator>ori glassman</dc:creator>
  <cp:lastModifiedBy>ori glassman</cp:lastModifiedBy>
  <cp:revision>1</cp:revision>
  <dcterms:created xsi:type="dcterms:W3CDTF">2020-01-11T23:09:50Z</dcterms:created>
  <dcterms:modified xsi:type="dcterms:W3CDTF">2020-01-11T23:10:45Z</dcterms:modified>
</cp:coreProperties>
</file>