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064524-FCDA-498F-8C07-44A1FB573D5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DEF8D3A-A71F-4674-BE91-65D0366D6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EB63BAD-6667-41B1-AB25-1841CD75840F}"/>
              </a:ext>
            </a:extLst>
          </p:cNvPr>
          <p:cNvSpPr>
            <a:spLocks noGrp="1"/>
          </p:cNvSpPr>
          <p:nvPr>
            <p:ph type="dt" sz="half" idx="10"/>
          </p:nvPr>
        </p:nvSpPr>
        <p:spPr/>
        <p:txBody>
          <a:bodyPr/>
          <a:lstStyle/>
          <a:p>
            <a:fld id="{E922C9B7-5455-42CE-B4A3-BE696B31AB8F}" type="datetimeFigureOut">
              <a:rPr lang="es-ES" smtClean="0"/>
              <a:t>09/09/2020</a:t>
            </a:fld>
            <a:endParaRPr lang="es-ES"/>
          </a:p>
        </p:txBody>
      </p:sp>
      <p:sp>
        <p:nvSpPr>
          <p:cNvPr id="5" name="Marcador de pie de página 4">
            <a:extLst>
              <a:ext uri="{FF2B5EF4-FFF2-40B4-BE49-F238E27FC236}">
                <a16:creationId xmlns:a16="http://schemas.microsoft.com/office/drawing/2014/main" id="{F2DD2653-1A35-4ED2-AC7F-3F5660A929B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81C6B2E-C55F-4925-A0F5-0FA2A441AD85}"/>
              </a:ext>
            </a:extLst>
          </p:cNvPr>
          <p:cNvSpPr>
            <a:spLocks noGrp="1"/>
          </p:cNvSpPr>
          <p:nvPr>
            <p:ph type="sldNum" sz="quarter" idx="12"/>
          </p:nvPr>
        </p:nvSpPr>
        <p:spPr/>
        <p:txBody>
          <a:bodyPr/>
          <a:lstStyle/>
          <a:p>
            <a:fld id="{20EDB12F-765B-4F56-8D14-458B90AF8A79}" type="slidenum">
              <a:rPr lang="es-ES" smtClean="0"/>
              <a:t>‹Nº›</a:t>
            </a:fld>
            <a:endParaRPr lang="es-ES"/>
          </a:p>
        </p:txBody>
      </p:sp>
    </p:spTree>
    <p:extLst>
      <p:ext uri="{BB962C8B-B14F-4D97-AF65-F5344CB8AC3E}">
        <p14:creationId xmlns:p14="http://schemas.microsoft.com/office/powerpoint/2010/main" val="86728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8EDCF-A921-4653-A5D9-20383F0167D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CAA3482-645D-4FA7-A66E-DB606C33BDD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1FDE9EF-63A1-481B-93E8-B4CA66735212}"/>
              </a:ext>
            </a:extLst>
          </p:cNvPr>
          <p:cNvSpPr>
            <a:spLocks noGrp="1"/>
          </p:cNvSpPr>
          <p:nvPr>
            <p:ph type="dt" sz="half" idx="10"/>
          </p:nvPr>
        </p:nvSpPr>
        <p:spPr/>
        <p:txBody>
          <a:bodyPr/>
          <a:lstStyle/>
          <a:p>
            <a:fld id="{E922C9B7-5455-42CE-B4A3-BE696B31AB8F}" type="datetimeFigureOut">
              <a:rPr lang="es-ES" smtClean="0"/>
              <a:t>09/09/2020</a:t>
            </a:fld>
            <a:endParaRPr lang="es-ES"/>
          </a:p>
        </p:txBody>
      </p:sp>
      <p:sp>
        <p:nvSpPr>
          <p:cNvPr id="5" name="Marcador de pie de página 4">
            <a:extLst>
              <a:ext uri="{FF2B5EF4-FFF2-40B4-BE49-F238E27FC236}">
                <a16:creationId xmlns:a16="http://schemas.microsoft.com/office/drawing/2014/main" id="{3F31076C-EB21-4CCF-A8B4-31D9E5631FF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6604124-6FAE-4465-8392-1A93BE454116}"/>
              </a:ext>
            </a:extLst>
          </p:cNvPr>
          <p:cNvSpPr>
            <a:spLocks noGrp="1"/>
          </p:cNvSpPr>
          <p:nvPr>
            <p:ph type="sldNum" sz="quarter" idx="12"/>
          </p:nvPr>
        </p:nvSpPr>
        <p:spPr/>
        <p:txBody>
          <a:bodyPr/>
          <a:lstStyle/>
          <a:p>
            <a:fld id="{20EDB12F-765B-4F56-8D14-458B90AF8A79}" type="slidenum">
              <a:rPr lang="es-ES" smtClean="0"/>
              <a:t>‹Nº›</a:t>
            </a:fld>
            <a:endParaRPr lang="es-ES"/>
          </a:p>
        </p:txBody>
      </p:sp>
    </p:spTree>
    <p:extLst>
      <p:ext uri="{BB962C8B-B14F-4D97-AF65-F5344CB8AC3E}">
        <p14:creationId xmlns:p14="http://schemas.microsoft.com/office/powerpoint/2010/main" val="218512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5D5D480-6DBB-43BF-B3B2-FD6B3A698B9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9E1B911-3A33-4845-8BA1-D90B4433B2C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22767AC-A4C1-4D7C-BBDD-305D7FA1ECA9}"/>
              </a:ext>
            </a:extLst>
          </p:cNvPr>
          <p:cNvSpPr>
            <a:spLocks noGrp="1"/>
          </p:cNvSpPr>
          <p:nvPr>
            <p:ph type="dt" sz="half" idx="10"/>
          </p:nvPr>
        </p:nvSpPr>
        <p:spPr/>
        <p:txBody>
          <a:bodyPr/>
          <a:lstStyle/>
          <a:p>
            <a:fld id="{E922C9B7-5455-42CE-B4A3-BE696B31AB8F}" type="datetimeFigureOut">
              <a:rPr lang="es-ES" smtClean="0"/>
              <a:t>09/09/2020</a:t>
            </a:fld>
            <a:endParaRPr lang="es-ES"/>
          </a:p>
        </p:txBody>
      </p:sp>
      <p:sp>
        <p:nvSpPr>
          <p:cNvPr id="5" name="Marcador de pie de página 4">
            <a:extLst>
              <a:ext uri="{FF2B5EF4-FFF2-40B4-BE49-F238E27FC236}">
                <a16:creationId xmlns:a16="http://schemas.microsoft.com/office/drawing/2014/main" id="{D3DF59C1-8016-43EC-A41F-BA15D37A033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F86CF5-3225-4185-B777-8D136B182148}"/>
              </a:ext>
            </a:extLst>
          </p:cNvPr>
          <p:cNvSpPr>
            <a:spLocks noGrp="1"/>
          </p:cNvSpPr>
          <p:nvPr>
            <p:ph type="sldNum" sz="quarter" idx="12"/>
          </p:nvPr>
        </p:nvSpPr>
        <p:spPr/>
        <p:txBody>
          <a:bodyPr/>
          <a:lstStyle/>
          <a:p>
            <a:fld id="{20EDB12F-765B-4F56-8D14-458B90AF8A79}" type="slidenum">
              <a:rPr lang="es-ES" smtClean="0"/>
              <a:t>‹Nº›</a:t>
            </a:fld>
            <a:endParaRPr lang="es-ES"/>
          </a:p>
        </p:txBody>
      </p:sp>
    </p:spTree>
    <p:extLst>
      <p:ext uri="{BB962C8B-B14F-4D97-AF65-F5344CB8AC3E}">
        <p14:creationId xmlns:p14="http://schemas.microsoft.com/office/powerpoint/2010/main" val="206528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691D1-896D-47AF-911C-4B303C9E2BC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DB2B3C-969F-4EF2-8279-14BA5501C4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42A442-45C2-4E49-BF64-7533264B5B90}"/>
              </a:ext>
            </a:extLst>
          </p:cNvPr>
          <p:cNvSpPr>
            <a:spLocks noGrp="1"/>
          </p:cNvSpPr>
          <p:nvPr>
            <p:ph type="dt" sz="half" idx="10"/>
          </p:nvPr>
        </p:nvSpPr>
        <p:spPr/>
        <p:txBody>
          <a:bodyPr/>
          <a:lstStyle/>
          <a:p>
            <a:fld id="{E922C9B7-5455-42CE-B4A3-BE696B31AB8F}" type="datetimeFigureOut">
              <a:rPr lang="es-ES" smtClean="0"/>
              <a:t>09/09/2020</a:t>
            </a:fld>
            <a:endParaRPr lang="es-ES"/>
          </a:p>
        </p:txBody>
      </p:sp>
      <p:sp>
        <p:nvSpPr>
          <p:cNvPr id="5" name="Marcador de pie de página 4">
            <a:extLst>
              <a:ext uri="{FF2B5EF4-FFF2-40B4-BE49-F238E27FC236}">
                <a16:creationId xmlns:a16="http://schemas.microsoft.com/office/drawing/2014/main" id="{8F26AA2D-6245-429B-ADCB-9BF5FFEB567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1E07735-D50D-404B-BFBD-D17363EA09A8}"/>
              </a:ext>
            </a:extLst>
          </p:cNvPr>
          <p:cNvSpPr>
            <a:spLocks noGrp="1"/>
          </p:cNvSpPr>
          <p:nvPr>
            <p:ph type="sldNum" sz="quarter" idx="12"/>
          </p:nvPr>
        </p:nvSpPr>
        <p:spPr/>
        <p:txBody>
          <a:bodyPr/>
          <a:lstStyle/>
          <a:p>
            <a:fld id="{20EDB12F-765B-4F56-8D14-458B90AF8A79}" type="slidenum">
              <a:rPr lang="es-ES" smtClean="0"/>
              <a:t>‹Nº›</a:t>
            </a:fld>
            <a:endParaRPr lang="es-ES"/>
          </a:p>
        </p:txBody>
      </p:sp>
    </p:spTree>
    <p:extLst>
      <p:ext uri="{BB962C8B-B14F-4D97-AF65-F5344CB8AC3E}">
        <p14:creationId xmlns:p14="http://schemas.microsoft.com/office/powerpoint/2010/main" val="74016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1638D-AB28-48D9-A0AC-685146D68A8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A4D7F0-8479-47BB-8ECB-8A8CA58556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91063DB-43F8-4424-8E24-ECE984D0F706}"/>
              </a:ext>
            </a:extLst>
          </p:cNvPr>
          <p:cNvSpPr>
            <a:spLocks noGrp="1"/>
          </p:cNvSpPr>
          <p:nvPr>
            <p:ph type="dt" sz="half" idx="10"/>
          </p:nvPr>
        </p:nvSpPr>
        <p:spPr/>
        <p:txBody>
          <a:bodyPr/>
          <a:lstStyle/>
          <a:p>
            <a:fld id="{E922C9B7-5455-42CE-B4A3-BE696B31AB8F}" type="datetimeFigureOut">
              <a:rPr lang="es-ES" smtClean="0"/>
              <a:t>09/09/2020</a:t>
            </a:fld>
            <a:endParaRPr lang="es-ES"/>
          </a:p>
        </p:txBody>
      </p:sp>
      <p:sp>
        <p:nvSpPr>
          <p:cNvPr id="5" name="Marcador de pie de página 4">
            <a:extLst>
              <a:ext uri="{FF2B5EF4-FFF2-40B4-BE49-F238E27FC236}">
                <a16:creationId xmlns:a16="http://schemas.microsoft.com/office/drawing/2014/main" id="{81610F72-D509-46EB-9279-6F7A053FA2C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845DE02-249E-46B7-B8D8-3C4756626031}"/>
              </a:ext>
            </a:extLst>
          </p:cNvPr>
          <p:cNvSpPr>
            <a:spLocks noGrp="1"/>
          </p:cNvSpPr>
          <p:nvPr>
            <p:ph type="sldNum" sz="quarter" idx="12"/>
          </p:nvPr>
        </p:nvSpPr>
        <p:spPr/>
        <p:txBody>
          <a:bodyPr/>
          <a:lstStyle/>
          <a:p>
            <a:fld id="{20EDB12F-765B-4F56-8D14-458B90AF8A79}" type="slidenum">
              <a:rPr lang="es-ES" smtClean="0"/>
              <a:t>‹Nº›</a:t>
            </a:fld>
            <a:endParaRPr lang="es-ES"/>
          </a:p>
        </p:txBody>
      </p:sp>
    </p:spTree>
    <p:extLst>
      <p:ext uri="{BB962C8B-B14F-4D97-AF65-F5344CB8AC3E}">
        <p14:creationId xmlns:p14="http://schemas.microsoft.com/office/powerpoint/2010/main" val="132239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015EE-E5E5-4EBB-BC12-56073ECEC16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4E5A52B-8E35-4CD8-B01F-AC4F015D945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193724EF-64E4-461E-B92C-91BC9F35770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D54FE50-A895-443F-9BF9-D5C1DC2F2C04}"/>
              </a:ext>
            </a:extLst>
          </p:cNvPr>
          <p:cNvSpPr>
            <a:spLocks noGrp="1"/>
          </p:cNvSpPr>
          <p:nvPr>
            <p:ph type="dt" sz="half" idx="10"/>
          </p:nvPr>
        </p:nvSpPr>
        <p:spPr/>
        <p:txBody>
          <a:bodyPr/>
          <a:lstStyle/>
          <a:p>
            <a:fld id="{E922C9B7-5455-42CE-B4A3-BE696B31AB8F}" type="datetimeFigureOut">
              <a:rPr lang="es-ES" smtClean="0"/>
              <a:t>09/09/2020</a:t>
            </a:fld>
            <a:endParaRPr lang="es-ES"/>
          </a:p>
        </p:txBody>
      </p:sp>
      <p:sp>
        <p:nvSpPr>
          <p:cNvPr id="6" name="Marcador de pie de página 5">
            <a:extLst>
              <a:ext uri="{FF2B5EF4-FFF2-40B4-BE49-F238E27FC236}">
                <a16:creationId xmlns:a16="http://schemas.microsoft.com/office/drawing/2014/main" id="{B6EBED51-CED8-45F5-8F81-4A15A9A166C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5FF583C-5F47-4B95-A777-FAA46ACF04FD}"/>
              </a:ext>
            </a:extLst>
          </p:cNvPr>
          <p:cNvSpPr>
            <a:spLocks noGrp="1"/>
          </p:cNvSpPr>
          <p:nvPr>
            <p:ph type="sldNum" sz="quarter" idx="12"/>
          </p:nvPr>
        </p:nvSpPr>
        <p:spPr/>
        <p:txBody>
          <a:bodyPr/>
          <a:lstStyle/>
          <a:p>
            <a:fld id="{20EDB12F-765B-4F56-8D14-458B90AF8A79}" type="slidenum">
              <a:rPr lang="es-ES" smtClean="0"/>
              <a:t>‹Nº›</a:t>
            </a:fld>
            <a:endParaRPr lang="es-ES"/>
          </a:p>
        </p:txBody>
      </p:sp>
    </p:spTree>
    <p:extLst>
      <p:ext uri="{BB962C8B-B14F-4D97-AF65-F5344CB8AC3E}">
        <p14:creationId xmlns:p14="http://schemas.microsoft.com/office/powerpoint/2010/main" val="225835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95D2AC-E607-4EAF-B742-E12914A0014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ED744B0-D25D-4B37-8B0C-200959957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357655F-116E-40E0-81ED-74A32E081AB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B88A1D3-6961-4F9A-955C-D1530A5197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6280F03-FC62-4250-9C1F-51D6ECBA410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6362E0A-E4F6-4EDC-A793-8A625D6B9135}"/>
              </a:ext>
            </a:extLst>
          </p:cNvPr>
          <p:cNvSpPr>
            <a:spLocks noGrp="1"/>
          </p:cNvSpPr>
          <p:nvPr>
            <p:ph type="dt" sz="half" idx="10"/>
          </p:nvPr>
        </p:nvSpPr>
        <p:spPr/>
        <p:txBody>
          <a:bodyPr/>
          <a:lstStyle/>
          <a:p>
            <a:fld id="{E922C9B7-5455-42CE-B4A3-BE696B31AB8F}" type="datetimeFigureOut">
              <a:rPr lang="es-ES" smtClean="0"/>
              <a:t>09/09/2020</a:t>
            </a:fld>
            <a:endParaRPr lang="es-ES"/>
          </a:p>
        </p:txBody>
      </p:sp>
      <p:sp>
        <p:nvSpPr>
          <p:cNvPr id="8" name="Marcador de pie de página 7">
            <a:extLst>
              <a:ext uri="{FF2B5EF4-FFF2-40B4-BE49-F238E27FC236}">
                <a16:creationId xmlns:a16="http://schemas.microsoft.com/office/drawing/2014/main" id="{A517CC99-6E04-4154-AB0D-EFE4F95D712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2E8F01B-FCB0-4DD3-9D71-7449A986E402}"/>
              </a:ext>
            </a:extLst>
          </p:cNvPr>
          <p:cNvSpPr>
            <a:spLocks noGrp="1"/>
          </p:cNvSpPr>
          <p:nvPr>
            <p:ph type="sldNum" sz="quarter" idx="12"/>
          </p:nvPr>
        </p:nvSpPr>
        <p:spPr/>
        <p:txBody>
          <a:bodyPr/>
          <a:lstStyle/>
          <a:p>
            <a:fld id="{20EDB12F-765B-4F56-8D14-458B90AF8A79}" type="slidenum">
              <a:rPr lang="es-ES" smtClean="0"/>
              <a:t>‹Nº›</a:t>
            </a:fld>
            <a:endParaRPr lang="es-ES"/>
          </a:p>
        </p:txBody>
      </p:sp>
    </p:spTree>
    <p:extLst>
      <p:ext uri="{BB962C8B-B14F-4D97-AF65-F5344CB8AC3E}">
        <p14:creationId xmlns:p14="http://schemas.microsoft.com/office/powerpoint/2010/main" val="2405992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563B4-731B-451A-97C6-26679E4926A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3126961-DC3F-43E1-AD68-FD53F2B1A215}"/>
              </a:ext>
            </a:extLst>
          </p:cNvPr>
          <p:cNvSpPr>
            <a:spLocks noGrp="1"/>
          </p:cNvSpPr>
          <p:nvPr>
            <p:ph type="dt" sz="half" idx="10"/>
          </p:nvPr>
        </p:nvSpPr>
        <p:spPr/>
        <p:txBody>
          <a:bodyPr/>
          <a:lstStyle/>
          <a:p>
            <a:fld id="{E922C9B7-5455-42CE-B4A3-BE696B31AB8F}" type="datetimeFigureOut">
              <a:rPr lang="es-ES" smtClean="0"/>
              <a:t>09/09/2020</a:t>
            </a:fld>
            <a:endParaRPr lang="es-ES"/>
          </a:p>
        </p:txBody>
      </p:sp>
      <p:sp>
        <p:nvSpPr>
          <p:cNvPr id="4" name="Marcador de pie de página 3">
            <a:extLst>
              <a:ext uri="{FF2B5EF4-FFF2-40B4-BE49-F238E27FC236}">
                <a16:creationId xmlns:a16="http://schemas.microsoft.com/office/drawing/2014/main" id="{E0B0591A-84ED-4EBF-AD57-6BE9A24CA0A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B59884D-1AFE-473B-8492-BA92383567DB}"/>
              </a:ext>
            </a:extLst>
          </p:cNvPr>
          <p:cNvSpPr>
            <a:spLocks noGrp="1"/>
          </p:cNvSpPr>
          <p:nvPr>
            <p:ph type="sldNum" sz="quarter" idx="12"/>
          </p:nvPr>
        </p:nvSpPr>
        <p:spPr/>
        <p:txBody>
          <a:bodyPr/>
          <a:lstStyle/>
          <a:p>
            <a:fld id="{20EDB12F-765B-4F56-8D14-458B90AF8A79}" type="slidenum">
              <a:rPr lang="es-ES" smtClean="0"/>
              <a:t>‹Nº›</a:t>
            </a:fld>
            <a:endParaRPr lang="es-ES"/>
          </a:p>
        </p:txBody>
      </p:sp>
    </p:spTree>
    <p:extLst>
      <p:ext uri="{BB962C8B-B14F-4D97-AF65-F5344CB8AC3E}">
        <p14:creationId xmlns:p14="http://schemas.microsoft.com/office/powerpoint/2010/main" val="85450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4A35C58-AA80-4103-A35D-E0909C548DBA}"/>
              </a:ext>
            </a:extLst>
          </p:cNvPr>
          <p:cNvSpPr>
            <a:spLocks noGrp="1"/>
          </p:cNvSpPr>
          <p:nvPr>
            <p:ph type="dt" sz="half" idx="10"/>
          </p:nvPr>
        </p:nvSpPr>
        <p:spPr/>
        <p:txBody>
          <a:bodyPr/>
          <a:lstStyle/>
          <a:p>
            <a:fld id="{E922C9B7-5455-42CE-B4A3-BE696B31AB8F}" type="datetimeFigureOut">
              <a:rPr lang="es-ES" smtClean="0"/>
              <a:t>09/09/2020</a:t>
            </a:fld>
            <a:endParaRPr lang="es-ES"/>
          </a:p>
        </p:txBody>
      </p:sp>
      <p:sp>
        <p:nvSpPr>
          <p:cNvPr id="3" name="Marcador de pie de página 2">
            <a:extLst>
              <a:ext uri="{FF2B5EF4-FFF2-40B4-BE49-F238E27FC236}">
                <a16:creationId xmlns:a16="http://schemas.microsoft.com/office/drawing/2014/main" id="{F72A2638-C12E-47B5-AD4C-09E6EAC6C0E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D029C33-23A3-4B47-87AA-2E2E9075F31F}"/>
              </a:ext>
            </a:extLst>
          </p:cNvPr>
          <p:cNvSpPr>
            <a:spLocks noGrp="1"/>
          </p:cNvSpPr>
          <p:nvPr>
            <p:ph type="sldNum" sz="quarter" idx="12"/>
          </p:nvPr>
        </p:nvSpPr>
        <p:spPr/>
        <p:txBody>
          <a:bodyPr/>
          <a:lstStyle/>
          <a:p>
            <a:fld id="{20EDB12F-765B-4F56-8D14-458B90AF8A79}" type="slidenum">
              <a:rPr lang="es-ES" smtClean="0"/>
              <a:t>‹Nº›</a:t>
            </a:fld>
            <a:endParaRPr lang="es-ES"/>
          </a:p>
        </p:txBody>
      </p:sp>
    </p:spTree>
    <p:extLst>
      <p:ext uri="{BB962C8B-B14F-4D97-AF65-F5344CB8AC3E}">
        <p14:creationId xmlns:p14="http://schemas.microsoft.com/office/powerpoint/2010/main" val="24997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5F272-1C0E-435F-8577-851F49BF3B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F8A025E-210C-43F6-B348-9B68CCBF4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58B33F-27EF-4C7B-91F2-8DA4F7561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16FA949-617A-4D18-A8A7-52E0555A9813}"/>
              </a:ext>
            </a:extLst>
          </p:cNvPr>
          <p:cNvSpPr>
            <a:spLocks noGrp="1"/>
          </p:cNvSpPr>
          <p:nvPr>
            <p:ph type="dt" sz="half" idx="10"/>
          </p:nvPr>
        </p:nvSpPr>
        <p:spPr/>
        <p:txBody>
          <a:bodyPr/>
          <a:lstStyle/>
          <a:p>
            <a:fld id="{E922C9B7-5455-42CE-B4A3-BE696B31AB8F}" type="datetimeFigureOut">
              <a:rPr lang="es-ES" smtClean="0"/>
              <a:t>09/09/2020</a:t>
            </a:fld>
            <a:endParaRPr lang="es-ES"/>
          </a:p>
        </p:txBody>
      </p:sp>
      <p:sp>
        <p:nvSpPr>
          <p:cNvPr id="6" name="Marcador de pie de página 5">
            <a:extLst>
              <a:ext uri="{FF2B5EF4-FFF2-40B4-BE49-F238E27FC236}">
                <a16:creationId xmlns:a16="http://schemas.microsoft.com/office/drawing/2014/main" id="{0340A34D-D965-45C4-BF5C-332B21E28A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527616B-7461-459A-B9AC-FBA9D09979BF}"/>
              </a:ext>
            </a:extLst>
          </p:cNvPr>
          <p:cNvSpPr>
            <a:spLocks noGrp="1"/>
          </p:cNvSpPr>
          <p:nvPr>
            <p:ph type="sldNum" sz="quarter" idx="12"/>
          </p:nvPr>
        </p:nvSpPr>
        <p:spPr/>
        <p:txBody>
          <a:bodyPr/>
          <a:lstStyle/>
          <a:p>
            <a:fld id="{20EDB12F-765B-4F56-8D14-458B90AF8A79}" type="slidenum">
              <a:rPr lang="es-ES" smtClean="0"/>
              <a:t>‹Nº›</a:t>
            </a:fld>
            <a:endParaRPr lang="es-ES"/>
          </a:p>
        </p:txBody>
      </p:sp>
    </p:spTree>
    <p:extLst>
      <p:ext uri="{BB962C8B-B14F-4D97-AF65-F5344CB8AC3E}">
        <p14:creationId xmlns:p14="http://schemas.microsoft.com/office/powerpoint/2010/main" val="40766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549AF-6722-4801-9A68-2865C57F698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91996B5-D557-4B7F-A71D-17EEFCBCA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B275E74-64E4-443A-8AB6-D321B8C1E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5F25EA1-8BF2-4BB1-8A38-C911FE0E3F85}"/>
              </a:ext>
            </a:extLst>
          </p:cNvPr>
          <p:cNvSpPr>
            <a:spLocks noGrp="1"/>
          </p:cNvSpPr>
          <p:nvPr>
            <p:ph type="dt" sz="half" idx="10"/>
          </p:nvPr>
        </p:nvSpPr>
        <p:spPr/>
        <p:txBody>
          <a:bodyPr/>
          <a:lstStyle/>
          <a:p>
            <a:fld id="{E922C9B7-5455-42CE-B4A3-BE696B31AB8F}" type="datetimeFigureOut">
              <a:rPr lang="es-ES" smtClean="0"/>
              <a:t>09/09/2020</a:t>
            </a:fld>
            <a:endParaRPr lang="es-ES"/>
          </a:p>
        </p:txBody>
      </p:sp>
      <p:sp>
        <p:nvSpPr>
          <p:cNvPr id="6" name="Marcador de pie de página 5">
            <a:extLst>
              <a:ext uri="{FF2B5EF4-FFF2-40B4-BE49-F238E27FC236}">
                <a16:creationId xmlns:a16="http://schemas.microsoft.com/office/drawing/2014/main" id="{E14E51E9-8FB0-4374-BFFA-8DD579E9711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0F07C6C-BA1E-46F9-89C7-FB6AC4766F5B}"/>
              </a:ext>
            </a:extLst>
          </p:cNvPr>
          <p:cNvSpPr>
            <a:spLocks noGrp="1"/>
          </p:cNvSpPr>
          <p:nvPr>
            <p:ph type="sldNum" sz="quarter" idx="12"/>
          </p:nvPr>
        </p:nvSpPr>
        <p:spPr/>
        <p:txBody>
          <a:bodyPr/>
          <a:lstStyle/>
          <a:p>
            <a:fld id="{20EDB12F-765B-4F56-8D14-458B90AF8A79}" type="slidenum">
              <a:rPr lang="es-ES" smtClean="0"/>
              <a:t>‹Nº›</a:t>
            </a:fld>
            <a:endParaRPr lang="es-ES"/>
          </a:p>
        </p:txBody>
      </p:sp>
    </p:spTree>
    <p:extLst>
      <p:ext uri="{BB962C8B-B14F-4D97-AF65-F5344CB8AC3E}">
        <p14:creationId xmlns:p14="http://schemas.microsoft.com/office/powerpoint/2010/main" val="424503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6B186C1-DC87-4596-A8AC-1FAB8870F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E0AED48-D36C-43A0-88BF-8D946A37E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5498173-752A-4CE2-A3EA-8F73F9B49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2C9B7-5455-42CE-B4A3-BE696B31AB8F}" type="datetimeFigureOut">
              <a:rPr lang="es-ES" smtClean="0"/>
              <a:t>09/09/2020</a:t>
            </a:fld>
            <a:endParaRPr lang="es-ES"/>
          </a:p>
        </p:txBody>
      </p:sp>
      <p:sp>
        <p:nvSpPr>
          <p:cNvPr id="5" name="Marcador de pie de página 4">
            <a:extLst>
              <a:ext uri="{FF2B5EF4-FFF2-40B4-BE49-F238E27FC236}">
                <a16:creationId xmlns:a16="http://schemas.microsoft.com/office/drawing/2014/main" id="{B56D4CAE-8588-4E27-A906-EF4272461D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CCAADA53-8817-448F-A1C2-80D06544F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DB12F-765B-4F56-8D14-458B90AF8A79}" type="slidenum">
              <a:rPr lang="es-ES" smtClean="0"/>
              <a:t>‹Nº›</a:t>
            </a:fld>
            <a:endParaRPr lang="es-ES"/>
          </a:p>
        </p:txBody>
      </p:sp>
    </p:spTree>
    <p:extLst>
      <p:ext uri="{BB962C8B-B14F-4D97-AF65-F5344CB8AC3E}">
        <p14:creationId xmlns:p14="http://schemas.microsoft.com/office/powerpoint/2010/main" val="2497801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00DCB-31C9-45F7-99A9-EFEC62D2E9B7}"/>
              </a:ext>
            </a:extLst>
          </p:cNvPr>
          <p:cNvSpPr>
            <a:spLocks noGrp="1"/>
          </p:cNvSpPr>
          <p:nvPr>
            <p:ph type="ctrTitle"/>
          </p:nvPr>
        </p:nvSpPr>
        <p:spPr>
          <a:xfrm>
            <a:off x="1675001" y="1877373"/>
            <a:ext cx="9144000" cy="2387600"/>
          </a:xfrm>
        </p:spPr>
        <p:txBody>
          <a:bodyPr>
            <a:noAutofit/>
          </a:bodyPr>
          <a:lstStyle/>
          <a:p>
            <a:r>
              <a:rPr lang="fr-FR" sz="4800" dirty="0" err="1">
                <a:solidFill>
                  <a:schemeClr val="accent1">
                    <a:lumMod val="50000"/>
                  </a:schemeClr>
                </a:solidFill>
              </a:rPr>
              <a:t>Severity</a:t>
            </a:r>
            <a:r>
              <a:rPr lang="fr-FR" sz="4800" dirty="0">
                <a:solidFill>
                  <a:schemeClr val="accent1">
                    <a:lumMod val="50000"/>
                  </a:schemeClr>
                </a:solidFill>
              </a:rPr>
              <a:t> Code on car accidents</a:t>
            </a:r>
            <a:br>
              <a:rPr lang="fr-FR" sz="4800" dirty="0">
                <a:solidFill>
                  <a:schemeClr val="accent1">
                    <a:lumMod val="50000"/>
                  </a:schemeClr>
                </a:solidFill>
              </a:rPr>
            </a:br>
            <a:r>
              <a:rPr lang="fr-FR" sz="4800" dirty="0">
                <a:solidFill>
                  <a:schemeClr val="accent1">
                    <a:lumMod val="50000"/>
                  </a:schemeClr>
                </a:solidFill>
              </a:rPr>
              <a:t> </a:t>
            </a:r>
            <a:r>
              <a:rPr lang="fr-FR" sz="4800" dirty="0" err="1">
                <a:solidFill>
                  <a:schemeClr val="accent1">
                    <a:lumMod val="50000"/>
                  </a:schemeClr>
                </a:solidFill>
              </a:rPr>
              <a:t>Analysis</a:t>
            </a:r>
            <a:endParaRPr lang="es-ES" sz="4800" dirty="0">
              <a:solidFill>
                <a:schemeClr val="accent1">
                  <a:lumMod val="50000"/>
                </a:schemeClr>
              </a:solidFill>
            </a:endParaRPr>
          </a:p>
        </p:txBody>
      </p:sp>
      <p:sp>
        <p:nvSpPr>
          <p:cNvPr id="3" name="Subtítulo 2">
            <a:extLst>
              <a:ext uri="{FF2B5EF4-FFF2-40B4-BE49-F238E27FC236}">
                <a16:creationId xmlns:a16="http://schemas.microsoft.com/office/drawing/2014/main" id="{9309CA64-6247-4191-961C-00219DC226F3}"/>
              </a:ext>
            </a:extLst>
          </p:cNvPr>
          <p:cNvSpPr>
            <a:spLocks noGrp="1"/>
          </p:cNvSpPr>
          <p:nvPr>
            <p:ph type="subTitle" idx="1"/>
          </p:nvPr>
        </p:nvSpPr>
        <p:spPr>
          <a:xfrm>
            <a:off x="7238301" y="4432548"/>
            <a:ext cx="3134687" cy="1070630"/>
          </a:xfrm>
        </p:spPr>
        <p:txBody>
          <a:bodyPr>
            <a:normAutofit/>
          </a:bodyPr>
          <a:lstStyle/>
          <a:p>
            <a:pPr algn="l">
              <a:lnSpc>
                <a:spcPct val="100000"/>
              </a:lnSpc>
            </a:pPr>
            <a:r>
              <a:rPr lang="fr-FR" dirty="0"/>
              <a:t>by Oriol </a:t>
            </a:r>
            <a:r>
              <a:rPr lang="fr-FR" dirty="0" err="1"/>
              <a:t>Jorba</a:t>
            </a:r>
            <a:r>
              <a:rPr lang="fr-FR" dirty="0"/>
              <a:t> Ferro </a:t>
            </a:r>
          </a:p>
        </p:txBody>
      </p:sp>
      <p:sp>
        <p:nvSpPr>
          <p:cNvPr id="5" name="Título 1">
            <a:extLst>
              <a:ext uri="{FF2B5EF4-FFF2-40B4-BE49-F238E27FC236}">
                <a16:creationId xmlns:a16="http://schemas.microsoft.com/office/drawing/2014/main" id="{D3722177-C8A8-4AB2-BD8F-2E9C375A6F11}"/>
              </a:ext>
            </a:extLst>
          </p:cNvPr>
          <p:cNvSpPr txBox="1">
            <a:spLocks/>
          </p:cNvSpPr>
          <p:nvPr/>
        </p:nvSpPr>
        <p:spPr>
          <a:xfrm>
            <a:off x="1524000" y="0"/>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800" b="1" dirty="0"/>
              <a:t>The IBM Professional Data Science </a:t>
            </a:r>
            <a:r>
              <a:rPr lang="fr-FR" sz="4800" b="1" dirty="0" err="1"/>
              <a:t>Capstone</a:t>
            </a:r>
            <a:r>
              <a:rPr lang="fr-FR" sz="4800" b="1" dirty="0"/>
              <a:t> Project</a:t>
            </a:r>
            <a:endParaRPr lang="es-ES" sz="4800" b="1" dirty="0"/>
          </a:p>
        </p:txBody>
      </p:sp>
    </p:spTree>
    <p:extLst>
      <p:ext uri="{BB962C8B-B14F-4D97-AF65-F5344CB8AC3E}">
        <p14:creationId xmlns:p14="http://schemas.microsoft.com/office/powerpoint/2010/main" val="3264177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71BB11-C19C-45CB-952B-53C1F7E0ABF7}"/>
              </a:ext>
            </a:extLst>
          </p:cNvPr>
          <p:cNvSpPr>
            <a:spLocks noGrp="1"/>
          </p:cNvSpPr>
          <p:nvPr>
            <p:ph idx="1"/>
          </p:nvPr>
        </p:nvSpPr>
        <p:spPr>
          <a:xfrm>
            <a:off x="838199" y="1273284"/>
            <a:ext cx="4983761" cy="5672800"/>
          </a:xfrm>
        </p:spPr>
        <p:txBody>
          <a:bodyPr>
            <a:normAutofit/>
          </a:bodyPr>
          <a:lstStyle/>
          <a:p>
            <a:pPr lvl="1">
              <a:buFont typeface="Wingdings" panose="05000000000000000000" pitchFamily="2" charset="2"/>
              <a:buChar char="q"/>
            </a:pPr>
            <a:r>
              <a:rPr lang="en-GB" dirty="0"/>
              <a:t>Manually tuning.</a:t>
            </a:r>
          </a:p>
          <a:p>
            <a:pPr lvl="1">
              <a:buFont typeface="Wingdings" panose="05000000000000000000" pitchFamily="2" charset="2"/>
              <a:buChar char="q"/>
            </a:pPr>
            <a:r>
              <a:rPr lang="en-GB" dirty="0"/>
              <a:t>Max depth = 10</a:t>
            </a:r>
          </a:p>
          <a:p>
            <a:pPr lvl="1">
              <a:buFont typeface="Wingdings" panose="05000000000000000000" pitchFamily="2" charset="2"/>
              <a:buChar char="q"/>
            </a:pPr>
            <a:r>
              <a:rPr lang="en-GB" dirty="0"/>
              <a:t>Both accuracy and f1-score around 0.70</a:t>
            </a:r>
          </a:p>
          <a:p>
            <a:pPr lvl="1">
              <a:buFont typeface="Wingdings" panose="05000000000000000000" pitchFamily="2" charset="2"/>
              <a:buChar char="q"/>
            </a:pPr>
            <a:endParaRPr lang="en-GB" dirty="0"/>
          </a:p>
          <a:p>
            <a:pPr marL="1371600" lvl="3" indent="0">
              <a:buNone/>
            </a:pPr>
            <a:endParaRPr lang="en-GB" u="sng" dirty="0"/>
          </a:p>
          <a:p>
            <a:pPr marL="457200" lvl="1" indent="0">
              <a:buNone/>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marL="457200" lvl="1" indent="0">
              <a:buNone/>
            </a:pPr>
            <a:endParaRPr lang="es-ES" b="1" u="sng" dirty="0"/>
          </a:p>
          <a:p>
            <a:pPr marL="457200" lvl="1" indent="0">
              <a:buNone/>
            </a:pPr>
            <a:endParaRPr lang="es-ES" dirty="0"/>
          </a:p>
          <a:p>
            <a:pPr marL="457200" lvl="1" indent="0">
              <a:buNone/>
            </a:pPr>
            <a:endParaRPr lang="es-ES" dirty="0"/>
          </a:p>
        </p:txBody>
      </p:sp>
      <p:sp>
        <p:nvSpPr>
          <p:cNvPr id="2" name="Título 1">
            <a:extLst>
              <a:ext uri="{FF2B5EF4-FFF2-40B4-BE49-F238E27FC236}">
                <a16:creationId xmlns:a16="http://schemas.microsoft.com/office/drawing/2014/main" id="{75FDA2C8-8184-4361-9C6B-5209FD59ADD1}"/>
              </a:ext>
            </a:extLst>
          </p:cNvPr>
          <p:cNvSpPr>
            <a:spLocks noGrp="1"/>
          </p:cNvSpPr>
          <p:nvPr>
            <p:ph type="title"/>
          </p:nvPr>
        </p:nvSpPr>
        <p:spPr>
          <a:xfrm>
            <a:off x="838200" y="365126"/>
            <a:ext cx="10515600" cy="775778"/>
          </a:xfrm>
        </p:spPr>
        <p:txBody>
          <a:bodyPr>
            <a:normAutofit/>
          </a:bodyPr>
          <a:lstStyle/>
          <a:p>
            <a:r>
              <a:rPr lang="fr-FR" dirty="0"/>
              <a:t>Modeling: </a:t>
            </a:r>
            <a:r>
              <a:rPr lang="fr-FR" dirty="0" err="1"/>
              <a:t>Decision</a:t>
            </a:r>
            <a:r>
              <a:rPr lang="fr-FR" dirty="0"/>
              <a:t> </a:t>
            </a:r>
            <a:r>
              <a:rPr lang="fr-FR" dirty="0" err="1"/>
              <a:t>Tree</a:t>
            </a:r>
            <a:r>
              <a:rPr lang="fr-FR" dirty="0"/>
              <a:t> </a:t>
            </a:r>
            <a:r>
              <a:rPr lang="fr-FR" dirty="0" err="1"/>
              <a:t>Analysis</a:t>
            </a:r>
            <a:endParaRPr lang="es-ES" dirty="0"/>
          </a:p>
        </p:txBody>
      </p:sp>
      <p:pic>
        <p:nvPicPr>
          <p:cNvPr id="4" name="Imagen 3">
            <a:extLst>
              <a:ext uri="{FF2B5EF4-FFF2-40B4-BE49-F238E27FC236}">
                <a16:creationId xmlns:a16="http://schemas.microsoft.com/office/drawing/2014/main" id="{C59E8C2B-97C3-4C51-ABDB-4FEFBA33189B}"/>
              </a:ext>
            </a:extLst>
          </p:cNvPr>
          <p:cNvPicPr/>
          <p:nvPr/>
        </p:nvPicPr>
        <p:blipFill>
          <a:blip r:embed="rId2"/>
          <a:stretch>
            <a:fillRect/>
          </a:stretch>
        </p:blipFill>
        <p:spPr>
          <a:xfrm>
            <a:off x="5468919" y="2333737"/>
            <a:ext cx="4664979" cy="3551894"/>
          </a:xfrm>
          <a:prstGeom prst="rect">
            <a:avLst/>
          </a:prstGeom>
        </p:spPr>
      </p:pic>
    </p:spTree>
    <p:extLst>
      <p:ext uri="{BB962C8B-B14F-4D97-AF65-F5344CB8AC3E}">
        <p14:creationId xmlns:p14="http://schemas.microsoft.com/office/powerpoint/2010/main" val="3851415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A71BB11-C19C-45CB-952B-53C1F7E0ABF7}"/>
                  </a:ext>
                </a:extLst>
              </p:cNvPr>
              <p:cNvSpPr>
                <a:spLocks noGrp="1"/>
              </p:cNvSpPr>
              <p:nvPr>
                <p:ph idx="1"/>
              </p:nvPr>
            </p:nvSpPr>
            <p:spPr>
              <a:xfrm>
                <a:off x="838199" y="1264895"/>
                <a:ext cx="6295243" cy="5672800"/>
              </a:xfrm>
            </p:spPr>
            <p:txBody>
              <a:bodyPr>
                <a:normAutofit/>
              </a:bodyPr>
              <a:lstStyle/>
              <a:p>
                <a:pPr lvl="1">
                  <a:buFont typeface="Wingdings" panose="05000000000000000000" pitchFamily="2" charset="2"/>
                  <a:buChar char="q"/>
                </a:pPr>
                <a:r>
                  <a:rPr lang="en-GB" dirty="0"/>
                  <a:t>Tuning: Regularization inverse constant c.</a:t>
                </a:r>
              </a:p>
              <a:p>
                <a:pPr lvl="1">
                  <a:buFont typeface="Wingdings" panose="05000000000000000000" pitchFamily="2" charset="2"/>
                  <a:buChar char="q"/>
                </a:pPr>
                <a:r>
                  <a:rPr lang="en-GB" dirty="0"/>
                  <a:t>Optimal </a:t>
                </a:r>
                <a14:m>
                  <m:oMath xmlns:m="http://schemas.openxmlformats.org/officeDocument/2006/math">
                    <m:r>
                      <a:rPr lang="fr-FR" b="0" i="1" smtClean="0">
                        <a:latin typeface="Cambria Math" panose="02040503050406030204" pitchFamily="18" charset="0"/>
                      </a:rPr>
                      <m:t>𝑐</m:t>
                    </m:r>
                    <m:r>
                      <a:rPr lang="fr-FR" b="0" i="1" smtClean="0">
                        <a:latin typeface="Cambria Math" panose="02040503050406030204" pitchFamily="18" charset="0"/>
                        <a:ea typeface="Cambria Math" panose="02040503050406030204" pitchFamily="18" charset="0"/>
                      </a:rPr>
                      <m:t>≈0.001</m:t>
                    </m:r>
                  </m:oMath>
                </a14:m>
                <a:endParaRPr lang="en-GB" dirty="0"/>
              </a:p>
              <a:p>
                <a:pPr marL="1371600" lvl="3" indent="0">
                  <a:buNone/>
                </a:pPr>
                <a:endParaRPr lang="en-GB" u="sng" dirty="0"/>
              </a:p>
              <a:p>
                <a:pPr marL="457200" lvl="1" indent="0">
                  <a:buNone/>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marL="457200" lvl="1" indent="0">
                  <a:buNone/>
                </a:pPr>
                <a:endParaRPr lang="es-ES" b="1" u="sng" dirty="0"/>
              </a:p>
              <a:p>
                <a:pPr marL="457200" lvl="1" indent="0">
                  <a:buNone/>
                </a:pPr>
                <a:endParaRPr lang="es-ES" dirty="0"/>
              </a:p>
              <a:p>
                <a:pPr marL="457200" lvl="1" indent="0">
                  <a:buNone/>
                </a:pPr>
                <a:endParaRPr lang="es-ES" dirty="0"/>
              </a:p>
            </p:txBody>
          </p:sp>
        </mc:Choice>
        <mc:Fallback>
          <p:sp>
            <p:nvSpPr>
              <p:cNvPr id="3" name="Marcador de contenido 2">
                <a:extLst>
                  <a:ext uri="{FF2B5EF4-FFF2-40B4-BE49-F238E27FC236}">
                    <a16:creationId xmlns:a16="http://schemas.microsoft.com/office/drawing/2014/main" id="{7A71BB11-C19C-45CB-952B-53C1F7E0ABF7}"/>
                  </a:ext>
                </a:extLst>
              </p:cNvPr>
              <p:cNvSpPr>
                <a:spLocks noGrp="1" noRot="1" noChangeAspect="1" noMove="1" noResize="1" noEditPoints="1" noAdjustHandles="1" noChangeArrowheads="1" noChangeShapeType="1" noTextEdit="1"/>
              </p:cNvSpPr>
              <p:nvPr>
                <p:ph idx="1"/>
              </p:nvPr>
            </p:nvSpPr>
            <p:spPr>
              <a:xfrm>
                <a:off x="838199" y="1264895"/>
                <a:ext cx="6295243" cy="5672800"/>
              </a:xfrm>
              <a:blipFill>
                <a:blip r:embed="rId2"/>
                <a:stretch>
                  <a:fillRect t="-1504"/>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75FDA2C8-8184-4361-9C6B-5209FD59ADD1}"/>
              </a:ext>
            </a:extLst>
          </p:cNvPr>
          <p:cNvSpPr>
            <a:spLocks noGrp="1"/>
          </p:cNvSpPr>
          <p:nvPr>
            <p:ph type="title"/>
          </p:nvPr>
        </p:nvSpPr>
        <p:spPr>
          <a:xfrm>
            <a:off x="838200" y="365126"/>
            <a:ext cx="10515600" cy="775778"/>
          </a:xfrm>
        </p:spPr>
        <p:txBody>
          <a:bodyPr>
            <a:normAutofit/>
          </a:bodyPr>
          <a:lstStyle/>
          <a:p>
            <a:r>
              <a:rPr lang="fr-FR" dirty="0"/>
              <a:t>Modeling: </a:t>
            </a:r>
            <a:r>
              <a:rPr lang="fr-FR" dirty="0" err="1"/>
              <a:t>Logistic</a:t>
            </a:r>
            <a:r>
              <a:rPr lang="fr-FR" dirty="0"/>
              <a:t> </a:t>
            </a:r>
            <a:r>
              <a:rPr lang="fr-FR" dirty="0" err="1"/>
              <a:t>Regression</a:t>
            </a:r>
            <a:endParaRPr lang="es-ES" dirty="0"/>
          </a:p>
        </p:txBody>
      </p:sp>
      <p:pic>
        <p:nvPicPr>
          <p:cNvPr id="7" name="Imagen 6">
            <a:extLst>
              <a:ext uri="{FF2B5EF4-FFF2-40B4-BE49-F238E27FC236}">
                <a16:creationId xmlns:a16="http://schemas.microsoft.com/office/drawing/2014/main" id="{8750A782-5764-4B9C-87BA-AB4A232A7AC3}"/>
              </a:ext>
            </a:extLst>
          </p:cNvPr>
          <p:cNvPicPr/>
          <p:nvPr/>
        </p:nvPicPr>
        <p:blipFill>
          <a:blip r:embed="rId3"/>
          <a:stretch>
            <a:fillRect/>
          </a:stretch>
        </p:blipFill>
        <p:spPr>
          <a:xfrm>
            <a:off x="390715" y="2424418"/>
            <a:ext cx="3988338" cy="2818701"/>
          </a:xfrm>
          <a:prstGeom prst="rect">
            <a:avLst/>
          </a:prstGeom>
        </p:spPr>
      </p:pic>
      <p:pic>
        <p:nvPicPr>
          <p:cNvPr id="10" name="Imagen 9">
            <a:extLst>
              <a:ext uri="{FF2B5EF4-FFF2-40B4-BE49-F238E27FC236}">
                <a16:creationId xmlns:a16="http://schemas.microsoft.com/office/drawing/2014/main" id="{5CF48490-F81F-40AF-BF1B-91F280CC03B9}"/>
              </a:ext>
            </a:extLst>
          </p:cNvPr>
          <p:cNvPicPr/>
          <p:nvPr/>
        </p:nvPicPr>
        <p:blipFill>
          <a:blip r:embed="rId4"/>
          <a:stretch>
            <a:fillRect/>
          </a:stretch>
        </p:blipFill>
        <p:spPr>
          <a:xfrm>
            <a:off x="4379053" y="2424418"/>
            <a:ext cx="3749879" cy="2759978"/>
          </a:xfrm>
          <a:prstGeom prst="rect">
            <a:avLst/>
          </a:prstGeom>
        </p:spPr>
      </p:pic>
      <p:pic>
        <p:nvPicPr>
          <p:cNvPr id="13" name="Imagen 12">
            <a:extLst>
              <a:ext uri="{FF2B5EF4-FFF2-40B4-BE49-F238E27FC236}">
                <a16:creationId xmlns:a16="http://schemas.microsoft.com/office/drawing/2014/main" id="{05151410-3649-468D-98BE-02858BFE4BB2}"/>
              </a:ext>
            </a:extLst>
          </p:cNvPr>
          <p:cNvPicPr/>
          <p:nvPr/>
        </p:nvPicPr>
        <p:blipFill rotWithShape="1">
          <a:blip r:embed="rId5"/>
          <a:srcRect l="3585" r="2840"/>
          <a:stretch/>
        </p:blipFill>
        <p:spPr bwMode="auto">
          <a:xfrm>
            <a:off x="8154799" y="2424418"/>
            <a:ext cx="3646486" cy="2625754"/>
          </a:xfrm>
          <a:prstGeom prst="rect">
            <a:avLst/>
          </a:prstGeom>
          <a:ln>
            <a:noFill/>
          </a:ln>
          <a:extLst>
            <a:ext uri="{53640926-AAD7-44D8-BBD7-CCE9431645EC}">
              <a14:shadowObscured xmlns:a14="http://schemas.microsoft.com/office/drawing/2010/main"/>
            </a:ext>
          </a:extLst>
        </p:spPr>
      </p:pic>
      <p:cxnSp>
        <p:nvCxnSpPr>
          <p:cNvPr id="15" name="Conector recto 14">
            <a:extLst>
              <a:ext uri="{FF2B5EF4-FFF2-40B4-BE49-F238E27FC236}">
                <a16:creationId xmlns:a16="http://schemas.microsoft.com/office/drawing/2014/main" id="{50D79454-68CD-4223-B239-D7EC0DA168CB}"/>
              </a:ext>
            </a:extLst>
          </p:cNvPr>
          <p:cNvCxnSpPr>
            <a:cxnSpLocks/>
          </p:cNvCxnSpPr>
          <p:nvPr/>
        </p:nvCxnSpPr>
        <p:spPr>
          <a:xfrm flipV="1">
            <a:off x="1862356" y="2424418"/>
            <a:ext cx="0" cy="2466364"/>
          </a:xfrm>
          <a:prstGeom prst="line">
            <a:avLst/>
          </a:prstGeom>
          <a:ln>
            <a:prstDash val="dashDot"/>
          </a:ln>
        </p:spPr>
        <p:style>
          <a:lnRef idx="1">
            <a:schemeClr val="accent3"/>
          </a:lnRef>
          <a:fillRef idx="0">
            <a:schemeClr val="accent3"/>
          </a:fillRef>
          <a:effectRef idx="0">
            <a:schemeClr val="accent3"/>
          </a:effectRef>
          <a:fontRef idx="minor">
            <a:schemeClr val="tx1"/>
          </a:fontRef>
        </p:style>
      </p:cxnSp>
      <p:cxnSp>
        <p:nvCxnSpPr>
          <p:cNvPr id="18" name="Conector recto 17">
            <a:extLst>
              <a:ext uri="{FF2B5EF4-FFF2-40B4-BE49-F238E27FC236}">
                <a16:creationId xmlns:a16="http://schemas.microsoft.com/office/drawing/2014/main" id="{BF61DE1A-EFBF-4198-8F63-2EE0774F7295}"/>
              </a:ext>
            </a:extLst>
          </p:cNvPr>
          <p:cNvCxnSpPr>
            <a:cxnSpLocks/>
          </p:cNvCxnSpPr>
          <p:nvPr/>
        </p:nvCxnSpPr>
        <p:spPr>
          <a:xfrm flipV="1">
            <a:off x="5747857" y="2516697"/>
            <a:ext cx="0" cy="2337732"/>
          </a:xfrm>
          <a:prstGeom prst="line">
            <a:avLst/>
          </a:prstGeom>
          <a:ln>
            <a:prstDash val="dashDot"/>
          </a:ln>
        </p:spPr>
        <p:style>
          <a:lnRef idx="1">
            <a:schemeClr val="accent3"/>
          </a:lnRef>
          <a:fillRef idx="0">
            <a:schemeClr val="accent3"/>
          </a:fillRef>
          <a:effectRef idx="0">
            <a:schemeClr val="accent3"/>
          </a:effectRef>
          <a:fontRef idx="minor">
            <a:schemeClr val="tx1"/>
          </a:fontRef>
        </p:style>
      </p:cxnSp>
      <p:cxnSp>
        <p:nvCxnSpPr>
          <p:cNvPr id="20" name="Conector recto 19">
            <a:extLst>
              <a:ext uri="{FF2B5EF4-FFF2-40B4-BE49-F238E27FC236}">
                <a16:creationId xmlns:a16="http://schemas.microsoft.com/office/drawing/2014/main" id="{53AF4B04-0AE9-489F-8757-8CCAD7FA3B4D}"/>
              </a:ext>
            </a:extLst>
          </p:cNvPr>
          <p:cNvCxnSpPr>
            <a:cxnSpLocks/>
          </p:cNvCxnSpPr>
          <p:nvPr/>
        </p:nvCxnSpPr>
        <p:spPr>
          <a:xfrm flipV="1">
            <a:off x="9447402" y="2516697"/>
            <a:ext cx="0" cy="2145485"/>
          </a:xfrm>
          <a:prstGeom prst="line">
            <a:avLst/>
          </a:prstGeom>
          <a:ln>
            <a:prstDash val="dash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7119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A71BB11-C19C-45CB-952B-53C1F7E0ABF7}"/>
                  </a:ext>
                </a:extLst>
              </p:cNvPr>
              <p:cNvSpPr>
                <a:spLocks noGrp="1"/>
              </p:cNvSpPr>
              <p:nvPr>
                <p:ph idx="1"/>
              </p:nvPr>
            </p:nvSpPr>
            <p:spPr>
              <a:xfrm>
                <a:off x="838199" y="1273284"/>
                <a:ext cx="6370742" cy="5672800"/>
              </a:xfrm>
            </p:spPr>
            <p:txBody>
              <a:bodyPr>
                <a:normAutofit/>
              </a:bodyPr>
              <a:lstStyle/>
              <a:p>
                <a:pPr lvl="1">
                  <a:buFont typeface="Wingdings" panose="05000000000000000000" pitchFamily="2" charset="2"/>
                  <a:buChar char="q"/>
                </a:pPr>
                <a:r>
                  <a:rPr lang="en-GB" dirty="0"/>
                  <a:t>Optimal number neighbours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 ≈9</m:t>
                    </m:r>
                  </m:oMath>
                </a14:m>
                <a:r>
                  <a:rPr lang="en-GB" dirty="0"/>
                  <a:t>.</a:t>
                </a:r>
              </a:p>
              <a:p>
                <a:pPr lvl="1">
                  <a:buFont typeface="Wingdings" panose="05000000000000000000" pitchFamily="2" charset="2"/>
                  <a:buChar char="q"/>
                </a:pPr>
                <a:r>
                  <a:rPr lang="en-GB" dirty="0"/>
                  <a:t>Both accuracy and f1-score around 0.66-0.9</a:t>
                </a:r>
              </a:p>
              <a:p>
                <a:pPr lvl="1">
                  <a:buFont typeface="Wingdings" panose="05000000000000000000" pitchFamily="2" charset="2"/>
                  <a:buChar char="q"/>
                </a:pPr>
                <a:r>
                  <a:rPr lang="en-GB" dirty="0"/>
                  <a:t>Very slow method !</a:t>
                </a:r>
              </a:p>
              <a:p>
                <a:pPr lvl="1">
                  <a:buFont typeface="Wingdings" panose="05000000000000000000" pitchFamily="2" charset="2"/>
                  <a:buChar char="q"/>
                </a:pPr>
                <a:endParaRPr lang="en-GB" dirty="0"/>
              </a:p>
              <a:p>
                <a:pPr marL="1371600" lvl="3" indent="0">
                  <a:buNone/>
                </a:pPr>
                <a:endParaRPr lang="en-GB" u="sng" dirty="0"/>
              </a:p>
              <a:p>
                <a:pPr marL="457200" lvl="1" indent="0">
                  <a:buNone/>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marL="457200" lvl="1" indent="0">
                  <a:buNone/>
                </a:pPr>
                <a:endParaRPr lang="es-ES" b="1" u="sng" dirty="0"/>
              </a:p>
              <a:p>
                <a:pPr marL="457200" lvl="1" indent="0">
                  <a:buNone/>
                </a:pPr>
                <a:endParaRPr lang="es-ES" dirty="0"/>
              </a:p>
              <a:p>
                <a:pPr marL="457200" lvl="1" indent="0">
                  <a:buNone/>
                </a:pPr>
                <a:endParaRPr lang="es-ES" dirty="0"/>
              </a:p>
            </p:txBody>
          </p:sp>
        </mc:Choice>
        <mc:Fallback>
          <p:sp>
            <p:nvSpPr>
              <p:cNvPr id="3" name="Marcador de contenido 2">
                <a:extLst>
                  <a:ext uri="{FF2B5EF4-FFF2-40B4-BE49-F238E27FC236}">
                    <a16:creationId xmlns:a16="http://schemas.microsoft.com/office/drawing/2014/main" id="{7A71BB11-C19C-45CB-952B-53C1F7E0ABF7}"/>
                  </a:ext>
                </a:extLst>
              </p:cNvPr>
              <p:cNvSpPr>
                <a:spLocks noGrp="1" noRot="1" noChangeAspect="1" noMove="1" noResize="1" noEditPoints="1" noAdjustHandles="1" noChangeArrowheads="1" noChangeShapeType="1" noTextEdit="1"/>
              </p:cNvSpPr>
              <p:nvPr>
                <p:ph idx="1"/>
              </p:nvPr>
            </p:nvSpPr>
            <p:spPr>
              <a:xfrm>
                <a:off x="838199" y="1273284"/>
                <a:ext cx="6370742" cy="5672800"/>
              </a:xfrm>
              <a:blipFill>
                <a:blip r:embed="rId2"/>
                <a:stretch>
                  <a:fillRect t="-1505" r="-191"/>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75FDA2C8-8184-4361-9C6B-5209FD59ADD1}"/>
              </a:ext>
            </a:extLst>
          </p:cNvPr>
          <p:cNvSpPr>
            <a:spLocks noGrp="1"/>
          </p:cNvSpPr>
          <p:nvPr>
            <p:ph type="title"/>
          </p:nvPr>
        </p:nvSpPr>
        <p:spPr>
          <a:xfrm>
            <a:off x="838200" y="365126"/>
            <a:ext cx="10515600" cy="775778"/>
          </a:xfrm>
        </p:spPr>
        <p:txBody>
          <a:bodyPr>
            <a:normAutofit/>
          </a:bodyPr>
          <a:lstStyle/>
          <a:p>
            <a:r>
              <a:rPr lang="fr-FR" dirty="0"/>
              <a:t>Modeling: k-</a:t>
            </a:r>
            <a:r>
              <a:rPr lang="fr-FR" dirty="0" err="1"/>
              <a:t>Nearest</a:t>
            </a:r>
            <a:r>
              <a:rPr lang="fr-FR" dirty="0"/>
              <a:t> </a:t>
            </a:r>
            <a:r>
              <a:rPr lang="fr-FR" dirty="0" err="1"/>
              <a:t>Neightbors</a:t>
            </a:r>
            <a:endParaRPr lang="es-ES" dirty="0"/>
          </a:p>
        </p:txBody>
      </p:sp>
      <p:pic>
        <p:nvPicPr>
          <p:cNvPr id="7" name="Imagen 6">
            <a:extLst>
              <a:ext uri="{FF2B5EF4-FFF2-40B4-BE49-F238E27FC236}">
                <a16:creationId xmlns:a16="http://schemas.microsoft.com/office/drawing/2014/main" id="{3A2965D5-DB4C-4F49-9BE1-0285208B622C}"/>
              </a:ext>
            </a:extLst>
          </p:cNvPr>
          <p:cNvPicPr/>
          <p:nvPr/>
        </p:nvPicPr>
        <p:blipFill rotWithShape="1">
          <a:blip r:embed="rId3"/>
          <a:srcRect l="2549" r="3149"/>
          <a:stretch/>
        </p:blipFill>
        <p:spPr bwMode="auto">
          <a:xfrm>
            <a:off x="761504" y="3037907"/>
            <a:ext cx="4221557" cy="3086056"/>
          </a:xfrm>
          <a:prstGeom prst="rect">
            <a:avLst/>
          </a:prstGeom>
          <a:ln>
            <a:noFill/>
          </a:ln>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013CFDBA-B422-419D-83BE-3E4244331BD3}"/>
              </a:ext>
            </a:extLst>
          </p:cNvPr>
          <p:cNvPicPr/>
          <p:nvPr/>
        </p:nvPicPr>
        <p:blipFill rotWithShape="1">
          <a:blip r:embed="rId4"/>
          <a:srcRect r="3533"/>
          <a:stretch/>
        </p:blipFill>
        <p:spPr bwMode="auto">
          <a:xfrm>
            <a:off x="6096000" y="3037907"/>
            <a:ext cx="3979178" cy="2985388"/>
          </a:xfrm>
          <a:prstGeom prst="rect">
            <a:avLst/>
          </a:prstGeom>
          <a:ln>
            <a:noFill/>
          </a:ln>
          <a:extLst>
            <a:ext uri="{53640926-AAD7-44D8-BBD7-CCE9431645EC}">
              <a14:shadowObscured xmlns:a14="http://schemas.microsoft.com/office/drawing/2010/main"/>
            </a:ext>
          </a:extLst>
        </p:spPr>
      </p:pic>
      <p:cxnSp>
        <p:nvCxnSpPr>
          <p:cNvPr id="11" name="Conector recto 10">
            <a:extLst>
              <a:ext uri="{FF2B5EF4-FFF2-40B4-BE49-F238E27FC236}">
                <a16:creationId xmlns:a16="http://schemas.microsoft.com/office/drawing/2014/main" id="{8F5795E9-0595-4374-906D-CE1340389AF0}"/>
              </a:ext>
            </a:extLst>
          </p:cNvPr>
          <p:cNvCxnSpPr>
            <a:cxnSpLocks/>
          </p:cNvCxnSpPr>
          <p:nvPr/>
        </p:nvCxnSpPr>
        <p:spPr>
          <a:xfrm flipV="1">
            <a:off x="3993160" y="3162650"/>
            <a:ext cx="0" cy="2525086"/>
          </a:xfrm>
          <a:prstGeom prst="line">
            <a:avLst/>
          </a:prstGeom>
          <a:ln>
            <a:prstDash val="dashDot"/>
          </a:ln>
        </p:spPr>
        <p:style>
          <a:lnRef idx="1">
            <a:schemeClr val="accent3"/>
          </a:lnRef>
          <a:fillRef idx="0">
            <a:schemeClr val="accent3"/>
          </a:fillRef>
          <a:effectRef idx="0">
            <a:schemeClr val="accent3"/>
          </a:effectRef>
          <a:fontRef idx="minor">
            <a:schemeClr val="tx1"/>
          </a:fontRef>
        </p:style>
      </p:cxnSp>
      <p:cxnSp>
        <p:nvCxnSpPr>
          <p:cNvPr id="13" name="Conector recto 12">
            <a:extLst>
              <a:ext uri="{FF2B5EF4-FFF2-40B4-BE49-F238E27FC236}">
                <a16:creationId xmlns:a16="http://schemas.microsoft.com/office/drawing/2014/main" id="{413C61C1-8E96-4529-97D6-73E9E7580293}"/>
              </a:ext>
            </a:extLst>
          </p:cNvPr>
          <p:cNvCxnSpPr>
            <a:cxnSpLocks/>
          </p:cNvCxnSpPr>
          <p:nvPr/>
        </p:nvCxnSpPr>
        <p:spPr>
          <a:xfrm flipV="1">
            <a:off x="9153787" y="3037907"/>
            <a:ext cx="0" cy="2525086"/>
          </a:xfrm>
          <a:prstGeom prst="line">
            <a:avLst/>
          </a:prstGeom>
          <a:ln>
            <a:prstDash val="dash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4827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71BB11-C19C-45CB-952B-53C1F7E0ABF7}"/>
              </a:ext>
            </a:extLst>
          </p:cNvPr>
          <p:cNvSpPr>
            <a:spLocks noGrp="1"/>
          </p:cNvSpPr>
          <p:nvPr>
            <p:ph idx="1"/>
          </p:nvPr>
        </p:nvSpPr>
        <p:spPr>
          <a:xfrm>
            <a:off x="838199" y="1273284"/>
            <a:ext cx="6370742" cy="5672800"/>
          </a:xfrm>
        </p:spPr>
        <p:txBody>
          <a:bodyPr>
            <a:normAutofit/>
          </a:bodyPr>
          <a:lstStyle/>
          <a:p>
            <a:pPr marL="1371600" lvl="3" indent="0">
              <a:buNone/>
            </a:pPr>
            <a:endParaRPr lang="en-GB" u="sng" dirty="0"/>
          </a:p>
          <a:p>
            <a:pPr marL="457200" lvl="1" indent="0">
              <a:buNone/>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marL="457200" lvl="1" indent="0">
              <a:buNone/>
            </a:pPr>
            <a:endParaRPr lang="es-ES" b="1" u="sng" dirty="0"/>
          </a:p>
          <a:p>
            <a:pPr marL="457200" lvl="1" indent="0">
              <a:buNone/>
            </a:pPr>
            <a:endParaRPr lang="es-ES" b="1" u="sng" dirty="0"/>
          </a:p>
          <a:p>
            <a:pPr marL="457200" lvl="1" indent="0">
              <a:buNone/>
            </a:pPr>
            <a:r>
              <a:rPr lang="es-ES" b="1" u="sng" dirty="0" err="1"/>
              <a:t>Coeficients</a:t>
            </a:r>
            <a:r>
              <a:rPr lang="es-ES" b="1" u="sng" dirty="0"/>
              <a:t> </a:t>
            </a:r>
            <a:r>
              <a:rPr lang="es-ES" b="1" u="sng" dirty="0" err="1"/>
              <a:t>values</a:t>
            </a:r>
            <a:r>
              <a:rPr lang="es-ES" b="1" u="sng" dirty="0"/>
              <a:t> (LR): </a:t>
            </a:r>
            <a:endParaRPr lang="es-ES" dirty="0"/>
          </a:p>
          <a:p>
            <a:pPr marL="457200" lvl="1" indent="0">
              <a:buNone/>
            </a:pPr>
            <a:endParaRPr lang="es-ES" dirty="0"/>
          </a:p>
        </p:txBody>
      </p:sp>
      <p:sp>
        <p:nvSpPr>
          <p:cNvPr id="2" name="Título 1">
            <a:extLst>
              <a:ext uri="{FF2B5EF4-FFF2-40B4-BE49-F238E27FC236}">
                <a16:creationId xmlns:a16="http://schemas.microsoft.com/office/drawing/2014/main" id="{75FDA2C8-8184-4361-9C6B-5209FD59ADD1}"/>
              </a:ext>
            </a:extLst>
          </p:cNvPr>
          <p:cNvSpPr>
            <a:spLocks noGrp="1"/>
          </p:cNvSpPr>
          <p:nvPr>
            <p:ph type="title"/>
          </p:nvPr>
        </p:nvSpPr>
        <p:spPr>
          <a:xfrm>
            <a:off x="838200" y="365126"/>
            <a:ext cx="10515600" cy="775778"/>
          </a:xfrm>
        </p:spPr>
        <p:txBody>
          <a:bodyPr>
            <a:normAutofit/>
          </a:bodyPr>
          <a:lstStyle/>
          <a:p>
            <a:r>
              <a:rPr lang="fr-FR" dirty="0"/>
              <a:t>Evaluation and </a:t>
            </a:r>
            <a:r>
              <a:rPr lang="fr-FR" dirty="0" err="1"/>
              <a:t>results</a:t>
            </a:r>
            <a:endParaRPr lang="es-ES" dirty="0"/>
          </a:p>
        </p:txBody>
      </p:sp>
      <p:graphicFrame>
        <p:nvGraphicFramePr>
          <p:cNvPr id="4" name="Tabla 3">
            <a:extLst>
              <a:ext uri="{FF2B5EF4-FFF2-40B4-BE49-F238E27FC236}">
                <a16:creationId xmlns:a16="http://schemas.microsoft.com/office/drawing/2014/main" id="{DE3F17FD-6273-4CD5-A76B-EF4896B042EA}"/>
              </a:ext>
            </a:extLst>
          </p:cNvPr>
          <p:cNvGraphicFramePr>
            <a:graphicFrameLocks noGrp="1"/>
          </p:cNvGraphicFramePr>
          <p:nvPr>
            <p:extLst>
              <p:ext uri="{D42A27DB-BD31-4B8C-83A1-F6EECF244321}">
                <p14:modId xmlns:p14="http://schemas.microsoft.com/office/powerpoint/2010/main" val="3666919248"/>
              </p:ext>
            </p:extLst>
          </p:nvPr>
        </p:nvGraphicFramePr>
        <p:xfrm>
          <a:off x="838199" y="1363592"/>
          <a:ext cx="5732195" cy="2746092"/>
        </p:xfrm>
        <a:graphic>
          <a:graphicData uri="http://schemas.openxmlformats.org/drawingml/2006/table">
            <a:tbl>
              <a:tblPr firstRow="1" firstCol="1" bandRow="1">
                <a:tableStyleId>{5C22544A-7EE6-4342-B048-85BDC9FD1C3A}</a:tableStyleId>
              </a:tblPr>
              <a:tblGrid>
                <a:gridCol w="735683">
                  <a:extLst>
                    <a:ext uri="{9D8B030D-6E8A-4147-A177-3AD203B41FA5}">
                      <a16:colId xmlns:a16="http://schemas.microsoft.com/office/drawing/2014/main" val="933453803"/>
                    </a:ext>
                  </a:extLst>
                </a:gridCol>
                <a:gridCol w="692896">
                  <a:extLst>
                    <a:ext uri="{9D8B030D-6E8A-4147-A177-3AD203B41FA5}">
                      <a16:colId xmlns:a16="http://schemas.microsoft.com/office/drawing/2014/main" val="532351037"/>
                    </a:ext>
                  </a:extLst>
                </a:gridCol>
                <a:gridCol w="501950">
                  <a:extLst>
                    <a:ext uri="{9D8B030D-6E8A-4147-A177-3AD203B41FA5}">
                      <a16:colId xmlns:a16="http://schemas.microsoft.com/office/drawing/2014/main" val="4120998467"/>
                    </a:ext>
                  </a:extLst>
                </a:gridCol>
                <a:gridCol w="470658">
                  <a:extLst>
                    <a:ext uri="{9D8B030D-6E8A-4147-A177-3AD203B41FA5}">
                      <a16:colId xmlns:a16="http://schemas.microsoft.com/office/drawing/2014/main" val="1326247375"/>
                    </a:ext>
                  </a:extLst>
                </a:gridCol>
                <a:gridCol w="692896">
                  <a:extLst>
                    <a:ext uri="{9D8B030D-6E8A-4147-A177-3AD203B41FA5}">
                      <a16:colId xmlns:a16="http://schemas.microsoft.com/office/drawing/2014/main" val="3022488259"/>
                    </a:ext>
                  </a:extLst>
                </a:gridCol>
                <a:gridCol w="501950">
                  <a:extLst>
                    <a:ext uri="{9D8B030D-6E8A-4147-A177-3AD203B41FA5}">
                      <a16:colId xmlns:a16="http://schemas.microsoft.com/office/drawing/2014/main" val="895582176"/>
                    </a:ext>
                  </a:extLst>
                </a:gridCol>
                <a:gridCol w="470658">
                  <a:extLst>
                    <a:ext uri="{9D8B030D-6E8A-4147-A177-3AD203B41FA5}">
                      <a16:colId xmlns:a16="http://schemas.microsoft.com/office/drawing/2014/main" val="1003077262"/>
                    </a:ext>
                  </a:extLst>
                </a:gridCol>
                <a:gridCol w="692896">
                  <a:extLst>
                    <a:ext uri="{9D8B030D-6E8A-4147-A177-3AD203B41FA5}">
                      <a16:colId xmlns:a16="http://schemas.microsoft.com/office/drawing/2014/main" val="1667841842"/>
                    </a:ext>
                  </a:extLst>
                </a:gridCol>
                <a:gridCol w="501950">
                  <a:extLst>
                    <a:ext uri="{9D8B030D-6E8A-4147-A177-3AD203B41FA5}">
                      <a16:colId xmlns:a16="http://schemas.microsoft.com/office/drawing/2014/main" val="2504653303"/>
                    </a:ext>
                  </a:extLst>
                </a:gridCol>
                <a:gridCol w="470658">
                  <a:extLst>
                    <a:ext uri="{9D8B030D-6E8A-4147-A177-3AD203B41FA5}">
                      <a16:colId xmlns:a16="http://schemas.microsoft.com/office/drawing/2014/main" val="3402433167"/>
                    </a:ext>
                  </a:extLst>
                </a:gridCol>
              </a:tblGrid>
              <a:tr h="243426">
                <a:tc>
                  <a:txBody>
                    <a:bodyPr/>
                    <a:lstStyle/>
                    <a:p>
                      <a:pPr algn="ctr">
                        <a:lnSpc>
                          <a:spcPct val="107000"/>
                        </a:lnSpc>
                        <a:spcAft>
                          <a:spcPts val="800"/>
                        </a:spcAft>
                      </a:pPr>
                      <a:r>
                        <a:rPr lang="en-GB" sz="1100">
                          <a:effectLst/>
                        </a:rPr>
                        <a: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gn="ctr">
                        <a:lnSpc>
                          <a:spcPct val="107000"/>
                        </a:lnSpc>
                        <a:spcAft>
                          <a:spcPts val="800"/>
                        </a:spcAft>
                      </a:pPr>
                      <a:r>
                        <a:rPr lang="en-GB" sz="1100">
                          <a:effectLst/>
                        </a:rPr>
                        <a:t>Tree Decision Analysis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hMerge="1">
                  <a:txBody>
                    <a:bodyPr/>
                    <a:lstStyle/>
                    <a:p>
                      <a:endParaRPr lang="es-ES"/>
                    </a:p>
                  </a:txBody>
                  <a:tcPr/>
                </a:tc>
                <a:tc gridSpan="3">
                  <a:txBody>
                    <a:bodyPr/>
                    <a:lstStyle/>
                    <a:p>
                      <a:pPr algn="ctr">
                        <a:lnSpc>
                          <a:spcPct val="107000"/>
                        </a:lnSpc>
                        <a:spcAft>
                          <a:spcPts val="800"/>
                        </a:spcAft>
                      </a:pPr>
                      <a:r>
                        <a:rPr lang="en-GB" sz="1100">
                          <a:effectLst/>
                        </a:rPr>
                        <a:t>Logistic Regression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hMerge="1">
                  <a:txBody>
                    <a:bodyPr/>
                    <a:lstStyle/>
                    <a:p>
                      <a:endParaRPr lang="es-ES"/>
                    </a:p>
                  </a:txBody>
                  <a:tcPr/>
                </a:tc>
                <a:tc gridSpan="3">
                  <a:txBody>
                    <a:bodyPr/>
                    <a:lstStyle/>
                    <a:p>
                      <a:pPr algn="ctr">
                        <a:lnSpc>
                          <a:spcPct val="107000"/>
                        </a:lnSpc>
                        <a:spcAft>
                          <a:spcPts val="800"/>
                        </a:spcAft>
                      </a:pPr>
                      <a:r>
                        <a:rPr lang="en-GB" sz="1100">
                          <a:effectLst/>
                        </a:rPr>
                        <a:t>K-Nearest Neighbors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4283736432"/>
                  </a:ext>
                </a:extLst>
              </a:tr>
              <a:tr h="553528">
                <a:tc>
                  <a:txBody>
                    <a:bodyPr/>
                    <a:lstStyle/>
                    <a:p>
                      <a:pPr algn="ctr">
                        <a:lnSpc>
                          <a:spcPct val="107000"/>
                        </a:lnSpc>
                        <a:spcAft>
                          <a:spcPts val="800"/>
                        </a:spcAft>
                      </a:pPr>
                      <a:r>
                        <a:rPr lang="en-GB" sz="1100">
                          <a:effectLst/>
                        </a:rPr>
                        <a:t>Severity</a:t>
                      </a:r>
                      <a:endParaRPr lang="es-ES" sz="1100">
                        <a:effectLst/>
                      </a:endParaRPr>
                    </a:p>
                    <a:p>
                      <a:pPr algn="ctr">
                        <a:lnSpc>
                          <a:spcPct val="107000"/>
                        </a:lnSpc>
                        <a:spcAft>
                          <a:spcPts val="800"/>
                        </a:spcAft>
                      </a:pPr>
                      <a:r>
                        <a:rPr lang="en-GB" sz="1100">
                          <a:effectLst/>
                        </a:rPr>
                        <a:t>Code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Precision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Recall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F1-score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Precision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Recall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F1-score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Precision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Recall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F1-score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6713590"/>
                  </a:ext>
                </a:extLst>
              </a:tr>
              <a:tr h="572331">
                <a:tc>
                  <a:txBody>
                    <a:bodyPr/>
                    <a:lstStyle/>
                    <a:p>
                      <a:pPr algn="ctr">
                        <a:lnSpc>
                          <a:spcPct val="107000"/>
                        </a:lnSpc>
                        <a:spcAft>
                          <a:spcPts val="800"/>
                        </a:spcAft>
                      </a:pPr>
                      <a:r>
                        <a:rPr lang="en-GB" sz="1100">
                          <a:effectLst/>
                        </a:rPr>
                        <a:t>0</a:t>
                      </a:r>
                      <a:endParaRPr lang="es-ES" sz="1100">
                        <a:effectLst/>
                      </a:endParaRPr>
                    </a:p>
                    <a:p>
                      <a:pPr algn="ctr">
                        <a:lnSpc>
                          <a:spcPct val="107000"/>
                        </a:lnSpc>
                        <a:spcAft>
                          <a:spcPts val="800"/>
                        </a:spcAft>
                      </a:pPr>
                      <a:r>
                        <a:rPr lang="en-GB" sz="1100">
                          <a:effectLst/>
                        </a:rPr>
                        <a: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0.78</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0.58</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0.67</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0.76</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0.67</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8698297"/>
                  </a:ext>
                </a:extLst>
              </a:tr>
              <a:tr h="572331">
                <a:tc>
                  <a:txBody>
                    <a:bodyPr/>
                    <a:lstStyle/>
                    <a:p>
                      <a:pPr algn="ctr">
                        <a:lnSpc>
                          <a:spcPct val="107000"/>
                        </a:lnSpc>
                        <a:spcAft>
                          <a:spcPts val="800"/>
                        </a:spcAft>
                      </a:pPr>
                      <a:r>
                        <a:rPr lang="en-GB" sz="1100">
                          <a:effectLst/>
                        </a:rPr>
                        <a:t>1</a:t>
                      </a:r>
                      <a:endParaRPr lang="es-ES" sz="1100">
                        <a:effectLst/>
                      </a:endParaRPr>
                    </a:p>
                    <a:p>
                      <a:pPr algn="ctr">
                        <a:lnSpc>
                          <a:spcPct val="107000"/>
                        </a:lnSpc>
                        <a:spcAft>
                          <a:spcPts val="800"/>
                        </a:spcAft>
                      </a:pPr>
                      <a:r>
                        <a:rPr lang="en-GB" sz="1100">
                          <a:effectLst/>
                        </a:rPr>
                        <a: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0.67</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0.84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0.74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0.67</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0.81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0.73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1098278"/>
                  </a:ext>
                </a:extLst>
              </a:tr>
              <a:tr h="572331">
                <a:tc>
                  <a:txBody>
                    <a:bodyPr/>
                    <a:lstStyle/>
                    <a:p>
                      <a:pPr algn="ctr">
                        <a:lnSpc>
                          <a:spcPct val="107000"/>
                        </a:lnSpc>
                        <a:spcAft>
                          <a:spcPts val="800"/>
                        </a:spcAft>
                      </a:pPr>
                      <a:r>
                        <a:rPr lang="en-GB" sz="1100">
                          <a:effectLst/>
                        </a:rPr>
                        <a:t>Weighted</a:t>
                      </a:r>
                      <a:endParaRPr lang="es-ES" sz="1100">
                        <a:effectLst/>
                      </a:endParaRPr>
                    </a:p>
                    <a:p>
                      <a:pPr algn="ctr">
                        <a:lnSpc>
                          <a:spcPct val="107000"/>
                        </a:lnSpc>
                        <a:spcAft>
                          <a:spcPts val="800"/>
                        </a:spcAft>
                      </a:pPr>
                      <a:r>
                        <a:rPr lang="en-GB" sz="1100">
                          <a:effectLst/>
                        </a:rPr>
                        <a: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0.73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0.71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0.71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0.71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0.70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0.70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0.69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853837"/>
                  </a:ext>
                </a:extLst>
              </a:tr>
              <a:tr h="232145">
                <a:tc>
                  <a:txBody>
                    <a:bodyPr/>
                    <a:lstStyle/>
                    <a:p>
                      <a:pPr algn="ctr">
                        <a:lnSpc>
                          <a:spcPct val="107000"/>
                        </a:lnSpc>
                        <a:spcAft>
                          <a:spcPts val="800"/>
                        </a:spcAft>
                      </a:pPr>
                      <a:r>
                        <a:rPr lang="en-GB" sz="1100">
                          <a:effectLst/>
                        </a:rPr>
                        <a:t>Accuracy</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gn="ctr">
                        <a:lnSpc>
                          <a:spcPct val="107000"/>
                        </a:lnSpc>
                        <a:spcAft>
                          <a:spcPts val="800"/>
                        </a:spcAft>
                      </a:pPr>
                      <a:r>
                        <a:rPr lang="en-GB" sz="1100">
                          <a:effectLst/>
                        </a:rPr>
                        <a:t>0.71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hMerge="1">
                  <a:txBody>
                    <a:bodyPr/>
                    <a:lstStyle/>
                    <a:p>
                      <a:endParaRPr lang="es-ES"/>
                    </a:p>
                  </a:txBody>
                  <a:tcPr/>
                </a:tc>
                <a:tc gridSpan="3">
                  <a:txBody>
                    <a:bodyPr/>
                    <a:lstStyle/>
                    <a:p>
                      <a:pPr algn="ctr">
                        <a:lnSpc>
                          <a:spcPct val="107000"/>
                        </a:lnSpc>
                        <a:spcAft>
                          <a:spcPts val="800"/>
                        </a:spcAft>
                      </a:pPr>
                      <a:r>
                        <a:rPr lang="en-GB" sz="1100">
                          <a:effectLst/>
                        </a:rPr>
                        <a:t>0.70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hMerge="1">
                  <a:txBody>
                    <a:bodyPr/>
                    <a:lstStyle/>
                    <a:p>
                      <a:endParaRPr lang="es-ES"/>
                    </a:p>
                  </a:txBody>
                  <a:tcPr/>
                </a:tc>
                <a:tc gridSpan="3">
                  <a:txBody>
                    <a:bodyPr/>
                    <a:lstStyle/>
                    <a:p>
                      <a:pPr algn="ctr">
                        <a:lnSpc>
                          <a:spcPct val="107000"/>
                        </a:lnSpc>
                        <a:spcAft>
                          <a:spcPts val="800"/>
                        </a:spcAft>
                      </a:pPr>
                      <a:r>
                        <a:rPr lang="en-GB" sz="1100" dirty="0">
                          <a:effectLst/>
                        </a:rPr>
                        <a:t>0.69</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668215932"/>
                  </a:ext>
                </a:extLst>
              </a:tr>
            </a:tbl>
          </a:graphicData>
        </a:graphic>
      </p:graphicFrame>
      <p:sp>
        <p:nvSpPr>
          <p:cNvPr id="5" name="CuadroTexto 4">
            <a:extLst>
              <a:ext uri="{FF2B5EF4-FFF2-40B4-BE49-F238E27FC236}">
                <a16:creationId xmlns:a16="http://schemas.microsoft.com/office/drawing/2014/main" id="{F6AEEC56-7978-4607-852D-C272CFA538AD}"/>
              </a:ext>
            </a:extLst>
          </p:cNvPr>
          <p:cNvSpPr txBox="1"/>
          <p:nvPr/>
        </p:nvSpPr>
        <p:spPr>
          <a:xfrm>
            <a:off x="7334776" y="1589714"/>
            <a:ext cx="4767743" cy="1231106"/>
          </a:xfrm>
          <a:prstGeom prst="rect">
            <a:avLst/>
          </a:prstGeom>
          <a:noFill/>
        </p:spPr>
        <p:txBody>
          <a:bodyPr wrap="square" rtlCol="0">
            <a:spAutoFit/>
          </a:bodyPr>
          <a:lstStyle/>
          <a:p>
            <a:r>
              <a:rPr lang="fr-FR" sz="2800" b="1" dirty="0"/>
              <a:t>Best model : </a:t>
            </a:r>
          </a:p>
          <a:p>
            <a:r>
              <a:rPr lang="fr-FR" sz="2800" b="1" dirty="0" err="1"/>
              <a:t>Tree</a:t>
            </a:r>
            <a:r>
              <a:rPr lang="fr-FR" sz="2800" b="1" dirty="0"/>
              <a:t> </a:t>
            </a:r>
            <a:r>
              <a:rPr lang="fr-FR" sz="2800" b="1" dirty="0" err="1"/>
              <a:t>Decision</a:t>
            </a:r>
            <a:r>
              <a:rPr lang="fr-FR" sz="2800" b="1" dirty="0"/>
              <a:t> </a:t>
            </a:r>
            <a:r>
              <a:rPr lang="fr-FR" sz="2800" b="1" dirty="0" err="1"/>
              <a:t>Analysis</a:t>
            </a:r>
            <a:endParaRPr lang="fr-FR" sz="2800" b="1" dirty="0"/>
          </a:p>
          <a:p>
            <a:endParaRPr lang="fr-FR" dirty="0"/>
          </a:p>
        </p:txBody>
      </p:sp>
      <p:pic>
        <p:nvPicPr>
          <p:cNvPr id="6" name="Imagen 5">
            <a:extLst>
              <a:ext uri="{FF2B5EF4-FFF2-40B4-BE49-F238E27FC236}">
                <a16:creationId xmlns:a16="http://schemas.microsoft.com/office/drawing/2014/main" id="{7F345E55-47C9-4275-A710-55A0D10757F1}"/>
              </a:ext>
            </a:extLst>
          </p:cNvPr>
          <p:cNvPicPr/>
          <p:nvPr/>
        </p:nvPicPr>
        <p:blipFill>
          <a:blip r:embed="rId2"/>
          <a:stretch>
            <a:fillRect/>
          </a:stretch>
        </p:blipFill>
        <p:spPr>
          <a:xfrm>
            <a:off x="838199" y="5384352"/>
            <a:ext cx="4860925" cy="803910"/>
          </a:xfrm>
          <a:prstGeom prst="rect">
            <a:avLst/>
          </a:prstGeom>
        </p:spPr>
      </p:pic>
      <p:cxnSp>
        <p:nvCxnSpPr>
          <p:cNvPr id="12" name="Conector recto de flecha 11">
            <a:extLst>
              <a:ext uri="{FF2B5EF4-FFF2-40B4-BE49-F238E27FC236}">
                <a16:creationId xmlns:a16="http://schemas.microsoft.com/office/drawing/2014/main" id="{F9291F38-ADAD-404F-A304-A685B18483AB}"/>
              </a:ext>
            </a:extLst>
          </p:cNvPr>
          <p:cNvCxnSpPr/>
          <p:nvPr/>
        </p:nvCxnSpPr>
        <p:spPr>
          <a:xfrm>
            <a:off x="5863905" y="5108895"/>
            <a:ext cx="195463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CuadroTexto 13">
            <a:extLst>
              <a:ext uri="{FF2B5EF4-FFF2-40B4-BE49-F238E27FC236}">
                <a16:creationId xmlns:a16="http://schemas.microsoft.com/office/drawing/2014/main" id="{66A354C9-D9A8-41A8-AEF7-DA291C454C8B}"/>
              </a:ext>
            </a:extLst>
          </p:cNvPr>
          <p:cNvSpPr txBox="1"/>
          <p:nvPr/>
        </p:nvSpPr>
        <p:spPr>
          <a:xfrm>
            <a:off x="8013584" y="4647230"/>
            <a:ext cx="3462556" cy="1754326"/>
          </a:xfrm>
          <a:prstGeom prst="rect">
            <a:avLst/>
          </a:prstGeom>
          <a:noFill/>
        </p:spPr>
        <p:txBody>
          <a:bodyPr wrap="square">
            <a:spAutoFit/>
          </a:bodyPr>
          <a:lstStyle/>
          <a:p>
            <a:r>
              <a:rPr lang="en-GB" b="1" dirty="0">
                <a:latin typeface="Calibri" panose="020F0502020204030204" pitchFamily="34" charset="0"/>
                <a:ea typeface="Calibri" panose="020F0502020204030204" pitchFamily="34" charset="0"/>
                <a:cs typeface="Times New Roman" panose="02020603050405020304" pitchFamily="18" charset="0"/>
              </a:rPr>
              <a:t>T</a:t>
            </a:r>
            <a:r>
              <a:rPr lang="en-GB" sz="1800" b="1" dirty="0">
                <a:effectLst/>
                <a:latin typeface="Calibri" panose="020F0502020204030204" pitchFamily="34" charset="0"/>
                <a:ea typeface="Calibri" panose="020F0502020204030204" pitchFamily="34" charset="0"/>
                <a:cs typeface="Times New Roman" panose="02020603050405020304" pitchFamily="18" charset="0"/>
              </a:rPr>
              <a:t>he weather, road and light conditions are not a good estimator for knowing the severity of an accident.</a:t>
            </a:r>
          </a:p>
          <a:p>
            <a:endParaRPr lang="en-GB" b="1" dirty="0">
              <a:latin typeface="Calibri" panose="020F0502020204030204" pitchFamily="34" charset="0"/>
              <a:cs typeface="Times New Roman" panose="02020603050405020304" pitchFamily="18" charset="0"/>
            </a:endParaRPr>
          </a:p>
          <a:p>
            <a:r>
              <a:rPr lang="en-GB" b="1" dirty="0">
                <a:latin typeface="Calibri" panose="020F0502020204030204" pitchFamily="34" charset="0"/>
                <a:cs typeface="Times New Roman" panose="02020603050405020304" pitchFamily="18" charset="0"/>
              </a:rPr>
              <a:t>At least with our DATA !</a:t>
            </a:r>
            <a:endParaRPr lang="es-ES" dirty="0"/>
          </a:p>
        </p:txBody>
      </p:sp>
    </p:spTree>
    <p:extLst>
      <p:ext uri="{BB962C8B-B14F-4D97-AF65-F5344CB8AC3E}">
        <p14:creationId xmlns:p14="http://schemas.microsoft.com/office/powerpoint/2010/main" val="398042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 thousand ways to deploy Machine learning models — Part 1 – mc.ai">
            <a:extLst>
              <a:ext uri="{FF2B5EF4-FFF2-40B4-BE49-F238E27FC236}">
                <a16:creationId xmlns:a16="http://schemas.microsoft.com/office/drawing/2014/main" id="{E83DA669-545E-43BC-B5ED-6CE001A2D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063" y="1208015"/>
            <a:ext cx="8938334" cy="5023344"/>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4F0AF406-D099-45F4-8853-FB5E2634F2E0}"/>
              </a:ext>
            </a:extLst>
          </p:cNvPr>
          <p:cNvSpPr>
            <a:spLocks noGrp="1"/>
          </p:cNvSpPr>
          <p:nvPr>
            <p:ph type="title"/>
          </p:nvPr>
        </p:nvSpPr>
        <p:spPr>
          <a:xfrm>
            <a:off x="838200" y="365126"/>
            <a:ext cx="10515600" cy="775778"/>
          </a:xfrm>
        </p:spPr>
        <p:txBody>
          <a:bodyPr>
            <a:normAutofit/>
          </a:bodyPr>
          <a:lstStyle/>
          <a:p>
            <a:r>
              <a:rPr lang="fr-FR" dirty="0"/>
              <a:t>Questions? </a:t>
            </a:r>
            <a:endParaRPr lang="es-ES" dirty="0"/>
          </a:p>
        </p:txBody>
      </p:sp>
    </p:spTree>
    <p:extLst>
      <p:ext uri="{BB962C8B-B14F-4D97-AF65-F5344CB8AC3E}">
        <p14:creationId xmlns:p14="http://schemas.microsoft.com/office/powerpoint/2010/main" val="77706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1B870-2F0C-4263-BBFC-8EB83DA4F71C}"/>
              </a:ext>
            </a:extLst>
          </p:cNvPr>
          <p:cNvSpPr>
            <a:spLocks noGrp="1"/>
          </p:cNvSpPr>
          <p:nvPr>
            <p:ph type="title"/>
          </p:nvPr>
        </p:nvSpPr>
        <p:spPr>
          <a:xfrm>
            <a:off x="838200" y="365126"/>
            <a:ext cx="10515600" cy="687820"/>
          </a:xfrm>
        </p:spPr>
        <p:txBody>
          <a:bodyPr>
            <a:normAutofit fontScale="90000"/>
          </a:bodyPr>
          <a:lstStyle/>
          <a:p>
            <a:r>
              <a:rPr lang="fr-FR" dirty="0"/>
              <a:t>Introduction</a:t>
            </a:r>
            <a:endParaRPr lang="es-ES" dirty="0"/>
          </a:p>
        </p:txBody>
      </p:sp>
      <p:sp>
        <p:nvSpPr>
          <p:cNvPr id="3" name="Marcador de contenido 2">
            <a:extLst>
              <a:ext uri="{FF2B5EF4-FFF2-40B4-BE49-F238E27FC236}">
                <a16:creationId xmlns:a16="http://schemas.microsoft.com/office/drawing/2014/main" id="{267E21A6-AFFD-494C-8CD6-A0FA6FF49BC0}"/>
              </a:ext>
            </a:extLst>
          </p:cNvPr>
          <p:cNvSpPr>
            <a:spLocks noGrp="1"/>
          </p:cNvSpPr>
          <p:nvPr>
            <p:ph idx="1"/>
          </p:nvPr>
        </p:nvSpPr>
        <p:spPr>
          <a:xfrm>
            <a:off x="838200" y="1052946"/>
            <a:ext cx="10515600" cy="5124017"/>
          </a:xfrm>
        </p:spPr>
        <p:txBody>
          <a:bodyPr/>
          <a:lstStyle/>
          <a:p>
            <a:pPr algn="l"/>
            <a:endParaRPr lang="es-ES" sz="1800" b="0" i="0" u="none" strike="noStrike" baseline="0" dirty="0">
              <a:solidFill>
                <a:srgbClr val="000000"/>
              </a:solidFill>
              <a:latin typeface="Segoe UI" panose="020B0502040204020203" pitchFamily="34" charset="0"/>
            </a:endParaRPr>
          </a:p>
          <a:p>
            <a:r>
              <a:rPr lang="en-US" sz="1800" b="0" i="0" u="none" strike="noStrike" baseline="0" dirty="0">
                <a:solidFill>
                  <a:srgbClr val="000000"/>
                </a:solidFill>
                <a:latin typeface="Segoe UI" panose="020B0502040204020203" pitchFamily="34" charset="0"/>
              </a:rPr>
              <a:t> The world suffers due to car accidents, including the USA. National Highway Traffic Safety Administration of the USA suggests that the economical and societal harm from car accidents can cost up to $871 billion in a single year. The project aims to understand, study and predict the severity of accidents and the external factors that can play a role such as the weather, the road and light conditions. </a:t>
            </a:r>
          </a:p>
          <a:p>
            <a:r>
              <a:rPr lang="en-US" sz="1800" b="0" i="0" u="none" strike="noStrike" baseline="0" dirty="0">
                <a:solidFill>
                  <a:srgbClr val="000000"/>
                </a:solidFill>
                <a:latin typeface="Segoe UI" panose="020B0502040204020203" pitchFamily="34" charset="0"/>
              </a:rPr>
              <a:t>This model can be used for alerting drivers when the probability of having a severe accident is high, due to weather and other external conditions. </a:t>
            </a:r>
            <a:endParaRPr lang="es-ES" dirty="0"/>
          </a:p>
        </p:txBody>
      </p:sp>
      <p:pic>
        <p:nvPicPr>
          <p:cNvPr id="5" name="Imagen 4" descr="Camioneta azul en la calle&#10;&#10;Descripción generada automáticamente">
            <a:extLst>
              <a:ext uri="{FF2B5EF4-FFF2-40B4-BE49-F238E27FC236}">
                <a16:creationId xmlns:a16="http://schemas.microsoft.com/office/drawing/2014/main" id="{ECC3B733-95F7-48E8-8234-9FEBFCEE7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370" y="3546764"/>
            <a:ext cx="3897260" cy="2428926"/>
          </a:xfrm>
          <a:prstGeom prst="rect">
            <a:avLst/>
          </a:prstGeom>
        </p:spPr>
      </p:pic>
    </p:spTree>
    <p:extLst>
      <p:ext uri="{BB962C8B-B14F-4D97-AF65-F5344CB8AC3E}">
        <p14:creationId xmlns:p14="http://schemas.microsoft.com/office/powerpoint/2010/main" val="425950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9E132-711C-40DC-9187-6D28E6A073BA}"/>
              </a:ext>
            </a:extLst>
          </p:cNvPr>
          <p:cNvSpPr>
            <a:spLocks noGrp="1"/>
          </p:cNvSpPr>
          <p:nvPr>
            <p:ph type="title"/>
          </p:nvPr>
        </p:nvSpPr>
        <p:spPr>
          <a:xfrm>
            <a:off x="838200" y="365125"/>
            <a:ext cx="10515600" cy="761711"/>
          </a:xfrm>
        </p:spPr>
        <p:txBody>
          <a:bodyPr/>
          <a:lstStyle/>
          <a:p>
            <a:r>
              <a:rPr lang="fr-FR" dirty="0"/>
              <a:t>Data </a:t>
            </a:r>
            <a:r>
              <a:rPr lang="fr-FR" dirty="0" err="1"/>
              <a:t>Understanding</a:t>
            </a:r>
            <a:r>
              <a:rPr lang="fr-FR" dirty="0"/>
              <a:t> : Raw data / Target var.</a:t>
            </a:r>
            <a:endParaRPr lang="es-ES" dirty="0"/>
          </a:p>
        </p:txBody>
      </p:sp>
      <p:sp>
        <p:nvSpPr>
          <p:cNvPr id="3" name="Marcador de contenido 2">
            <a:extLst>
              <a:ext uri="{FF2B5EF4-FFF2-40B4-BE49-F238E27FC236}">
                <a16:creationId xmlns:a16="http://schemas.microsoft.com/office/drawing/2014/main" id="{BD6FD071-100E-4C59-86ED-FA12888BFF9D}"/>
              </a:ext>
            </a:extLst>
          </p:cNvPr>
          <p:cNvSpPr>
            <a:spLocks noGrp="1"/>
          </p:cNvSpPr>
          <p:nvPr>
            <p:ph idx="1"/>
          </p:nvPr>
        </p:nvSpPr>
        <p:spPr>
          <a:xfrm>
            <a:off x="838200" y="1256145"/>
            <a:ext cx="10319158" cy="2921572"/>
          </a:xfrm>
        </p:spPr>
        <p:txBody>
          <a:bodyPr>
            <a:normAutofit/>
          </a:bodyPr>
          <a:lstStyle/>
          <a:p>
            <a:r>
              <a:rPr lang="fr-FR" sz="2400" dirty="0"/>
              <a:t>The </a:t>
            </a:r>
            <a:r>
              <a:rPr lang="fr-FR" sz="2400" dirty="0" err="1"/>
              <a:t>raw</a:t>
            </a:r>
            <a:r>
              <a:rPr lang="fr-FR" sz="2400" dirty="0"/>
              <a:t> data </a:t>
            </a:r>
            <a:r>
              <a:rPr lang="fr-FR" sz="2400" dirty="0" err="1"/>
              <a:t>consist</a:t>
            </a:r>
            <a:r>
              <a:rPr lang="fr-FR" sz="2400" dirty="0"/>
              <a:t> on all type of collisions on the city of Seattle </a:t>
            </a:r>
            <a:r>
              <a:rPr lang="fr-FR" sz="2400" dirty="0" err="1"/>
              <a:t>from</a:t>
            </a:r>
            <a:r>
              <a:rPr lang="fr-FR" sz="2400" dirty="0"/>
              <a:t> 2004 to </a:t>
            </a:r>
            <a:r>
              <a:rPr lang="fr-FR" sz="2400" dirty="0" err="1"/>
              <a:t>present</a:t>
            </a:r>
            <a:r>
              <a:rPr lang="fr-FR" sz="2400" dirty="0"/>
              <a:t>. It has 194673 observations (collisions).</a:t>
            </a:r>
          </a:p>
          <a:p>
            <a:r>
              <a:rPr lang="es-ES" sz="2400" dirty="0"/>
              <a:t>Target variable : </a:t>
            </a:r>
            <a:r>
              <a:rPr lang="es-ES" sz="2400" b="1" u="sng" dirty="0" err="1"/>
              <a:t>Severity</a:t>
            </a:r>
            <a:r>
              <a:rPr lang="es-ES" sz="2400" b="1" u="sng" dirty="0"/>
              <a:t> </a:t>
            </a:r>
            <a:r>
              <a:rPr lang="es-ES" sz="2400" b="1" u="sng" dirty="0" err="1"/>
              <a:t>Code</a:t>
            </a:r>
            <a:r>
              <a:rPr lang="es-ES" sz="2400" b="1" u="sng" dirty="0"/>
              <a:t> </a:t>
            </a:r>
            <a:r>
              <a:rPr lang="es-ES" sz="2400" dirty="0"/>
              <a:t>(</a:t>
            </a:r>
            <a:r>
              <a:rPr lang="es-ES" sz="2400" dirty="0" err="1"/>
              <a:t>binary</a:t>
            </a:r>
            <a:r>
              <a:rPr lang="es-ES" sz="2400" dirty="0"/>
              <a:t> variable)</a:t>
            </a:r>
          </a:p>
          <a:p>
            <a:pPr lvl="1"/>
            <a:r>
              <a:rPr lang="es-ES" sz="2400" dirty="0" err="1"/>
              <a:t>Property</a:t>
            </a:r>
            <a:r>
              <a:rPr lang="es-ES" sz="2400" dirty="0"/>
              <a:t> </a:t>
            </a:r>
            <a:r>
              <a:rPr lang="es-ES" sz="2400" dirty="0" err="1"/>
              <a:t>damage</a:t>
            </a:r>
            <a:r>
              <a:rPr lang="es-ES" sz="2400" dirty="0"/>
              <a:t> </a:t>
            </a:r>
            <a:r>
              <a:rPr lang="es-ES" sz="2400" dirty="0" err="1"/>
              <a:t>only</a:t>
            </a:r>
            <a:r>
              <a:rPr lang="es-ES" sz="2400" dirty="0"/>
              <a:t> : y = 0*</a:t>
            </a:r>
          </a:p>
          <a:p>
            <a:pPr lvl="1"/>
            <a:r>
              <a:rPr lang="es-ES" sz="2400" dirty="0" err="1"/>
              <a:t>Some</a:t>
            </a:r>
            <a:r>
              <a:rPr lang="es-ES" sz="2400" dirty="0"/>
              <a:t> </a:t>
            </a:r>
            <a:r>
              <a:rPr lang="es-ES" sz="2400" dirty="0" err="1"/>
              <a:t>type</a:t>
            </a:r>
            <a:r>
              <a:rPr lang="es-ES" sz="2400" dirty="0"/>
              <a:t> </a:t>
            </a:r>
            <a:r>
              <a:rPr lang="es-ES" sz="2400" dirty="0" err="1"/>
              <a:t>of</a:t>
            </a:r>
            <a:r>
              <a:rPr lang="es-ES" sz="2400" dirty="0"/>
              <a:t> </a:t>
            </a:r>
            <a:r>
              <a:rPr lang="es-ES" sz="2400" dirty="0" err="1"/>
              <a:t>injury</a:t>
            </a:r>
            <a:r>
              <a:rPr lang="es-ES" sz="2400" dirty="0"/>
              <a:t> : y = 1*</a:t>
            </a:r>
          </a:p>
          <a:p>
            <a:endParaRPr lang="es-ES" sz="2400" dirty="0"/>
          </a:p>
          <a:p>
            <a:r>
              <a:rPr lang="es-ES" sz="2400" dirty="0" err="1"/>
              <a:t>Which</a:t>
            </a:r>
            <a:r>
              <a:rPr lang="es-ES" sz="2400" dirty="0"/>
              <a:t> predictor variables use?</a:t>
            </a:r>
          </a:p>
          <a:p>
            <a:pPr marL="0" indent="0">
              <a:buNone/>
            </a:pPr>
            <a:endParaRPr lang="es-ES" sz="2400" dirty="0"/>
          </a:p>
          <a:p>
            <a:pPr marL="0" indent="0">
              <a:buNone/>
            </a:pPr>
            <a:endParaRPr lang="es-ES" sz="2400" dirty="0"/>
          </a:p>
        </p:txBody>
      </p:sp>
      <p:pic>
        <p:nvPicPr>
          <p:cNvPr id="6" name="Imagen 5">
            <a:extLst>
              <a:ext uri="{FF2B5EF4-FFF2-40B4-BE49-F238E27FC236}">
                <a16:creationId xmlns:a16="http://schemas.microsoft.com/office/drawing/2014/main" id="{8A0C2140-1042-4B72-840A-F342142E357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46458" y="2495900"/>
            <a:ext cx="4756559" cy="3996975"/>
          </a:xfrm>
          <a:prstGeom prst="rect">
            <a:avLst/>
          </a:prstGeom>
        </p:spPr>
      </p:pic>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8D3B967E-827E-4B6B-A4DD-0096ABF92E3F}"/>
                  </a:ext>
                </a:extLst>
              </p:cNvPr>
              <p:cNvSpPr txBox="1"/>
              <p:nvPr/>
            </p:nvSpPr>
            <p:spPr>
              <a:xfrm>
                <a:off x="838200" y="4479152"/>
                <a:ext cx="4695738" cy="2308324"/>
              </a:xfrm>
              <a:prstGeom prst="rect">
                <a:avLst/>
              </a:prstGeom>
              <a:noFill/>
            </p:spPr>
            <p:txBody>
              <a:bodyPr wrap="square">
                <a:spAutoFit/>
              </a:bodyPr>
              <a:lstStyle/>
              <a:p>
                <a:pPr marL="0" indent="0">
                  <a:buNone/>
                </a:pPr>
                <a:r>
                  <a:rPr lang="es-ES" sz="1800" dirty="0"/>
                  <a:t>Using a chi-</a:t>
                </a:r>
                <a:r>
                  <a:rPr lang="es-ES" sz="1800" dirty="0" err="1"/>
                  <a:t>distribution</a:t>
                </a:r>
                <a:r>
                  <a:rPr lang="es-ES" sz="1800" dirty="0"/>
                  <a:t> </a:t>
                </a:r>
                <a:r>
                  <a:rPr lang="es-ES" sz="1800" dirty="0" err="1"/>
                  <a:t>we</a:t>
                </a:r>
                <a:r>
                  <a:rPr lang="es-ES" sz="1800" dirty="0"/>
                  <a:t> </a:t>
                </a:r>
                <a:r>
                  <a:rPr lang="es-ES" sz="1800" dirty="0" err="1"/>
                  <a:t>have</a:t>
                </a:r>
                <a:r>
                  <a:rPr lang="es-ES" sz="1800" dirty="0"/>
                  <a:t> </a:t>
                </a:r>
                <a:r>
                  <a:rPr lang="es-ES" sz="1800" dirty="0" err="1"/>
                  <a:t>analysed</a:t>
                </a:r>
                <a:r>
                  <a:rPr lang="es-ES" sz="1800" dirty="0"/>
                  <a:t> </a:t>
                </a:r>
                <a:r>
                  <a:rPr lang="es-ES" sz="1800" dirty="0" err="1"/>
                  <a:t>the</a:t>
                </a:r>
                <a:r>
                  <a:rPr lang="es-ES" sz="1800" dirty="0"/>
                  <a:t> </a:t>
                </a:r>
                <a:r>
                  <a:rPr lang="es-ES" sz="1800" dirty="0" err="1"/>
                  <a:t>correlation</a:t>
                </a:r>
                <a:r>
                  <a:rPr lang="es-ES" sz="1800" dirty="0"/>
                  <a:t> </a:t>
                </a:r>
                <a:r>
                  <a:rPr lang="es-ES" sz="1800" dirty="0" err="1"/>
                  <a:t>between</a:t>
                </a:r>
                <a:r>
                  <a:rPr lang="es-ES" sz="1800" dirty="0"/>
                  <a:t> </a:t>
                </a:r>
                <a:r>
                  <a:rPr lang="es-ES" sz="1800" dirty="0" err="1"/>
                  <a:t>all</a:t>
                </a:r>
                <a:r>
                  <a:rPr lang="es-ES" sz="1800" dirty="0"/>
                  <a:t> variables and </a:t>
                </a:r>
                <a:r>
                  <a:rPr lang="es-ES" sz="1800" dirty="0" err="1"/>
                  <a:t>the</a:t>
                </a:r>
                <a:r>
                  <a:rPr lang="es-ES" sz="1800" dirty="0"/>
                  <a:t> target variable. </a:t>
                </a:r>
              </a:p>
              <a:p>
                <a:pPr marL="0" indent="0">
                  <a:buNone/>
                </a:pPr>
                <a:endParaRPr lang="es-ES" dirty="0"/>
              </a:p>
              <a:p>
                <a:pPr marL="0" indent="0">
                  <a:buNone/>
                </a:pPr>
                <a:r>
                  <a:rPr lang="es-ES" dirty="0" err="1"/>
                  <a:t>There</a:t>
                </a:r>
                <a:r>
                  <a:rPr lang="es-ES" dirty="0"/>
                  <a:t> </a:t>
                </a:r>
                <a:r>
                  <a:rPr lang="es-ES" dirty="0" err="1"/>
                  <a:t>is</a:t>
                </a:r>
                <a:r>
                  <a:rPr lang="es-ES" dirty="0"/>
                  <a:t> </a:t>
                </a:r>
                <a:r>
                  <a:rPr lang="es-ES" dirty="0" err="1"/>
                  <a:t>not</a:t>
                </a:r>
                <a:r>
                  <a:rPr lang="es-ES" dirty="0"/>
                  <a:t> </a:t>
                </a:r>
                <a:r>
                  <a:rPr lang="es-ES" dirty="0" err="1"/>
                  <a:t>an</a:t>
                </a:r>
                <a:r>
                  <a:rPr lang="es-ES" dirty="0"/>
                  <a:t> </a:t>
                </a:r>
                <a:r>
                  <a:rPr lang="es-ES" dirty="0" err="1"/>
                  <a:t>important</a:t>
                </a:r>
                <a:r>
                  <a:rPr lang="es-ES" dirty="0"/>
                  <a:t> </a:t>
                </a:r>
                <a:r>
                  <a:rPr lang="es-ES" dirty="0" err="1"/>
                  <a:t>relation</a:t>
                </a:r>
                <a:r>
                  <a:rPr lang="es-ES" dirty="0"/>
                  <a:t> </a:t>
                </a:r>
                <a:r>
                  <a:rPr lang="es-ES" dirty="0" err="1"/>
                  <a:t>between</a:t>
                </a:r>
                <a:r>
                  <a:rPr lang="es-ES" dirty="0"/>
                  <a:t> </a:t>
                </a:r>
                <a:r>
                  <a:rPr lang="es-ES" dirty="0" err="1"/>
                  <a:t>any</a:t>
                </a:r>
                <a:r>
                  <a:rPr lang="es-ES" dirty="0"/>
                  <a:t> variable, </a:t>
                </a:r>
                <a:r>
                  <a:rPr lang="es-ES" dirty="0" err="1"/>
                  <a:t>but</a:t>
                </a:r>
                <a:r>
                  <a:rPr lang="es-ES" dirty="0"/>
                  <a:t> </a:t>
                </a:r>
                <a:r>
                  <a:rPr lang="es-ES" dirty="0" err="1"/>
                  <a:t>there</a:t>
                </a:r>
                <a:r>
                  <a:rPr lang="es-ES" dirty="0"/>
                  <a:t> are </a:t>
                </a:r>
                <a:r>
                  <a:rPr lang="es-ES" dirty="0" err="1"/>
                  <a:t>some</a:t>
                </a:r>
                <a:r>
                  <a:rPr lang="es-ES" dirty="0"/>
                  <a:t> </a:t>
                </a:r>
                <a:r>
                  <a:rPr lang="es-ES" dirty="0" err="1"/>
                  <a:t>with</a:t>
                </a:r>
                <a:r>
                  <a:rPr lang="es-ES" dirty="0"/>
                  <a:t> </a:t>
                </a:r>
                <a14:m>
                  <m:oMath xmlns:m="http://schemas.openxmlformats.org/officeDocument/2006/math">
                    <m:r>
                      <a:rPr lang="es-ES" i="1" dirty="0" smtClean="0">
                        <a:latin typeface="Cambria Math" panose="02040503050406030204" pitchFamily="18" charset="0"/>
                      </a:rPr>
                      <m:t>𝑐𝑜𝑟𝑟</m:t>
                    </m:r>
                    <m:r>
                      <a:rPr lang="es-ES" i="1" dirty="0" smtClean="0">
                        <a:latin typeface="Cambria Math" panose="02040503050406030204" pitchFamily="18" charset="0"/>
                      </a:rPr>
                      <m:t> &gt;0.15</m:t>
                    </m:r>
                  </m:oMath>
                </a14:m>
                <a:endParaRPr lang="es-ES" sz="1800" dirty="0"/>
              </a:p>
              <a:p>
                <a:pPr marL="0" indent="0">
                  <a:buNone/>
                </a:pPr>
                <a:endParaRPr lang="es-ES" dirty="0"/>
              </a:p>
              <a:p>
                <a:pPr marL="0" indent="0">
                  <a:buNone/>
                </a:pPr>
                <a:r>
                  <a:rPr lang="es-ES" sz="1800" dirty="0" err="1"/>
                  <a:t>Let’s</a:t>
                </a:r>
                <a:r>
                  <a:rPr lang="es-ES" sz="1800" dirty="0"/>
                  <a:t> u</a:t>
                </a:r>
                <a:r>
                  <a:rPr lang="es-ES" dirty="0"/>
                  <a:t>se </a:t>
                </a:r>
                <a:r>
                  <a:rPr lang="es-ES" dirty="0" err="1"/>
                  <a:t>them</a:t>
                </a:r>
                <a:r>
                  <a:rPr lang="es-ES" dirty="0"/>
                  <a:t> !</a:t>
                </a:r>
                <a:endParaRPr lang="es-ES" sz="1800" dirty="0"/>
              </a:p>
            </p:txBody>
          </p:sp>
        </mc:Choice>
        <mc:Fallback>
          <p:sp>
            <p:nvSpPr>
              <p:cNvPr id="8" name="CuadroTexto 7">
                <a:extLst>
                  <a:ext uri="{FF2B5EF4-FFF2-40B4-BE49-F238E27FC236}">
                    <a16:creationId xmlns:a16="http://schemas.microsoft.com/office/drawing/2014/main" id="{8D3B967E-827E-4B6B-A4DD-0096ABF92E3F}"/>
                  </a:ext>
                </a:extLst>
              </p:cNvPr>
              <p:cNvSpPr txBox="1">
                <a:spLocks noRot="1" noChangeAspect="1" noMove="1" noResize="1" noEditPoints="1" noAdjustHandles="1" noChangeArrowheads="1" noChangeShapeType="1" noTextEdit="1"/>
              </p:cNvSpPr>
              <p:nvPr/>
            </p:nvSpPr>
            <p:spPr>
              <a:xfrm>
                <a:off x="838200" y="4479152"/>
                <a:ext cx="4695738" cy="2308324"/>
              </a:xfrm>
              <a:prstGeom prst="rect">
                <a:avLst/>
              </a:prstGeom>
              <a:blipFill>
                <a:blip r:embed="rId3"/>
                <a:stretch>
                  <a:fillRect l="-1169" t="-1587" b="-3439"/>
                </a:stretch>
              </a:blipFill>
            </p:spPr>
            <p:txBody>
              <a:bodyPr/>
              <a:lstStyle/>
              <a:p>
                <a:r>
                  <a:rPr lang="es-ES">
                    <a:noFill/>
                  </a:rPr>
                  <a:t> </a:t>
                </a:r>
              </a:p>
            </p:txBody>
          </p:sp>
        </mc:Fallback>
      </mc:AlternateContent>
      <p:sp>
        <p:nvSpPr>
          <p:cNvPr id="20" name="CuadroTexto 19">
            <a:extLst>
              <a:ext uri="{FF2B5EF4-FFF2-40B4-BE49-F238E27FC236}">
                <a16:creationId xmlns:a16="http://schemas.microsoft.com/office/drawing/2014/main" id="{A6CB3151-E0E6-4595-A39F-DC5748F330C6}"/>
              </a:ext>
            </a:extLst>
          </p:cNvPr>
          <p:cNvSpPr txBox="1"/>
          <p:nvPr/>
        </p:nvSpPr>
        <p:spPr>
          <a:xfrm>
            <a:off x="6708397" y="6581001"/>
            <a:ext cx="5483603" cy="276999"/>
          </a:xfrm>
          <a:prstGeom prst="rect">
            <a:avLst/>
          </a:prstGeom>
          <a:noFill/>
        </p:spPr>
        <p:txBody>
          <a:bodyPr wrap="square">
            <a:spAutoFit/>
          </a:bodyPr>
          <a:lstStyle/>
          <a:p>
            <a:pPr marL="0" indent="0">
              <a:buNone/>
            </a:pPr>
            <a:r>
              <a:rPr lang="en-GB" sz="1200" dirty="0"/>
              <a:t>* In the raw data are prop. Dmg. 0, and inj. dmg. 1. We modified them for simplicity. </a:t>
            </a:r>
          </a:p>
        </p:txBody>
      </p:sp>
    </p:spTree>
    <p:extLst>
      <p:ext uri="{BB962C8B-B14F-4D97-AF65-F5344CB8AC3E}">
        <p14:creationId xmlns:p14="http://schemas.microsoft.com/office/powerpoint/2010/main" val="174748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71BB11-C19C-45CB-952B-53C1F7E0ABF7}"/>
              </a:ext>
            </a:extLst>
          </p:cNvPr>
          <p:cNvSpPr>
            <a:spLocks noGrp="1"/>
          </p:cNvSpPr>
          <p:nvPr>
            <p:ph idx="1"/>
          </p:nvPr>
        </p:nvSpPr>
        <p:spPr>
          <a:xfrm>
            <a:off x="838200" y="1825625"/>
            <a:ext cx="8087686" cy="4351338"/>
          </a:xfrm>
        </p:spPr>
        <p:txBody>
          <a:bodyPr/>
          <a:lstStyle/>
          <a:p>
            <a:pPr lvl="1">
              <a:buFont typeface="Wingdings" panose="05000000000000000000" pitchFamily="2" charset="2"/>
              <a:buChar char="q"/>
            </a:pPr>
            <a:r>
              <a:rPr lang="es-ES" b="1" dirty="0"/>
              <a:t> </a:t>
            </a:r>
            <a:r>
              <a:rPr lang="es-ES" b="1" dirty="0" err="1"/>
              <a:t>Root</a:t>
            </a:r>
            <a:r>
              <a:rPr lang="es-ES" b="1" dirty="0"/>
              <a:t> variables  (</a:t>
            </a:r>
            <a:r>
              <a:rPr lang="es-ES" b="1" dirty="0" err="1"/>
              <a:t>factors</a:t>
            </a:r>
            <a:r>
              <a:rPr lang="es-ES" b="1" dirty="0"/>
              <a:t> </a:t>
            </a:r>
            <a:r>
              <a:rPr lang="es-ES" b="1" dirty="0" err="1"/>
              <a:t>that</a:t>
            </a:r>
            <a:r>
              <a:rPr lang="es-ES" b="1" dirty="0"/>
              <a:t> can lead </a:t>
            </a:r>
            <a:r>
              <a:rPr lang="es-ES" b="1" dirty="0" err="1"/>
              <a:t>to</a:t>
            </a:r>
            <a:r>
              <a:rPr lang="es-ES" b="1" dirty="0"/>
              <a:t> </a:t>
            </a:r>
            <a:r>
              <a:rPr lang="es-ES" b="1" dirty="0" err="1"/>
              <a:t>an</a:t>
            </a:r>
            <a:r>
              <a:rPr lang="es-ES" b="1" dirty="0"/>
              <a:t> </a:t>
            </a:r>
            <a:r>
              <a:rPr lang="es-ES" b="1" dirty="0" err="1"/>
              <a:t>accident</a:t>
            </a:r>
            <a:r>
              <a:rPr lang="es-ES" b="1" dirty="0"/>
              <a:t>):</a:t>
            </a:r>
          </a:p>
          <a:p>
            <a:pPr lvl="2"/>
            <a:r>
              <a:rPr lang="es-ES" sz="1800" dirty="0" err="1"/>
              <a:t>Weather</a:t>
            </a:r>
            <a:endParaRPr lang="es-ES" sz="1800" dirty="0"/>
          </a:p>
          <a:p>
            <a:pPr lvl="2"/>
            <a:r>
              <a:rPr lang="es-ES" sz="1800" dirty="0"/>
              <a:t>Road </a:t>
            </a:r>
            <a:r>
              <a:rPr lang="es-ES" sz="1800" dirty="0" err="1"/>
              <a:t>conditions</a:t>
            </a:r>
            <a:endParaRPr lang="es-ES" sz="1800" dirty="0"/>
          </a:p>
          <a:p>
            <a:pPr lvl="2"/>
            <a:r>
              <a:rPr lang="es-ES" sz="1800" dirty="0"/>
              <a:t>Light </a:t>
            </a:r>
            <a:r>
              <a:rPr lang="es-ES" sz="1800" dirty="0" err="1"/>
              <a:t>conditions</a:t>
            </a:r>
            <a:r>
              <a:rPr lang="es-ES" sz="1800" dirty="0"/>
              <a:t>, </a:t>
            </a:r>
          </a:p>
          <a:p>
            <a:pPr lvl="2"/>
            <a:r>
              <a:rPr lang="es-ES" sz="1800" dirty="0" err="1"/>
              <a:t>Speeding</a:t>
            </a:r>
            <a:r>
              <a:rPr lang="es-ES" sz="1800" dirty="0"/>
              <a:t>, </a:t>
            </a:r>
          </a:p>
          <a:p>
            <a:pPr lvl="1">
              <a:buFont typeface="Wingdings" panose="05000000000000000000" pitchFamily="2" charset="2"/>
              <a:buChar char="q"/>
            </a:pPr>
            <a:r>
              <a:rPr lang="es-ES" sz="2000" dirty="0"/>
              <a:t> </a:t>
            </a:r>
            <a:r>
              <a:rPr lang="es-ES" b="1" dirty="0" err="1"/>
              <a:t>Other</a:t>
            </a:r>
            <a:r>
              <a:rPr lang="es-ES" b="1" dirty="0"/>
              <a:t> variables:</a:t>
            </a:r>
          </a:p>
          <a:p>
            <a:pPr lvl="2"/>
            <a:r>
              <a:rPr lang="es-ES" sz="1800" dirty="0" err="1"/>
              <a:t>Address</a:t>
            </a:r>
            <a:r>
              <a:rPr lang="es-ES" sz="1800" dirty="0"/>
              <a:t> </a:t>
            </a:r>
            <a:r>
              <a:rPr lang="es-ES" sz="1800" dirty="0" err="1"/>
              <a:t>type</a:t>
            </a:r>
            <a:endParaRPr lang="es-ES" sz="1800" dirty="0"/>
          </a:p>
          <a:p>
            <a:pPr lvl="2"/>
            <a:r>
              <a:rPr lang="es-ES" sz="1800" dirty="0" err="1"/>
              <a:t>Collision</a:t>
            </a:r>
            <a:r>
              <a:rPr lang="es-ES" sz="1800" dirty="0"/>
              <a:t> </a:t>
            </a:r>
            <a:r>
              <a:rPr lang="es-ES" sz="1800" dirty="0" err="1"/>
              <a:t>type</a:t>
            </a:r>
            <a:endParaRPr lang="es-ES" sz="1800" dirty="0"/>
          </a:p>
          <a:p>
            <a:pPr lvl="2"/>
            <a:r>
              <a:rPr lang="es-ES" sz="1800" dirty="0" err="1"/>
              <a:t>Person</a:t>
            </a:r>
            <a:r>
              <a:rPr lang="es-ES" sz="1800" dirty="0"/>
              <a:t> </a:t>
            </a:r>
            <a:r>
              <a:rPr lang="es-ES" sz="1800" dirty="0" err="1"/>
              <a:t>count</a:t>
            </a:r>
            <a:endParaRPr lang="es-ES" sz="1800" dirty="0"/>
          </a:p>
          <a:p>
            <a:pPr lvl="2"/>
            <a:r>
              <a:rPr lang="es-ES" sz="1800" dirty="0" err="1"/>
              <a:t>Pedestrian</a:t>
            </a:r>
            <a:r>
              <a:rPr lang="es-ES" sz="1800" dirty="0"/>
              <a:t> </a:t>
            </a:r>
            <a:r>
              <a:rPr lang="es-ES" sz="1800" dirty="0" err="1"/>
              <a:t>count</a:t>
            </a:r>
            <a:endParaRPr lang="es-ES" sz="1800" dirty="0"/>
          </a:p>
          <a:p>
            <a:pPr lvl="2"/>
            <a:r>
              <a:rPr lang="es-ES" sz="1800" dirty="0" err="1"/>
              <a:t>Vehicle</a:t>
            </a:r>
            <a:r>
              <a:rPr lang="es-ES" sz="1800" dirty="0"/>
              <a:t> </a:t>
            </a:r>
            <a:r>
              <a:rPr lang="es-ES" sz="1800" dirty="0" err="1"/>
              <a:t>count</a:t>
            </a:r>
            <a:r>
              <a:rPr lang="es-ES" sz="1800" dirty="0"/>
              <a:t>  </a:t>
            </a:r>
          </a:p>
          <a:p>
            <a:pPr lvl="2"/>
            <a:r>
              <a:rPr lang="es-ES" sz="1800" dirty="0" err="1"/>
              <a:t>Number</a:t>
            </a:r>
            <a:r>
              <a:rPr lang="es-ES" sz="1800" dirty="0"/>
              <a:t> </a:t>
            </a:r>
            <a:r>
              <a:rPr lang="es-ES" sz="1800" dirty="0" err="1"/>
              <a:t>of</a:t>
            </a:r>
            <a:r>
              <a:rPr lang="es-ES" sz="1800" dirty="0"/>
              <a:t> </a:t>
            </a:r>
            <a:r>
              <a:rPr lang="es-ES" sz="1800" dirty="0" err="1"/>
              <a:t>Bicycles</a:t>
            </a:r>
            <a:r>
              <a:rPr lang="es-ES" sz="1800" dirty="0"/>
              <a:t> </a:t>
            </a:r>
            <a:r>
              <a:rPr lang="es-ES" sz="1800" dirty="0" err="1"/>
              <a:t>involved</a:t>
            </a:r>
            <a:r>
              <a:rPr lang="es-ES" sz="1800" dirty="0"/>
              <a:t>.</a:t>
            </a:r>
          </a:p>
          <a:p>
            <a:endParaRPr lang="es-ES" dirty="0"/>
          </a:p>
        </p:txBody>
      </p:sp>
      <p:sp>
        <p:nvSpPr>
          <p:cNvPr id="2" name="Título 1">
            <a:extLst>
              <a:ext uri="{FF2B5EF4-FFF2-40B4-BE49-F238E27FC236}">
                <a16:creationId xmlns:a16="http://schemas.microsoft.com/office/drawing/2014/main" id="{75FDA2C8-8184-4361-9C6B-5209FD59ADD1}"/>
              </a:ext>
            </a:extLst>
          </p:cNvPr>
          <p:cNvSpPr>
            <a:spLocks noGrp="1"/>
          </p:cNvSpPr>
          <p:nvPr>
            <p:ph type="title"/>
          </p:nvPr>
        </p:nvSpPr>
        <p:spPr/>
        <p:txBody>
          <a:bodyPr/>
          <a:lstStyle/>
          <a:p>
            <a:r>
              <a:rPr lang="fr-FR" dirty="0"/>
              <a:t>Data </a:t>
            </a:r>
            <a:r>
              <a:rPr lang="fr-FR" dirty="0" err="1"/>
              <a:t>Understanding</a:t>
            </a:r>
            <a:r>
              <a:rPr lang="fr-FR" dirty="0"/>
              <a:t>: </a:t>
            </a:r>
            <a:r>
              <a:rPr lang="fr-FR" dirty="0" err="1"/>
              <a:t>Predictor</a:t>
            </a:r>
            <a:r>
              <a:rPr lang="fr-FR" dirty="0"/>
              <a:t> Variables (I)</a:t>
            </a:r>
            <a:endParaRPr lang="es-ES" dirty="0"/>
          </a:p>
        </p:txBody>
      </p:sp>
      <p:sp>
        <p:nvSpPr>
          <p:cNvPr id="4" name="Marcador de contenido 2">
            <a:extLst>
              <a:ext uri="{FF2B5EF4-FFF2-40B4-BE49-F238E27FC236}">
                <a16:creationId xmlns:a16="http://schemas.microsoft.com/office/drawing/2014/main" id="{92A6CF79-3F51-4B93-B849-588AAB5565C4}"/>
              </a:ext>
            </a:extLst>
          </p:cNvPr>
          <p:cNvSpPr txBox="1">
            <a:spLocks/>
          </p:cNvSpPr>
          <p:nvPr/>
        </p:nvSpPr>
        <p:spPr>
          <a:xfrm>
            <a:off x="3050797" y="2267372"/>
            <a:ext cx="5395519" cy="1415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s-ES" sz="1800" dirty="0" err="1"/>
              <a:t>Under</a:t>
            </a:r>
            <a:r>
              <a:rPr lang="es-ES" sz="1800" dirty="0"/>
              <a:t> </a:t>
            </a:r>
            <a:r>
              <a:rPr lang="es-ES" sz="1800" dirty="0" err="1"/>
              <a:t>influence</a:t>
            </a:r>
            <a:r>
              <a:rPr lang="es-ES" sz="1800" dirty="0"/>
              <a:t> </a:t>
            </a:r>
            <a:r>
              <a:rPr lang="es-ES" sz="1800" dirty="0" err="1"/>
              <a:t>of</a:t>
            </a:r>
            <a:r>
              <a:rPr lang="es-ES" sz="1800" dirty="0"/>
              <a:t> </a:t>
            </a:r>
            <a:r>
              <a:rPr lang="es-ES" sz="1800" dirty="0" err="1"/>
              <a:t>drugs</a:t>
            </a:r>
            <a:r>
              <a:rPr lang="es-ES" sz="1800" dirty="0"/>
              <a:t>/alcohol</a:t>
            </a:r>
          </a:p>
          <a:p>
            <a:pPr lvl="2"/>
            <a:r>
              <a:rPr lang="es-ES" sz="1800" dirty="0" err="1"/>
              <a:t>Innatention</a:t>
            </a:r>
            <a:r>
              <a:rPr lang="es-ES" sz="1800" dirty="0"/>
              <a:t> </a:t>
            </a:r>
            <a:r>
              <a:rPr lang="es-ES" sz="1800" dirty="0" err="1"/>
              <a:t>to</a:t>
            </a:r>
            <a:r>
              <a:rPr lang="es-ES" sz="1800" dirty="0"/>
              <a:t> </a:t>
            </a:r>
            <a:r>
              <a:rPr lang="es-ES" sz="1800" dirty="0" err="1"/>
              <a:t>the</a:t>
            </a:r>
            <a:r>
              <a:rPr lang="es-ES" sz="1800" dirty="0"/>
              <a:t> </a:t>
            </a:r>
            <a:r>
              <a:rPr lang="es-ES" sz="1800" dirty="0" err="1"/>
              <a:t>road</a:t>
            </a:r>
            <a:endParaRPr lang="es-ES" sz="1800" dirty="0"/>
          </a:p>
          <a:p>
            <a:pPr lvl="2"/>
            <a:r>
              <a:rPr lang="es-ES" sz="1800" dirty="0" err="1"/>
              <a:t>Whether</a:t>
            </a:r>
            <a:r>
              <a:rPr lang="es-ES" sz="1800" dirty="0"/>
              <a:t> </a:t>
            </a:r>
            <a:r>
              <a:rPr lang="es-ES" sz="1800" dirty="0" err="1"/>
              <a:t>the</a:t>
            </a:r>
            <a:r>
              <a:rPr lang="es-ES" sz="1800" dirty="0"/>
              <a:t> </a:t>
            </a:r>
            <a:r>
              <a:rPr lang="es-ES" sz="1800" dirty="0" err="1"/>
              <a:t>pedestrian</a:t>
            </a:r>
            <a:r>
              <a:rPr lang="es-ES" sz="1800" dirty="0"/>
              <a:t> </a:t>
            </a:r>
            <a:r>
              <a:rPr lang="es-ES" sz="1800" dirty="0" err="1"/>
              <a:t>right</a:t>
            </a:r>
            <a:r>
              <a:rPr lang="es-ES" sz="1800" dirty="0"/>
              <a:t> </a:t>
            </a:r>
            <a:r>
              <a:rPr lang="es-ES" sz="1800" dirty="0" err="1"/>
              <a:t>of</a:t>
            </a:r>
            <a:r>
              <a:rPr lang="es-ES" sz="1800" dirty="0"/>
              <a:t> </a:t>
            </a:r>
            <a:r>
              <a:rPr lang="es-ES" sz="1800" dirty="0" err="1"/>
              <a:t>way</a:t>
            </a:r>
            <a:r>
              <a:rPr lang="es-ES" sz="1800" dirty="0"/>
              <a:t> </a:t>
            </a:r>
            <a:r>
              <a:rPr lang="es-ES" sz="1800" dirty="0" err="1"/>
              <a:t>was</a:t>
            </a:r>
            <a:r>
              <a:rPr lang="es-ES" sz="1800" dirty="0"/>
              <a:t> </a:t>
            </a:r>
            <a:r>
              <a:rPr lang="es-ES" sz="1800" dirty="0" err="1"/>
              <a:t>not</a:t>
            </a:r>
            <a:r>
              <a:rPr lang="es-ES" sz="1800" dirty="0"/>
              <a:t> </a:t>
            </a:r>
            <a:r>
              <a:rPr lang="es-ES" sz="1800" dirty="0" err="1"/>
              <a:t>granted</a:t>
            </a:r>
            <a:r>
              <a:rPr lang="es-ES" sz="1800" dirty="0"/>
              <a:t>.</a:t>
            </a:r>
          </a:p>
          <a:p>
            <a:pPr lvl="2"/>
            <a:endParaRPr lang="es-ES" sz="1800" dirty="0"/>
          </a:p>
          <a:p>
            <a:endParaRPr lang="es-ES" dirty="0"/>
          </a:p>
        </p:txBody>
      </p:sp>
    </p:spTree>
    <p:extLst>
      <p:ext uri="{BB962C8B-B14F-4D97-AF65-F5344CB8AC3E}">
        <p14:creationId xmlns:p14="http://schemas.microsoft.com/office/powerpoint/2010/main" val="366111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71BB11-C19C-45CB-952B-53C1F7E0ABF7}"/>
              </a:ext>
            </a:extLst>
          </p:cNvPr>
          <p:cNvSpPr>
            <a:spLocks noGrp="1"/>
          </p:cNvSpPr>
          <p:nvPr>
            <p:ph idx="1"/>
          </p:nvPr>
        </p:nvSpPr>
        <p:spPr>
          <a:xfrm>
            <a:off x="838199" y="1273284"/>
            <a:ext cx="10629551" cy="5672800"/>
          </a:xfrm>
        </p:spPr>
        <p:txBody>
          <a:bodyPr>
            <a:normAutofit/>
          </a:bodyPr>
          <a:lstStyle/>
          <a:p>
            <a:pPr lvl="1">
              <a:buFont typeface="Wingdings" panose="05000000000000000000" pitchFamily="2" charset="2"/>
              <a:buChar char="q"/>
            </a:pPr>
            <a:r>
              <a:rPr lang="es-ES" dirty="0"/>
              <a:t> </a:t>
            </a:r>
            <a:r>
              <a:rPr lang="es-ES" dirty="0" err="1"/>
              <a:t>We</a:t>
            </a:r>
            <a:r>
              <a:rPr lang="es-ES" dirty="0"/>
              <a:t> </a:t>
            </a:r>
            <a:r>
              <a:rPr lang="es-ES" dirty="0" err="1"/>
              <a:t>simplify</a:t>
            </a:r>
            <a:r>
              <a:rPr lang="es-ES" dirty="0"/>
              <a:t> </a:t>
            </a:r>
            <a:r>
              <a:rPr lang="es-ES" dirty="0" err="1"/>
              <a:t>most</a:t>
            </a:r>
            <a:r>
              <a:rPr lang="es-ES" dirty="0"/>
              <a:t> </a:t>
            </a:r>
            <a:r>
              <a:rPr lang="es-ES" dirty="0" err="1"/>
              <a:t>categorical</a:t>
            </a:r>
            <a:r>
              <a:rPr lang="es-ES" dirty="0"/>
              <a:t> variables </a:t>
            </a:r>
            <a:r>
              <a:rPr lang="es-ES" dirty="0" err="1"/>
              <a:t>into</a:t>
            </a:r>
            <a:r>
              <a:rPr lang="es-ES" dirty="0"/>
              <a:t> </a:t>
            </a:r>
            <a:r>
              <a:rPr lang="es-ES" dirty="0" err="1"/>
              <a:t>binary</a:t>
            </a:r>
            <a:r>
              <a:rPr lang="es-ES" dirty="0"/>
              <a:t> variables, </a:t>
            </a:r>
            <a:r>
              <a:rPr lang="es-ES" dirty="0" err="1"/>
              <a:t>e.g</a:t>
            </a:r>
            <a:r>
              <a:rPr lang="es-ES" dirty="0"/>
              <a:t>. </a:t>
            </a:r>
            <a:r>
              <a:rPr lang="es-ES" dirty="0" err="1"/>
              <a:t>Weather</a:t>
            </a:r>
            <a:r>
              <a:rPr lang="es-ES" dirty="0"/>
              <a:t>:</a:t>
            </a:r>
          </a:p>
          <a:p>
            <a:pPr lvl="1">
              <a:buFont typeface="Wingdings" panose="05000000000000000000" pitchFamily="2" charset="2"/>
              <a:buChar char="q"/>
            </a:pPr>
            <a:endParaRPr lang="es-ES" dirty="0"/>
          </a:p>
          <a:p>
            <a:pPr marL="457200" lvl="1" indent="0">
              <a:buNone/>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marL="457200" lvl="1" indent="0">
              <a:buNone/>
            </a:pPr>
            <a:endParaRPr lang="es-ES" b="1" u="sng" dirty="0"/>
          </a:p>
          <a:p>
            <a:pPr marL="457200" lvl="1" indent="0">
              <a:buNone/>
            </a:pPr>
            <a:endParaRPr lang="es-ES" b="1" u="sng" dirty="0"/>
          </a:p>
          <a:p>
            <a:pPr marL="457200" lvl="1" indent="0">
              <a:buNone/>
            </a:pPr>
            <a:endParaRPr lang="es-ES" b="1" u="sng" dirty="0"/>
          </a:p>
          <a:p>
            <a:pPr marL="457200" lvl="1" indent="0">
              <a:buNone/>
            </a:pPr>
            <a:endParaRPr lang="es-ES" b="1" u="sng" dirty="0"/>
          </a:p>
          <a:p>
            <a:pPr marL="457200" lvl="1" indent="0">
              <a:buNone/>
            </a:pPr>
            <a:r>
              <a:rPr lang="es-ES" b="1" u="sng" dirty="0" err="1"/>
              <a:t>We</a:t>
            </a:r>
            <a:r>
              <a:rPr lang="es-ES" b="1" u="sng" dirty="0"/>
              <a:t> do </a:t>
            </a:r>
            <a:r>
              <a:rPr lang="es-ES" b="1" u="sng" dirty="0" err="1"/>
              <a:t>the</a:t>
            </a:r>
            <a:r>
              <a:rPr lang="es-ES" b="1" u="sng" dirty="0"/>
              <a:t> </a:t>
            </a:r>
            <a:r>
              <a:rPr lang="es-ES" b="1" u="sng" dirty="0" err="1"/>
              <a:t>same</a:t>
            </a:r>
            <a:r>
              <a:rPr lang="es-ES" b="1" u="sng" dirty="0"/>
              <a:t> </a:t>
            </a:r>
            <a:r>
              <a:rPr lang="es-ES" b="1" u="sng" dirty="0" err="1"/>
              <a:t>with</a:t>
            </a:r>
            <a:r>
              <a:rPr lang="es-ES" b="1" u="sng" dirty="0"/>
              <a:t> </a:t>
            </a:r>
            <a:r>
              <a:rPr lang="es-ES" b="1" u="sng" dirty="0" err="1"/>
              <a:t>all</a:t>
            </a:r>
            <a:r>
              <a:rPr lang="es-ES" b="1" u="sng" dirty="0"/>
              <a:t> </a:t>
            </a:r>
            <a:r>
              <a:rPr lang="es-ES" b="1" u="sng" dirty="0" err="1"/>
              <a:t>categorical</a:t>
            </a:r>
            <a:r>
              <a:rPr lang="es-ES" b="1" u="sng" dirty="0"/>
              <a:t> variables </a:t>
            </a:r>
            <a:r>
              <a:rPr lang="es-ES" b="1" u="sng" dirty="0" err="1"/>
              <a:t>but</a:t>
            </a:r>
            <a:r>
              <a:rPr lang="es-ES" b="1" u="sng" dirty="0"/>
              <a:t> </a:t>
            </a:r>
            <a:r>
              <a:rPr lang="es-ES" b="1" u="sng" dirty="0" err="1"/>
              <a:t>Collision</a:t>
            </a:r>
            <a:r>
              <a:rPr lang="es-ES" b="1" u="sng" dirty="0"/>
              <a:t> </a:t>
            </a:r>
            <a:r>
              <a:rPr lang="es-ES" b="1" u="sng" dirty="0" err="1"/>
              <a:t>Type</a:t>
            </a:r>
            <a:r>
              <a:rPr lang="es-ES" b="1" u="sng" dirty="0"/>
              <a:t>.</a:t>
            </a:r>
          </a:p>
          <a:p>
            <a:pPr lvl="1">
              <a:buFont typeface="Wingdings" panose="05000000000000000000" pitchFamily="2" charset="2"/>
              <a:buChar char="q"/>
            </a:pPr>
            <a:endParaRPr lang="es-ES" dirty="0"/>
          </a:p>
          <a:p>
            <a:pPr marL="457200" lvl="1" indent="0">
              <a:buNone/>
            </a:pPr>
            <a:endParaRPr lang="es-ES" dirty="0"/>
          </a:p>
        </p:txBody>
      </p:sp>
      <p:sp>
        <p:nvSpPr>
          <p:cNvPr id="2" name="Título 1">
            <a:extLst>
              <a:ext uri="{FF2B5EF4-FFF2-40B4-BE49-F238E27FC236}">
                <a16:creationId xmlns:a16="http://schemas.microsoft.com/office/drawing/2014/main" id="{75FDA2C8-8184-4361-9C6B-5209FD59ADD1}"/>
              </a:ext>
            </a:extLst>
          </p:cNvPr>
          <p:cNvSpPr>
            <a:spLocks noGrp="1"/>
          </p:cNvSpPr>
          <p:nvPr>
            <p:ph type="title"/>
          </p:nvPr>
        </p:nvSpPr>
        <p:spPr>
          <a:xfrm>
            <a:off x="838200" y="365126"/>
            <a:ext cx="10515600" cy="775778"/>
          </a:xfrm>
        </p:spPr>
        <p:txBody>
          <a:bodyPr/>
          <a:lstStyle/>
          <a:p>
            <a:r>
              <a:rPr lang="fr-FR" dirty="0"/>
              <a:t>Data </a:t>
            </a:r>
            <a:r>
              <a:rPr lang="fr-FR" dirty="0" err="1"/>
              <a:t>Understanding</a:t>
            </a:r>
            <a:r>
              <a:rPr lang="fr-FR" dirty="0"/>
              <a:t>: </a:t>
            </a:r>
            <a:r>
              <a:rPr lang="fr-FR" dirty="0" err="1"/>
              <a:t>Predictor</a:t>
            </a:r>
            <a:r>
              <a:rPr lang="fr-FR" dirty="0"/>
              <a:t> Variables (II)</a:t>
            </a:r>
            <a:endParaRPr lang="es-ES" dirty="0"/>
          </a:p>
        </p:txBody>
      </p:sp>
      <p:pic>
        <p:nvPicPr>
          <p:cNvPr id="8" name="Imagen 7">
            <a:extLst>
              <a:ext uri="{FF2B5EF4-FFF2-40B4-BE49-F238E27FC236}">
                <a16:creationId xmlns:a16="http://schemas.microsoft.com/office/drawing/2014/main" id="{0DC78538-D44A-4388-9A96-04F4A4D2CBEB}"/>
              </a:ext>
            </a:extLst>
          </p:cNvPr>
          <p:cNvPicPr>
            <a:picLocks noChangeAspect="1"/>
          </p:cNvPicPr>
          <p:nvPr/>
        </p:nvPicPr>
        <p:blipFill>
          <a:blip r:embed="rId2"/>
          <a:stretch>
            <a:fillRect/>
          </a:stretch>
        </p:blipFill>
        <p:spPr>
          <a:xfrm>
            <a:off x="1249076" y="1810765"/>
            <a:ext cx="4237323" cy="3929483"/>
          </a:xfrm>
          <a:prstGeom prst="rect">
            <a:avLst/>
          </a:prstGeom>
        </p:spPr>
      </p:pic>
      <p:pic>
        <p:nvPicPr>
          <p:cNvPr id="10" name="Imagen 9">
            <a:extLst>
              <a:ext uri="{FF2B5EF4-FFF2-40B4-BE49-F238E27FC236}">
                <a16:creationId xmlns:a16="http://schemas.microsoft.com/office/drawing/2014/main" id="{9D280F17-2021-4A60-A415-CE87A200241F}"/>
              </a:ext>
            </a:extLst>
          </p:cNvPr>
          <p:cNvPicPr>
            <a:picLocks noChangeAspect="1"/>
          </p:cNvPicPr>
          <p:nvPr/>
        </p:nvPicPr>
        <p:blipFill>
          <a:blip r:embed="rId3"/>
          <a:stretch>
            <a:fillRect/>
          </a:stretch>
        </p:blipFill>
        <p:spPr>
          <a:xfrm>
            <a:off x="7197754" y="1810765"/>
            <a:ext cx="4431027" cy="2893732"/>
          </a:xfrm>
          <a:prstGeom prst="rect">
            <a:avLst/>
          </a:prstGeom>
        </p:spPr>
      </p:pic>
      <p:cxnSp>
        <p:nvCxnSpPr>
          <p:cNvPr id="12" name="Conector recto de flecha 11">
            <a:extLst>
              <a:ext uri="{FF2B5EF4-FFF2-40B4-BE49-F238E27FC236}">
                <a16:creationId xmlns:a16="http://schemas.microsoft.com/office/drawing/2014/main" id="{2B5DCD72-AE7C-4509-A9DF-F4D413B11557}"/>
              </a:ext>
            </a:extLst>
          </p:cNvPr>
          <p:cNvCxnSpPr/>
          <p:nvPr/>
        </p:nvCxnSpPr>
        <p:spPr>
          <a:xfrm>
            <a:off x="5788404" y="2961314"/>
            <a:ext cx="10989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49BCA513-8164-4E73-B0CB-27D77076C088}"/>
              </a:ext>
            </a:extLst>
          </p:cNvPr>
          <p:cNvSpPr txBox="1"/>
          <p:nvPr/>
        </p:nvSpPr>
        <p:spPr>
          <a:xfrm>
            <a:off x="7969542" y="4652211"/>
            <a:ext cx="2172747" cy="369332"/>
          </a:xfrm>
          <a:prstGeom prst="rect">
            <a:avLst/>
          </a:prstGeom>
          <a:noFill/>
        </p:spPr>
        <p:txBody>
          <a:bodyPr wrap="square" rtlCol="0">
            <a:spAutoFit/>
          </a:bodyPr>
          <a:lstStyle/>
          <a:p>
            <a:r>
              <a:rPr lang="fr-FR" dirty="0"/>
              <a:t>Good </a:t>
            </a:r>
            <a:r>
              <a:rPr lang="fr-FR" dirty="0" err="1"/>
              <a:t>weather</a:t>
            </a:r>
            <a:endParaRPr lang="es-ES" dirty="0"/>
          </a:p>
        </p:txBody>
      </p:sp>
      <p:sp>
        <p:nvSpPr>
          <p:cNvPr id="15" name="CuadroTexto 14">
            <a:extLst>
              <a:ext uri="{FF2B5EF4-FFF2-40B4-BE49-F238E27FC236}">
                <a16:creationId xmlns:a16="http://schemas.microsoft.com/office/drawing/2014/main" id="{41889DC8-71EC-4688-A99B-DBD298F67BE1}"/>
              </a:ext>
            </a:extLst>
          </p:cNvPr>
          <p:cNvSpPr txBox="1"/>
          <p:nvPr/>
        </p:nvSpPr>
        <p:spPr>
          <a:xfrm>
            <a:off x="10019253" y="4638516"/>
            <a:ext cx="2172747" cy="369332"/>
          </a:xfrm>
          <a:prstGeom prst="rect">
            <a:avLst/>
          </a:prstGeom>
          <a:noFill/>
        </p:spPr>
        <p:txBody>
          <a:bodyPr wrap="square" rtlCol="0">
            <a:spAutoFit/>
          </a:bodyPr>
          <a:lstStyle/>
          <a:p>
            <a:r>
              <a:rPr lang="fr-FR" dirty="0"/>
              <a:t>Bad </a:t>
            </a:r>
            <a:r>
              <a:rPr lang="fr-FR" dirty="0" err="1"/>
              <a:t>weather</a:t>
            </a:r>
            <a:endParaRPr lang="es-ES" dirty="0"/>
          </a:p>
        </p:txBody>
      </p:sp>
    </p:spTree>
    <p:extLst>
      <p:ext uri="{BB962C8B-B14F-4D97-AF65-F5344CB8AC3E}">
        <p14:creationId xmlns:p14="http://schemas.microsoft.com/office/powerpoint/2010/main" val="608918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71BB11-C19C-45CB-952B-53C1F7E0ABF7}"/>
              </a:ext>
            </a:extLst>
          </p:cNvPr>
          <p:cNvSpPr>
            <a:spLocks noGrp="1"/>
          </p:cNvSpPr>
          <p:nvPr>
            <p:ph idx="1"/>
          </p:nvPr>
        </p:nvSpPr>
        <p:spPr>
          <a:xfrm>
            <a:off x="838199" y="1273284"/>
            <a:ext cx="10629551" cy="5672800"/>
          </a:xfrm>
        </p:spPr>
        <p:txBody>
          <a:bodyPr>
            <a:normAutofit/>
          </a:bodyPr>
          <a:lstStyle/>
          <a:p>
            <a:pPr lvl="1">
              <a:buFont typeface="Wingdings" panose="05000000000000000000" pitchFamily="2" charset="2"/>
              <a:buChar char="q"/>
            </a:pPr>
            <a:r>
              <a:rPr lang="es-ES" dirty="0" err="1"/>
              <a:t>Collision</a:t>
            </a:r>
            <a:r>
              <a:rPr lang="es-ES" dirty="0"/>
              <a:t> </a:t>
            </a:r>
            <a:r>
              <a:rPr lang="es-ES" dirty="0" err="1"/>
              <a:t>Type</a:t>
            </a:r>
            <a:r>
              <a:rPr lang="es-ES" dirty="0"/>
              <a:t> can be </a:t>
            </a:r>
            <a:r>
              <a:rPr lang="es-ES" dirty="0" err="1"/>
              <a:t>an</a:t>
            </a:r>
            <a:r>
              <a:rPr lang="es-ES" dirty="0"/>
              <a:t> </a:t>
            </a:r>
            <a:r>
              <a:rPr lang="es-ES" dirty="0" err="1"/>
              <a:t>important</a:t>
            </a:r>
            <a:r>
              <a:rPr lang="es-ES" dirty="0"/>
              <a:t> factor </a:t>
            </a:r>
            <a:r>
              <a:rPr lang="es-ES" dirty="0" err="1"/>
              <a:t>determining</a:t>
            </a:r>
            <a:r>
              <a:rPr lang="es-ES" dirty="0"/>
              <a:t> </a:t>
            </a:r>
            <a:r>
              <a:rPr lang="es-ES" dirty="0" err="1"/>
              <a:t>the</a:t>
            </a:r>
            <a:r>
              <a:rPr lang="es-ES" dirty="0"/>
              <a:t> </a:t>
            </a:r>
            <a:r>
              <a:rPr lang="es-ES" dirty="0" err="1"/>
              <a:t>types</a:t>
            </a:r>
            <a:r>
              <a:rPr lang="es-ES" dirty="0"/>
              <a:t> </a:t>
            </a:r>
            <a:r>
              <a:rPr lang="es-ES" dirty="0" err="1"/>
              <a:t>of</a:t>
            </a:r>
            <a:r>
              <a:rPr lang="es-ES" dirty="0"/>
              <a:t> </a:t>
            </a:r>
            <a:r>
              <a:rPr lang="es-ES" dirty="0" err="1"/>
              <a:t>accidents</a:t>
            </a:r>
            <a:r>
              <a:rPr lang="es-ES" dirty="0"/>
              <a:t> </a:t>
            </a:r>
            <a:r>
              <a:rPr lang="es-ES" dirty="0" err="1"/>
              <a:t>that</a:t>
            </a:r>
            <a:r>
              <a:rPr lang="es-ES" dirty="0"/>
              <a:t> can lead </a:t>
            </a:r>
            <a:r>
              <a:rPr lang="es-ES" dirty="0" err="1"/>
              <a:t>into</a:t>
            </a:r>
            <a:r>
              <a:rPr lang="es-ES" dirty="0"/>
              <a:t> a car </a:t>
            </a:r>
            <a:r>
              <a:rPr lang="es-ES" dirty="0" err="1"/>
              <a:t>accident</a:t>
            </a:r>
            <a:r>
              <a:rPr lang="es-ES" dirty="0"/>
              <a:t> </a:t>
            </a:r>
            <a:r>
              <a:rPr lang="es-ES" dirty="0" err="1"/>
              <a:t>with</a:t>
            </a:r>
            <a:r>
              <a:rPr lang="es-ES" dirty="0"/>
              <a:t> </a:t>
            </a:r>
            <a:r>
              <a:rPr lang="es-ES" dirty="0" err="1"/>
              <a:t>injures</a:t>
            </a:r>
            <a:r>
              <a:rPr lang="es-ES" dirty="0"/>
              <a:t>:</a:t>
            </a:r>
          </a:p>
          <a:p>
            <a:pPr lvl="1">
              <a:buFont typeface="Wingdings" panose="05000000000000000000" pitchFamily="2" charset="2"/>
              <a:buChar char="q"/>
            </a:pPr>
            <a:endParaRPr lang="es-ES" dirty="0"/>
          </a:p>
          <a:p>
            <a:pPr marL="457200" lvl="1" indent="0">
              <a:buNone/>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marL="457200" lvl="1" indent="0">
              <a:buNone/>
            </a:pPr>
            <a:endParaRPr lang="es-ES" b="1" u="sng" dirty="0"/>
          </a:p>
          <a:p>
            <a:pPr marL="457200" lvl="1" indent="0">
              <a:buNone/>
            </a:pPr>
            <a:endParaRPr lang="es-ES" dirty="0"/>
          </a:p>
          <a:p>
            <a:pPr marL="457200" lvl="1" indent="0">
              <a:buNone/>
            </a:pPr>
            <a:endParaRPr lang="es-ES" dirty="0"/>
          </a:p>
        </p:txBody>
      </p:sp>
      <p:sp>
        <p:nvSpPr>
          <p:cNvPr id="2" name="Título 1">
            <a:extLst>
              <a:ext uri="{FF2B5EF4-FFF2-40B4-BE49-F238E27FC236}">
                <a16:creationId xmlns:a16="http://schemas.microsoft.com/office/drawing/2014/main" id="{75FDA2C8-8184-4361-9C6B-5209FD59ADD1}"/>
              </a:ext>
            </a:extLst>
          </p:cNvPr>
          <p:cNvSpPr>
            <a:spLocks noGrp="1"/>
          </p:cNvSpPr>
          <p:nvPr>
            <p:ph type="title"/>
          </p:nvPr>
        </p:nvSpPr>
        <p:spPr>
          <a:xfrm>
            <a:off x="838200" y="365126"/>
            <a:ext cx="10515600" cy="775778"/>
          </a:xfrm>
        </p:spPr>
        <p:txBody>
          <a:bodyPr/>
          <a:lstStyle/>
          <a:p>
            <a:r>
              <a:rPr lang="fr-FR" dirty="0"/>
              <a:t>Data </a:t>
            </a:r>
            <a:r>
              <a:rPr lang="fr-FR" dirty="0" err="1"/>
              <a:t>Understanding</a:t>
            </a:r>
            <a:r>
              <a:rPr lang="fr-FR" dirty="0"/>
              <a:t>: </a:t>
            </a:r>
            <a:r>
              <a:rPr lang="fr-FR" dirty="0" err="1"/>
              <a:t>Predictor</a:t>
            </a:r>
            <a:r>
              <a:rPr lang="fr-FR" dirty="0"/>
              <a:t> Variables (IV)</a:t>
            </a:r>
            <a:endParaRPr lang="es-ES" dirty="0"/>
          </a:p>
        </p:txBody>
      </p:sp>
      <p:pic>
        <p:nvPicPr>
          <p:cNvPr id="4" name="Imagen 3">
            <a:extLst>
              <a:ext uri="{FF2B5EF4-FFF2-40B4-BE49-F238E27FC236}">
                <a16:creationId xmlns:a16="http://schemas.microsoft.com/office/drawing/2014/main" id="{54F0402C-FBA4-4313-A0EC-2ADF6A297540}"/>
              </a:ext>
            </a:extLst>
          </p:cNvPr>
          <p:cNvPicPr/>
          <p:nvPr/>
        </p:nvPicPr>
        <p:blipFill>
          <a:blip r:embed="rId2">
            <a:extLst>
              <a:ext uri="{28A0092B-C50C-407E-A947-70E740481C1C}">
                <a14:useLocalDpi xmlns:a14="http://schemas.microsoft.com/office/drawing/2010/main" val="0"/>
              </a:ext>
            </a:extLst>
          </a:blip>
          <a:stretch>
            <a:fillRect/>
          </a:stretch>
        </p:blipFill>
        <p:spPr>
          <a:xfrm>
            <a:off x="2859835" y="2229805"/>
            <a:ext cx="5559915" cy="3164316"/>
          </a:xfrm>
          <a:prstGeom prst="rect">
            <a:avLst/>
          </a:prstGeom>
        </p:spPr>
      </p:pic>
    </p:spTree>
    <p:extLst>
      <p:ext uri="{BB962C8B-B14F-4D97-AF65-F5344CB8AC3E}">
        <p14:creationId xmlns:p14="http://schemas.microsoft.com/office/powerpoint/2010/main" val="263394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71BB11-C19C-45CB-952B-53C1F7E0ABF7}"/>
              </a:ext>
            </a:extLst>
          </p:cNvPr>
          <p:cNvSpPr>
            <a:spLocks noGrp="1"/>
          </p:cNvSpPr>
          <p:nvPr>
            <p:ph idx="1"/>
          </p:nvPr>
        </p:nvSpPr>
        <p:spPr>
          <a:xfrm>
            <a:off x="838199" y="1273284"/>
            <a:ext cx="10629551" cy="5672800"/>
          </a:xfrm>
        </p:spPr>
        <p:txBody>
          <a:bodyPr>
            <a:normAutofit/>
          </a:bodyPr>
          <a:lstStyle/>
          <a:p>
            <a:pPr lvl="1">
              <a:buFont typeface="Wingdings" panose="05000000000000000000" pitchFamily="2" charset="2"/>
              <a:buChar char="q"/>
            </a:pPr>
            <a:r>
              <a:rPr lang="es-ES" dirty="0" err="1"/>
              <a:t>Frequency</a:t>
            </a:r>
            <a:r>
              <a:rPr lang="es-ES" dirty="0"/>
              <a:t> </a:t>
            </a:r>
            <a:r>
              <a:rPr lang="es-ES" dirty="0" err="1"/>
              <a:t>of</a:t>
            </a:r>
            <a:r>
              <a:rPr lang="es-ES" dirty="0"/>
              <a:t> </a:t>
            </a:r>
            <a:r>
              <a:rPr lang="es-ES" dirty="0" err="1"/>
              <a:t>the</a:t>
            </a:r>
            <a:r>
              <a:rPr lang="es-ES" dirty="0"/>
              <a:t> </a:t>
            </a:r>
            <a:r>
              <a:rPr lang="es-ES" dirty="0" err="1"/>
              <a:t>factors</a:t>
            </a:r>
            <a:r>
              <a:rPr lang="es-ES" dirty="0"/>
              <a:t> </a:t>
            </a:r>
            <a:r>
              <a:rPr lang="es-ES" dirty="0" err="1"/>
              <a:t>that</a:t>
            </a:r>
            <a:r>
              <a:rPr lang="es-ES" dirty="0"/>
              <a:t> can lead </a:t>
            </a:r>
            <a:r>
              <a:rPr lang="es-ES" dirty="0" err="1"/>
              <a:t>into</a:t>
            </a:r>
            <a:r>
              <a:rPr lang="es-ES" dirty="0"/>
              <a:t> </a:t>
            </a:r>
            <a:r>
              <a:rPr lang="es-ES" dirty="0" err="1"/>
              <a:t>an</a:t>
            </a:r>
            <a:r>
              <a:rPr lang="es-ES" dirty="0"/>
              <a:t> </a:t>
            </a:r>
            <a:r>
              <a:rPr lang="es-ES" dirty="0" err="1"/>
              <a:t>accident</a:t>
            </a:r>
            <a:r>
              <a:rPr lang="es-ES" dirty="0"/>
              <a:t>:</a:t>
            </a:r>
          </a:p>
          <a:p>
            <a:pPr lvl="1">
              <a:buFont typeface="Wingdings" panose="05000000000000000000" pitchFamily="2" charset="2"/>
              <a:buChar char="q"/>
            </a:pPr>
            <a:endParaRPr lang="es-ES" dirty="0"/>
          </a:p>
          <a:p>
            <a:pPr marL="457200" lvl="1" indent="0">
              <a:buNone/>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marL="457200" lvl="1" indent="0">
              <a:buNone/>
            </a:pPr>
            <a:endParaRPr lang="es-ES" b="1" u="sng" dirty="0"/>
          </a:p>
          <a:p>
            <a:pPr marL="457200" lvl="1" indent="0">
              <a:buNone/>
            </a:pPr>
            <a:endParaRPr lang="es-ES" dirty="0"/>
          </a:p>
          <a:p>
            <a:pPr marL="457200" lvl="1" indent="0">
              <a:buNone/>
            </a:pPr>
            <a:endParaRPr lang="es-ES" dirty="0"/>
          </a:p>
        </p:txBody>
      </p:sp>
      <p:sp>
        <p:nvSpPr>
          <p:cNvPr id="2" name="Título 1">
            <a:extLst>
              <a:ext uri="{FF2B5EF4-FFF2-40B4-BE49-F238E27FC236}">
                <a16:creationId xmlns:a16="http://schemas.microsoft.com/office/drawing/2014/main" id="{75FDA2C8-8184-4361-9C6B-5209FD59ADD1}"/>
              </a:ext>
            </a:extLst>
          </p:cNvPr>
          <p:cNvSpPr>
            <a:spLocks noGrp="1"/>
          </p:cNvSpPr>
          <p:nvPr>
            <p:ph type="title"/>
          </p:nvPr>
        </p:nvSpPr>
        <p:spPr>
          <a:xfrm>
            <a:off x="838200" y="365126"/>
            <a:ext cx="10515600" cy="775778"/>
          </a:xfrm>
        </p:spPr>
        <p:txBody>
          <a:bodyPr/>
          <a:lstStyle/>
          <a:p>
            <a:r>
              <a:rPr lang="fr-FR" dirty="0"/>
              <a:t>Data </a:t>
            </a:r>
            <a:r>
              <a:rPr lang="fr-FR" dirty="0" err="1"/>
              <a:t>Understanding</a:t>
            </a:r>
            <a:r>
              <a:rPr lang="fr-FR" dirty="0"/>
              <a:t>: </a:t>
            </a:r>
            <a:r>
              <a:rPr lang="fr-FR" dirty="0" err="1"/>
              <a:t>Predictor</a:t>
            </a:r>
            <a:r>
              <a:rPr lang="fr-FR" dirty="0"/>
              <a:t> Variables (V)</a:t>
            </a:r>
            <a:endParaRPr lang="es-ES" dirty="0"/>
          </a:p>
        </p:txBody>
      </p:sp>
      <p:pic>
        <p:nvPicPr>
          <p:cNvPr id="7" name="Imagen 6">
            <a:extLst>
              <a:ext uri="{FF2B5EF4-FFF2-40B4-BE49-F238E27FC236}">
                <a16:creationId xmlns:a16="http://schemas.microsoft.com/office/drawing/2014/main" id="{15824E3B-1698-48E0-AD35-0F1EA52A8953}"/>
              </a:ext>
            </a:extLst>
          </p:cNvPr>
          <p:cNvPicPr/>
          <p:nvPr/>
        </p:nvPicPr>
        <p:blipFill>
          <a:blip r:embed="rId2"/>
          <a:stretch>
            <a:fillRect/>
          </a:stretch>
        </p:blipFill>
        <p:spPr>
          <a:xfrm>
            <a:off x="2539421" y="1863819"/>
            <a:ext cx="6738801" cy="4218199"/>
          </a:xfrm>
          <a:prstGeom prst="rect">
            <a:avLst/>
          </a:prstGeom>
        </p:spPr>
      </p:pic>
    </p:spTree>
    <p:extLst>
      <p:ext uri="{BB962C8B-B14F-4D97-AF65-F5344CB8AC3E}">
        <p14:creationId xmlns:p14="http://schemas.microsoft.com/office/powerpoint/2010/main" val="24388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71BB11-C19C-45CB-952B-53C1F7E0ABF7}"/>
              </a:ext>
            </a:extLst>
          </p:cNvPr>
          <p:cNvSpPr>
            <a:spLocks noGrp="1"/>
          </p:cNvSpPr>
          <p:nvPr>
            <p:ph idx="1"/>
          </p:nvPr>
        </p:nvSpPr>
        <p:spPr>
          <a:xfrm>
            <a:off x="838199" y="1273284"/>
            <a:ext cx="10629551" cy="5672800"/>
          </a:xfrm>
        </p:spPr>
        <p:txBody>
          <a:bodyPr>
            <a:normAutofit/>
          </a:bodyPr>
          <a:lstStyle/>
          <a:p>
            <a:pPr lvl="1">
              <a:buFont typeface="Wingdings" panose="05000000000000000000" pitchFamily="2" charset="2"/>
              <a:buChar char="q"/>
            </a:pPr>
            <a:r>
              <a:rPr lang="en-GB" dirty="0"/>
              <a:t>Data in unbalanced ! The target variable has two times more property damage accidents (0) than injure accidents (1). Two options to balanced it :</a:t>
            </a:r>
          </a:p>
          <a:p>
            <a:pPr marL="457200" lvl="1" indent="0">
              <a:buNone/>
            </a:pPr>
            <a:endParaRPr lang="en-GB" dirty="0"/>
          </a:p>
          <a:p>
            <a:pPr lvl="2">
              <a:buFont typeface="Wingdings" panose="05000000000000000000" pitchFamily="2" charset="2"/>
              <a:buChar char="q"/>
            </a:pPr>
            <a:r>
              <a:rPr lang="en-GB" dirty="0"/>
              <a:t>We erase randomly half of the prop. damage accidents (y= 0)</a:t>
            </a:r>
          </a:p>
          <a:p>
            <a:pPr lvl="3">
              <a:buFont typeface="Wingdings" panose="05000000000000000000" pitchFamily="2" charset="2"/>
              <a:buChar char="q"/>
            </a:pPr>
            <a:r>
              <a:rPr lang="en-GB" u="sng" dirty="0"/>
              <a:t>Problem:</a:t>
            </a:r>
            <a:r>
              <a:rPr lang="en-GB" dirty="0"/>
              <a:t> We are loosing a lot of data</a:t>
            </a:r>
            <a:endParaRPr lang="en-GB" u="sng" dirty="0"/>
          </a:p>
          <a:p>
            <a:pPr lvl="2">
              <a:buFont typeface="Wingdings" panose="05000000000000000000" pitchFamily="2" charset="2"/>
              <a:buChar char="q"/>
            </a:pPr>
            <a:r>
              <a:rPr lang="en-GB" dirty="0"/>
              <a:t>We insert synthetically the double of values of  injure accidents (y = 1)</a:t>
            </a:r>
          </a:p>
          <a:p>
            <a:pPr lvl="3">
              <a:buFont typeface="Wingdings" panose="05000000000000000000" pitchFamily="2" charset="2"/>
              <a:buChar char="q"/>
            </a:pPr>
            <a:r>
              <a:rPr lang="es-ES" u="sng" dirty="0" err="1"/>
              <a:t>Problem</a:t>
            </a:r>
            <a:r>
              <a:rPr lang="en-GB" u="sng" dirty="0"/>
              <a:t>:</a:t>
            </a:r>
            <a:r>
              <a:rPr lang="en-GB" dirty="0"/>
              <a:t> We are generating a bias and over-valuating the under-represented class and increasing the computational resources.</a:t>
            </a:r>
          </a:p>
          <a:p>
            <a:pPr lvl="2">
              <a:buFont typeface="Wingdings" panose="05000000000000000000" pitchFamily="2" charset="2"/>
              <a:buChar char="q"/>
            </a:pPr>
            <a:endParaRPr lang="en-GB" dirty="0"/>
          </a:p>
          <a:p>
            <a:pPr lvl="2">
              <a:buFont typeface="Wingdings" panose="05000000000000000000" pitchFamily="2" charset="2"/>
              <a:buChar char="q"/>
            </a:pPr>
            <a:r>
              <a:rPr lang="en-GB" dirty="0"/>
              <a:t>We choose the second option ! We use a library called SMOTE()</a:t>
            </a:r>
          </a:p>
          <a:p>
            <a:pPr marL="1371600" lvl="3" indent="0">
              <a:buNone/>
            </a:pPr>
            <a:endParaRPr lang="en-GB" u="sng" dirty="0"/>
          </a:p>
          <a:p>
            <a:pPr marL="457200" lvl="1" indent="0">
              <a:buNone/>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marL="457200" lvl="1" indent="0">
              <a:buNone/>
            </a:pPr>
            <a:endParaRPr lang="es-ES" b="1" u="sng" dirty="0"/>
          </a:p>
          <a:p>
            <a:pPr marL="457200" lvl="1" indent="0">
              <a:buNone/>
            </a:pPr>
            <a:endParaRPr lang="es-ES" dirty="0"/>
          </a:p>
          <a:p>
            <a:pPr marL="457200" lvl="1" indent="0">
              <a:buNone/>
            </a:pPr>
            <a:endParaRPr lang="es-ES" dirty="0"/>
          </a:p>
        </p:txBody>
      </p:sp>
      <p:sp>
        <p:nvSpPr>
          <p:cNvPr id="2" name="Título 1">
            <a:extLst>
              <a:ext uri="{FF2B5EF4-FFF2-40B4-BE49-F238E27FC236}">
                <a16:creationId xmlns:a16="http://schemas.microsoft.com/office/drawing/2014/main" id="{75FDA2C8-8184-4361-9C6B-5209FD59ADD1}"/>
              </a:ext>
            </a:extLst>
          </p:cNvPr>
          <p:cNvSpPr>
            <a:spLocks noGrp="1"/>
          </p:cNvSpPr>
          <p:nvPr>
            <p:ph type="title"/>
          </p:nvPr>
        </p:nvSpPr>
        <p:spPr>
          <a:xfrm>
            <a:off x="838200" y="365126"/>
            <a:ext cx="10515600" cy="775778"/>
          </a:xfrm>
        </p:spPr>
        <p:txBody>
          <a:bodyPr/>
          <a:lstStyle/>
          <a:p>
            <a:r>
              <a:rPr lang="fr-FR" dirty="0"/>
              <a:t>Data </a:t>
            </a:r>
            <a:r>
              <a:rPr lang="fr-FR" dirty="0" err="1"/>
              <a:t>Preparation</a:t>
            </a:r>
            <a:r>
              <a:rPr lang="fr-FR" dirty="0"/>
              <a:t>: Data </a:t>
            </a:r>
            <a:r>
              <a:rPr lang="fr-FR" dirty="0" err="1"/>
              <a:t>unbalance</a:t>
            </a:r>
            <a:endParaRPr lang="es-ES" dirty="0"/>
          </a:p>
        </p:txBody>
      </p:sp>
      <p:pic>
        <p:nvPicPr>
          <p:cNvPr id="4" name="Imagen 3">
            <a:extLst>
              <a:ext uri="{FF2B5EF4-FFF2-40B4-BE49-F238E27FC236}">
                <a16:creationId xmlns:a16="http://schemas.microsoft.com/office/drawing/2014/main" id="{F7A1C5F8-382C-4DD6-8047-46BB19C4B30B}"/>
              </a:ext>
            </a:extLst>
          </p:cNvPr>
          <p:cNvPicPr/>
          <p:nvPr/>
        </p:nvPicPr>
        <p:blipFill rotWithShape="1">
          <a:blip r:embed="rId2"/>
          <a:srcRect l="2470" r="1529"/>
          <a:stretch/>
        </p:blipFill>
        <p:spPr bwMode="auto">
          <a:xfrm>
            <a:off x="3264016" y="4802412"/>
            <a:ext cx="4546134" cy="15646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61427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71BB11-C19C-45CB-952B-53C1F7E0ABF7}"/>
              </a:ext>
            </a:extLst>
          </p:cNvPr>
          <p:cNvSpPr>
            <a:spLocks noGrp="1"/>
          </p:cNvSpPr>
          <p:nvPr>
            <p:ph idx="1"/>
          </p:nvPr>
        </p:nvSpPr>
        <p:spPr>
          <a:xfrm>
            <a:off x="838199" y="1273284"/>
            <a:ext cx="4983761" cy="5672800"/>
          </a:xfrm>
        </p:spPr>
        <p:txBody>
          <a:bodyPr>
            <a:normAutofit/>
          </a:bodyPr>
          <a:lstStyle/>
          <a:p>
            <a:pPr lvl="1">
              <a:buFont typeface="Wingdings" panose="05000000000000000000" pitchFamily="2" charset="2"/>
              <a:buChar char="q"/>
            </a:pPr>
            <a:r>
              <a:rPr lang="en-GB" dirty="0"/>
              <a:t>Data is normalized </a:t>
            </a:r>
          </a:p>
          <a:p>
            <a:pPr lvl="1">
              <a:buFont typeface="Wingdings" panose="05000000000000000000" pitchFamily="2" charset="2"/>
              <a:buChar char="q"/>
            </a:pPr>
            <a:endParaRPr lang="en-GB" dirty="0"/>
          </a:p>
          <a:p>
            <a:pPr lvl="1">
              <a:buFont typeface="Wingdings" panose="05000000000000000000" pitchFamily="2" charset="2"/>
              <a:buChar char="q"/>
            </a:pPr>
            <a:r>
              <a:rPr lang="en-GB" dirty="0"/>
              <a:t>Data is split into two groups: </a:t>
            </a:r>
          </a:p>
          <a:p>
            <a:pPr lvl="2">
              <a:buFont typeface="Wingdings" panose="05000000000000000000" pitchFamily="2" charset="2"/>
              <a:buChar char="q"/>
            </a:pPr>
            <a:r>
              <a:rPr lang="en-GB" dirty="0"/>
              <a:t>70% train set</a:t>
            </a:r>
          </a:p>
          <a:p>
            <a:pPr lvl="2">
              <a:buFont typeface="Wingdings" panose="05000000000000000000" pitchFamily="2" charset="2"/>
              <a:buChar char="q"/>
            </a:pPr>
            <a:r>
              <a:rPr lang="en-GB" dirty="0"/>
              <a:t>30% test set</a:t>
            </a:r>
          </a:p>
          <a:p>
            <a:pPr marL="914400" lvl="2" indent="0">
              <a:buNone/>
            </a:pPr>
            <a:endParaRPr lang="en-GB" dirty="0"/>
          </a:p>
          <a:p>
            <a:pPr lvl="1">
              <a:buFont typeface="Wingdings" panose="05000000000000000000" pitchFamily="2" charset="2"/>
              <a:buChar char="q"/>
            </a:pPr>
            <a:r>
              <a:rPr lang="en-GB" dirty="0"/>
              <a:t>Machine Learning Models used: </a:t>
            </a:r>
          </a:p>
          <a:p>
            <a:pPr lvl="2">
              <a:buFont typeface="Wingdings" panose="05000000000000000000" pitchFamily="2" charset="2"/>
              <a:buChar char="q"/>
            </a:pPr>
            <a:r>
              <a:rPr lang="en-GB" dirty="0"/>
              <a:t>Decision Tree Analysis</a:t>
            </a:r>
          </a:p>
          <a:p>
            <a:pPr lvl="2">
              <a:buFont typeface="Wingdings" panose="05000000000000000000" pitchFamily="2" charset="2"/>
              <a:buChar char="q"/>
            </a:pPr>
            <a:r>
              <a:rPr lang="en-GB" dirty="0"/>
              <a:t>Logistic Regression</a:t>
            </a:r>
          </a:p>
          <a:p>
            <a:pPr lvl="2">
              <a:buFont typeface="Wingdings" panose="05000000000000000000" pitchFamily="2" charset="2"/>
              <a:buChar char="q"/>
            </a:pPr>
            <a:r>
              <a:rPr lang="en-GB" dirty="0"/>
              <a:t>K-Nearest </a:t>
            </a:r>
            <a:r>
              <a:rPr lang="en-GB" dirty="0" err="1"/>
              <a:t>Neighbor</a:t>
            </a:r>
            <a:endParaRPr lang="en-GB" dirty="0"/>
          </a:p>
          <a:p>
            <a:pPr lvl="1">
              <a:buFont typeface="Wingdings" panose="05000000000000000000" pitchFamily="2" charset="2"/>
              <a:buChar char="q"/>
            </a:pPr>
            <a:endParaRPr lang="en-GB" dirty="0"/>
          </a:p>
          <a:p>
            <a:pPr lvl="1">
              <a:buFont typeface="Wingdings" panose="05000000000000000000" pitchFamily="2" charset="2"/>
              <a:buChar char="q"/>
            </a:pPr>
            <a:endParaRPr lang="en-GB" dirty="0"/>
          </a:p>
          <a:p>
            <a:pPr marL="1371600" lvl="3" indent="0">
              <a:buNone/>
            </a:pPr>
            <a:endParaRPr lang="en-GB" u="sng" dirty="0"/>
          </a:p>
          <a:p>
            <a:pPr marL="457200" lvl="1" indent="0">
              <a:buNone/>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marL="457200" lvl="1" indent="0">
              <a:buNone/>
            </a:pPr>
            <a:endParaRPr lang="es-ES" b="1" u="sng" dirty="0"/>
          </a:p>
          <a:p>
            <a:pPr marL="457200" lvl="1" indent="0">
              <a:buNone/>
            </a:pPr>
            <a:endParaRPr lang="es-ES" dirty="0"/>
          </a:p>
          <a:p>
            <a:pPr marL="457200" lvl="1" indent="0">
              <a:buNone/>
            </a:pPr>
            <a:endParaRPr lang="es-ES" dirty="0"/>
          </a:p>
        </p:txBody>
      </p:sp>
      <p:sp>
        <p:nvSpPr>
          <p:cNvPr id="2" name="Título 1">
            <a:extLst>
              <a:ext uri="{FF2B5EF4-FFF2-40B4-BE49-F238E27FC236}">
                <a16:creationId xmlns:a16="http://schemas.microsoft.com/office/drawing/2014/main" id="{75FDA2C8-8184-4361-9C6B-5209FD59ADD1}"/>
              </a:ext>
            </a:extLst>
          </p:cNvPr>
          <p:cNvSpPr>
            <a:spLocks noGrp="1"/>
          </p:cNvSpPr>
          <p:nvPr>
            <p:ph type="title"/>
          </p:nvPr>
        </p:nvSpPr>
        <p:spPr>
          <a:xfrm>
            <a:off x="838200" y="365126"/>
            <a:ext cx="10515600" cy="775778"/>
          </a:xfrm>
        </p:spPr>
        <p:txBody>
          <a:bodyPr>
            <a:normAutofit/>
          </a:bodyPr>
          <a:lstStyle/>
          <a:p>
            <a:r>
              <a:rPr lang="fr-FR" dirty="0"/>
              <a:t>Modeling: </a:t>
            </a:r>
            <a:r>
              <a:rPr lang="fr-FR" dirty="0" err="1"/>
              <a:t>Overview</a:t>
            </a:r>
            <a:endParaRPr lang="es-ES" dirty="0"/>
          </a:p>
        </p:txBody>
      </p:sp>
      <p:pic>
        <p:nvPicPr>
          <p:cNvPr id="1026" name="Picture 2" descr="Computadora personal - Wikipedia, la enciclopedia libre">
            <a:extLst>
              <a:ext uri="{FF2B5EF4-FFF2-40B4-BE49-F238E27FC236}">
                <a16:creationId xmlns:a16="http://schemas.microsoft.com/office/drawing/2014/main" id="{E9B4B663-9BE2-49D4-88BE-95078809D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892" y="2298586"/>
            <a:ext cx="4020075" cy="290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3036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698</Words>
  <Application>Microsoft Office PowerPoint</Application>
  <PresentationFormat>Panorámica</PresentationFormat>
  <Paragraphs>216</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Calibri Light</vt:lpstr>
      <vt:lpstr>Cambria Math</vt:lpstr>
      <vt:lpstr>Segoe UI</vt:lpstr>
      <vt:lpstr>Wingdings</vt:lpstr>
      <vt:lpstr>Tema de Office</vt:lpstr>
      <vt:lpstr>Severity Code on car accidents  Analysis</vt:lpstr>
      <vt:lpstr>Introduction</vt:lpstr>
      <vt:lpstr>Data Understanding : Raw data / Target var.</vt:lpstr>
      <vt:lpstr>Data Understanding: Predictor Variables (I)</vt:lpstr>
      <vt:lpstr>Data Understanding: Predictor Variables (II)</vt:lpstr>
      <vt:lpstr>Data Understanding: Predictor Variables (IV)</vt:lpstr>
      <vt:lpstr>Data Understanding: Predictor Variables (V)</vt:lpstr>
      <vt:lpstr>Data Preparation: Data unbalance</vt:lpstr>
      <vt:lpstr>Modeling: Overview</vt:lpstr>
      <vt:lpstr>Modeling: Decision Tree Analysis</vt:lpstr>
      <vt:lpstr>Modeling: Logistic Regression</vt:lpstr>
      <vt:lpstr>Modeling: k-Nearest Neightbors</vt:lpstr>
      <vt:lpstr>Evaluation and results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Severity Code Analysis</dc:title>
  <dc:creator>Uri-J</dc:creator>
  <cp:lastModifiedBy>Uri-J</cp:lastModifiedBy>
  <cp:revision>8</cp:revision>
  <dcterms:created xsi:type="dcterms:W3CDTF">2020-09-09T15:18:25Z</dcterms:created>
  <dcterms:modified xsi:type="dcterms:W3CDTF">2020-09-09T16:28:34Z</dcterms:modified>
</cp:coreProperties>
</file>