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5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58" r:id="rId21"/>
    <p:sldId id="259" r:id="rId22"/>
    <p:sldId id="260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0" r:id="rId3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4D7-674E-658C-EB89-4FAA0C38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8ADEE-085D-CD05-4E3C-E955B5066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C676-21DC-C731-68F3-B3433A1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2386-FC30-22A3-E275-0486E634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248-9000-A6AE-42AA-430249D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9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0B96-0AC9-8EF0-8B4F-17261DE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CE8F7-57CF-921B-8A4F-4D808948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8829-3AB1-7DA3-65C3-3782F24B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73BE-4019-2B0E-9588-26D92CA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D90-15C2-4A6B-6FA3-336A6D40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8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DEFC3-447C-AF20-C802-10D17852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2718-8759-D6E3-B9A3-EAC8FCAA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B174-1EF6-C9FA-FA22-81050522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B0B1-A8A9-259D-6FBB-B4249F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6356-2221-E0A4-FD93-7CEF69B5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C91D-4A6E-BFF1-2E3F-84476EC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7330-3053-C389-2103-C613424C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5654-F369-BB8E-6E32-2A46C3D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39F-FBD2-C812-C6E6-E258197A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2D6F-F603-A8A7-850D-4F315053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7173-C4E8-6CFA-644F-A84E431E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6A1-E39F-FEF7-07CD-ADD40FC9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EA39-ADC9-15B3-828D-1B82F9EA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ECED6-713F-35AD-30C3-7666A45C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C5C4-97AA-1662-EF1D-1312C170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920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7A9-B491-1563-6C03-5BE203E6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4E87-DBAD-9A72-3367-4376335C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39A-2911-A6DB-866B-D243CF2B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5919-63D9-D1C2-4D64-CF7B92BD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329E-5BAC-E8A8-9E2E-285A73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1A18-5335-43A1-8EC9-9CEB693A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2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D958-DFA8-578E-F473-B478B2E6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D6F1A-71DB-0B6B-727B-E06FB782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510A-ADAD-4E26-5E1F-0FE30279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0F8C-668E-3A8E-5726-9F39A7D2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7EAF-29B7-04E2-0342-27B0E0743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2E66A-CE1C-8A48-E859-E1A53F0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71144-2161-8C9B-B217-B82C007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945C-C5C2-FEAE-DE42-53986E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0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ED3-BE04-4ACA-A4ED-B70DB5F1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CF00-1E45-6DA4-98EC-C188505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736A-9777-1D84-FA07-D1F5C9FE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09F0-F3AF-8F0C-4C59-32E44AD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37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DEB01-604F-BE68-4A70-730028A1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F7308-9BD3-9A5B-7FE9-2F74E2A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3128-F893-F49C-8402-EB7565E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54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AA7-D92A-B3CB-67CF-A04AE26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7B49-2965-CEED-8995-C786BDAF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AE7D3-8044-6D87-5657-51FFE03E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8F2A-5497-3BA1-B664-441941F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AAF8-D1B5-36B0-740A-8FCCC71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0BB8-FCBE-B6C2-6624-53D6759B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7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051-00DB-22F1-B66D-6F00F45C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BB69-3631-AF37-05CB-D8C967A2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D146-12AB-83DE-75BB-2CC66ED8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ED5A-715B-71DA-C760-83968EF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D334-F99C-EFE3-CBCB-FF5ACFC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19D4-ED7C-A5AB-C859-844B298F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2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77337-E299-065E-264F-0BE8DAB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01D4-0016-68AA-B651-C118A56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6F11-9D9B-0C04-DB0F-8D0785DA1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CE99-312F-448F-A766-287C79E9A4F1}" type="datetimeFigureOut">
              <a:rPr lang="en-IL" smtClean="0"/>
              <a:t>09/07/2023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B562-1E38-6E68-A6D9-2CEFA50D2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8E17-3674-24B1-0D57-B68151A49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677B-A0B1-4EE4-80FA-702D6A0E99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DFD-F4A7-9D01-B700-F4639DB17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Wasserstein Distributionally Robust Kalman Filtering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D76B-776C-BB35-C4A4-6C38FDAF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Meiraz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5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94E-698C-19AF-7706-BF15D71E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we know what to do</a:t>
            </a:r>
            <a:endParaRPr lang="en-IL" dirty="0"/>
          </a:p>
        </p:txBody>
      </p:sp>
      <p:pic>
        <p:nvPicPr>
          <p:cNvPr id="2050" name="Picture 2" descr="Man Thumbs Up Images - Free Download on Freepik">
            <a:extLst>
              <a:ext uri="{FF2B5EF4-FFF2-40B4-BE49-F238E27FC236}">
                <a16:creationId xmlns:a16="http://schemas.microsoft.com/office/drawing/2014/main" id="{D0040FD8-7DE0-735F-E370-531747ABC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330-9B67-1779-EF72-085414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a long way</a:t>
            </a:r>
            <a:endParaRPr lang="en-IL" dirty="0"/>
          </a:p>
        </p:txBody>
      </p:sp>
      <p:pic>
        <p:nvPicPr>
          <p:cNvPr id="3074" name="Picture 2" descr="Aerial View Of Beautiful Steep Curved Road On The High Mountain In Nan  Province Thailand Stock Photo - Download Image Now - iStock">
            <a:extLst>
              <a:ext uri="{FF2B5EF4-FFF2-40B4-BE49-F238E27FC236}">
                <a16:creationId xmlns:a16="http://schemas.microsoft.com/office/drawing/2014/main" id="{D5E28B37-3E15-CD1B-5B7C-43118C4F5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84" y="1690688"/>
            <a:ext cx="5953869" cy="4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148-5A74-0C24-38B1-9CA1E49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18347-8FD8-47CA-193E-6EEA0890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B8B-A8F3-501E-9889-7D3C910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has a unit total elasticity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has a unit total elasticity.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ABF53-75C7-36C6-E143-EFCF9B2CA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9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020-4D95-BD65-1A28-0E25D39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this conclusion to replace the function with a linear approximation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the problem can be solved highly efficiently.</a:t>
                </a:r>
              </a:p>
              <a:p>
                <a:pPr marL="0" indent="0">
                  <a:buNone/>
                </a:pPr>
                <a:r>
                  <a:rPr lang="en-US" dirty="0"/>
                  <a:t>Using a Frank-Wolfe algorithm: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≽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ba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9CCD6-AD42-412C-8906-806F10A85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3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A65-EC29-B9B6-BEDD-66EBBC31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EE7C-DFE5-C3D2-2BB2-C466BAD3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iteration, the Frank-Wolfe algorithm thus maximizes a linearized objective function over the original feasible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contrast to other commonly used first-order methods, the Frank-Wolfe</a:t>
            </a:r>
          </a:p>
          <a:p>
            <a:pPr marL="0" indent="0">
              <a:buNone/>
            </a:pPr>
            <a:r>
              <a:rPr lang="en-US" dirty="0"/>
              <a:t>algorithm thus obviates the need for a potentially expensive projection step to recover feasibility.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37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DE7B-BBFF-662F-24A2-3C11ACD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simpler words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FD43-5EC1-F923-D9DA-072168AB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frank – </a:t>
            </a:r>
            <a:r>
              <a:rPr lang="en-US" dirty="0" err="1"/>
              <a:t>wolfe</a:t>
            </a:r>
            <a:r>
              <a:rPr lang="en-US" dirty="0"/>
              <a:t> algorithm work in practice, one needs: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an efficient routine for solving the direction-finding subproblem (7b)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a step-size rule that offers rigorous guarantees on the algorithm’s convergence rat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32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7D33-4257-3DE7-5361-FB5BE95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 – Bisection algorithm to solve 7b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BF2B5-88AF-B2A2-DD59-42342526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38" y="1690688"/>
            <a:ext cx="35818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51F3-D7F2-59EC-EC6C-3277671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25" y="1718761"/>
            <a:ext cx="6118733" cy="83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/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</a:t>
                </a:r>
              </a:p>
              <a:p>
                <a:r>
                  <a:rPr lang="en-US" sz="2800" dirty="0"/>
                  <a:t>For any fixed 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800" dirty="0"/>
                  <a:t>, algorithm 1 outputs a feasible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-suboptimal solution to (7b) </a:t>
                </a:r>
                <a:endParaRPr lang="en-IL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0F568-8DB5-2E63-4512-AAEFA35E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91" y="2550694"/>
                <a:ext cx="5787958" cy="2259401"/>
              </a:xfrm>
              <a:prstGeom prst="rect">
                <a:avLst/>
              </a:prstGeom>
              <a:blipFill>
                <a:blip r:embed="rId4"/>
                <a:stretch>
                  <a:fillRect l="-2213" t="-2426" b="-67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0E3-A271-6D4C-5EA5-BB5DD958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05" y="349083"/>
            <a:ext cx="10663989" cy="1325563"/>
          </a:xfrm>
        </p:spPr>
        <p:txBody>
          <a:bodyPr/>
          <a:lstStyle/>
          <a:p>
            <a:r>
              <a:rPr lang="en-US" dirty="0"/>
              <a:t>Algorithm 2 – Frank-Wolfe algorithm to solve 5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6EDCB-BA06-CCA3-EC42-315ABEE4D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28" y="1641927"/>
            <a:ext cx="4368563" cy="4866990"/>
          </a:xfrm>
        </p:spPr>
      </p:pic>
    </p:spTree>
    <p:extLst>
      <p:ext uri="{BB962C8B-B14F-4D97-AF65-F5344CB8AC3E}">
        <p14:creationId xmlns:p14="http://schemas.microsoft.com/office/powerpoint/2010/main" val="230004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574-665C-1A97-D437-B3DA627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Kalman filter receives a series in time, not just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So, we need to generalize what we found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At any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aim to estimate the current.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the output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limUpp>
                      <m:limUp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77C7E-26C6-5D1D-B709-968ABC8C1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0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2B31-B022-0DA0-1090-CF97615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say we have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which we do not know – called the state. </a:t>
                </a:r>
              </a:p>
              <a:p>
                <a:pPr marL="0" indent="0">
                  <a:buNone/>
                </a:pPr>
                <a:r>
                  <a:rPr lang="en-US" dirty="0"/>
                  <a:t>We have an observable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- called the output.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aim to estimate the current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based 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A5B7E-61B1-141D-6507-EAA5F0358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66E-FAFC-E774-6428-65026D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nominal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known and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noise and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DAB35-67BB-17CE-A7B4-1F38AED6C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0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2C3-AB89-8CFE-B71F-55F86E1E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Kalman filter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true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unknown.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D292-3A18-95CC-624E-DBEF53FFD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7869-F4F2-5533-FAA8-5BBA714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are driving a car from Netanya to Haifa.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what our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every minute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only know the speed at which we are going in every minute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Accept we don’t know the true speed; we know a noisy signal.</a:t>
                </a:r>
              </a:p>
              <a:p>
                <a:pPr marL="0" indent="0">
                  <a:buNone/>
                </a:pPr>
                <a:r>
                  <a:rPr lang="en-US" dirty="0"/>
                  <a:t>We want to know our location from our speed.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909B9-DA38-36B2-66BF-20665CDE5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7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8A2-A527-B3AD-95EF-297E967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assume that the marginal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- that is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Next, fix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assume that the conditional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has already been computed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is then split into a prediction step and an update step.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A4F58-686D-F60E-3CE5-FADA33737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464" b="-9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9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21D-BACE-537A-CE3F-3670E7C5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prediction step combines the previous state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with the nominal transition kernel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to generate a pseudo-nominal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which is defined through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every </a:t>
                </a:r>
                <a:r>
                  <a:rPr lang="en-US" dirty="0" err="1"/>
                  <a:t>borel</a:t>
                </a:r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FB251-3A0A-87D0-803A-C8A7232B4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2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70D-075B-C1F6-4E6F-03466D51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memes</a:t>
            </a:r>
          </a:p>
        </p:txBody>
      </p:sp>
      <p:pic>
        <p:nvPicPr>
          <p:cNvPr id="1026" name="Picture 2" descr="IsraMeme - תבניות של ממים ישראלים: בואו נזרוק סתם מילים ונהנה מהן, אתה  יודע...">
            <a:extLst>
              <a:ext uri="{FF2B5EF4-FFF2-40B4-BE49-F238E27FC236}">
                <a16:creationId xmlns:a16="http://schemas.microsoft.com/office/drawing/2014/main" id="{ABADE5DB-F179-F0F6-D06B-8B1E69293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r="3124" b="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cked Miles Morales | Know Your Meme">
            <a:extLst>
              <a:ext uri="{FF2B5EF4-FFF2-40B4-BE49-F238E27FC236}">
                <a16:creationId xmlns:a16="http://schemas.microsoft.com/office/drawing/2014/main" id="{F419DB65-8742-C247-11F0-E5276DA30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2" r="6746" b="-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0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D9F-F983-2381-B8D8-AC7546D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well-known formula for the convolution of two multivariate Gaussians reveals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9A611-3660-2C0E-FEBF-94A397F0C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03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0858-2BCF-6585-B8B2-CC261D74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update step, the pseudo-nominal a priori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updated by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robustified</a:t>
                </a:r>
                <a:r>
                  <a:rPr lang="en-US" dirty="0"/>
                  <a:t> against model uncertainty to yield a refined a posteriori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This a posteriori estimate is found by solving the minimax problem: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F4BE1-22A5-85F4-8C34-98D05EDB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57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134-83F9-7262-2D32-0824FCA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step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Finally,</a:t>
                </a:r>
              </a:p>
              <a:p>
                <a:pPr marL="0" indent="0">
                  <a:buNone/>
                </a:pPr>
                <a:r>
                  <a:rPr lang="en-US" dirty="0"/>
                  <a:t>We obtain that the least favorable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BA780-6409-C3AD-7F55-02122C756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4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D32-50CE-7F43-153B-26332F30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it all up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8C293-F387-2C7F-8E59-EE3562F5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690688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112823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96D-F36C-3315-056A-E045E66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choose an estimator –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a simpler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b="0" dirty="0"/>
                  <a:t> denotes the family of all measurable functions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024AB-BE68-A83A-4419-612EF969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10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9A29-BAF5-2BFE-7A6A-C6FF0BBCB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3B42-05DD-B4D4-A43A-F4C71B0D9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839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DBC4-9C63-6BDA-C617-AA49862D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8C94C-A6DD-52A5-D0E5-36D6CC5F0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filter also targets  situations in which the statistics of the noise process is uncertain and where one aims to minimize the worst case.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in transient operation,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-performance is lost, and the filter may diverge unless some (typically restrictive) positivity condition holds in each iteration.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8C94C-A6DD-52A5-D0E5-36D6CC5F0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63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5EBE-8F6C-844D-58A5-C523BB75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literature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CF78-F379-85CE-FDB5-8E8467AC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risk-sensitive Kalman filter is obtained by minimizing the moment-generating function instead of the mean of the squared estimation error.</a:t>
            </a:r>
          </a:p>
          <a:p>
            <a:pPr marL="0" indent="0">
              <a:buNone/>
            </a:pPr>
            <a:r>
              <a:rPr lang="en-US" dirty="0"/>
              <a:t>This risk-sensitive Kalman filter minimizes the worst-case mean square error across all joint state-output distributions in a </a:t>
            </a:r>
            <a:r>
              <a:rPr lang="en-US" dirty="0" err="1"/>
              <a:t>Kullback-Leibler</a:t>
            </a:r>
            <a:r>
              <a:rPr lang="en-US" dirty="0"/>
              <a:t> (KL) ball around a nominal distribution.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648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03C-F0FE-2F99-C637-33434AED7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A89F5-0CB8-A06D-BDB0-47650C498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82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8EC-2CF4-B243-C0A9-63356A4B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912D-860C-B0F7-DEB2-D52C78E3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focuses on a (nonconvex) Wasserstein ambiguity set containing only normal distributions.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Shows that the optimal estimator and the least favorable distribution form a Nash equilibrium.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Proves that the estimation problem is equivalent to a tractable convex program. Devises a Frank-Wolfe algorithm for this convex program.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D0BE-5E37-ED35-1B56-DE41CC44E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of strength and weakness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D80D0-24DE-E978-8C08-36574468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8959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9E5A-034E-8670-D4C0-3A385542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F3A4-B06C-917B-A30E-2A0B97FD8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paper solves gives an efficient way to solve the optimization problem.</a:t>
                </a:r>
              </a:p>
              <a:p>
                <a:endParaRPr lang="en-US" dirty="0"/>
              </a:p>
              <a:p>
                <a:r>
                  <a:rPr lang="en-US" dirty="0"/>
                  <a:t>Given the solution,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know exactly the worst-case distribution.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F3A4-B06C-917B-A30E-2A0B97FD8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3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2A3-FAE2-DE27-A390-B0DCC0F6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0DC2-8EC3-F219-83A7-F72EE6D2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considers type-2 Wasserstein distance.</a:t>
            </a:r>
          </a:p>
          <a:p>
            <a:r>
              <a:rPr lang="en-US" dirty="0"/>
              <a:t>Only considers normal distributions.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7910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61-0B66-E31D-2308-AD823B92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19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526-6E39-9655-9E57-EF8FF6BB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Type 2 Wasserstein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lim>
                      </m:limUp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all probability distributions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marginals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⟹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0B681-24E4-6272-ED55-E59329A5D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7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8BA-C7BF-2C7B-CEC5-F60295D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Wasserstein ambiguity set: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ℚ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D17941-0519-C4FE-8E3C-5B4237298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6E61-EF9F-0EE1-43F9-671A3AFF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Reformulation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minmax problem with the Wasserstein ambiguity set centered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ba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ba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74A1B-ACC1-07C3-3834-4406ACB0D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EAAD-B780-06D9-1B40-906B9BF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 me?</a:t>
            </a:r>
            <a:endParaRPr lang="en-IL" dirty="0"/>
          </a:p>
        </p:txBody>
      </p:sp>
      <p:pic>
        <p:nvPicPr>
          <p:cNvPr id="1026" name="Picture 2" descr="What is a good question? | Dragonfly Training">
            <a:extLst>
              <a:ext uri="{FF2B5EF4-FFF2-40B4-BE49-F238E27FC236}">
                <a16:creationId xmlns:a16="http://schemas.microsoft.com/office/drawing/2014/main" id="{EFCBA349-E8EC-8655-FB12-DF9038AF8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8479-B5BC-DD55-3444-1C03739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solution: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optimal in the problem above, then the affine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distributionally robust minimum mean square estimator and the normal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least favorable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𝑥𝑦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9956F-1A6B-F766-7606-4A9A891B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1192</Words>
  <Application>Microsoft Office PowerPoint</Application>
  <PresentationFormat>Widescreen</PresentationFormat>
  <Paragraphs>142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Wasserstein Distributionally Robust Kalman Filtering</vt:lpstr>
      <vt:lpstr>Background</vt:lpstr>
      <vt:lpstr>Goal</vt:lpstr>
      <vt:lpstr>Overview of the paper</vt:lpstr>
      <vt:lpstr>Reminders:</vt:lpstr>
      <vt:lpstr>Reminders</vt:lpstr>
      <vt:lpstr>Reformulation</vt:lpstr>
      <vt:lpstr>How does it help me?</vt:lpstr>
      <vt:lpstr>Using the solution:</vt:lpstr>
      <vt:lpstr>So now we know what to do</vt:lpstr>
      <vt:lpstr>But there is a long way</vt:lpstr>
      <vt:lpstr>Definitions</vt:lpstr>
      <vt:lpstr>Definitions</vt:lpstr>
      <vt:lpstr>Uses</vt:lpstr>
      <vt:lpstr>In simple words</vt:lpstr>
      <vt:lpstr>In simpler words</vt:lpstr>
      <vt:lpstr>Algorithm 1 – Bisection algorithm to solve 7b</vt:lpstr>
      <vt:lpstr>Algorithm 2 – Frank-Wolfe algorithm to solve 5</vt:lpstr>
      <vt:lpstr>What is a Kalman filter?</vt:lpstr>
      <vt:lpstr>What is a Kalman filter?</vt:lpstr>
      <vt:lpstr>What is a Kalman filter</vt:lpstr>
      <vt:lpstr>Example</vt:lpstr>
      <vt:lpstr>Algorithm</vt:lpstr>
      <vt:lpstr>Prediction step</vt:lpstr>
      <vt:lpstr>memes</vt:lpstr>
      <vt:lpstr>Prediction step</vt:lpstr>
      <vt:lpstr>Update step</vt:lpstr>
      <vt:lpstr>Update step</vt:lpstr>
      <vt:lpstr>Sum it all up</vt:lpstr>
      <vt:lpstr>Connected literature</vt:lpstr>
      <vt:lpstr>Connected literature</vt:lpstr>
      <vt:lpstr>Connected literature</vt:lpstr>
      <vt:lpstr>Paper contribution</vt:lpstr>
      <vt:lpstr>Paper contribution</vt:lpstr>
      <vt:lpstr>Assessment of strength and weakness</vt:lpstr>
      <vt:lpstr>Strength</vt:lpstr>
      <vt:lpstr>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Wasserstein Distributionally Robust Kalman Filtering</dc:title>
  <dc:creator>Ori Meiraz</dc:creator>
  <cp:lastModifiedBy>Ori Meiraz</cp:lastModifiedBy>
  <cp:revision>35</cp:revision>
  <dcterms:created xsi:type="dcterms:W3CDTF">2023-06-21T16:09:25Z</dcterms:created>
  <dcterms:modified xsi:type="dcterms:W3CDTF">2023-07-09T18:01:00Z</dcterms:modified>
</cp:coreProperties>
</file>