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056b0e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056b0e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056b0e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056b0e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056b0e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056b0e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4056b0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4056b0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4056b0e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4056b0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056b0e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056b0e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056b0e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056b0e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056b0e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056b0e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056b0e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056b0e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056b0e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056b0e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056b0e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056b0e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OriMorahim/home_assignments/blob/master/anomaly_detection/detection_model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Detect Abnormal User Activity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Methodology Review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64050" y="2939698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Set 600 sec time windows</a:t>
            </a:r>
            <a:endParaRPr sz="700"/>
          </a:p>
        </p:txBody>
      </p:sp>
      <p:sp>
        <p:nvSpPr>
          <p:cNvPr id="111" name="Google Shape;111;p22"/>
          <p:cNvSpPr/>
          <p:nvPr/>
        </p:nvSpPr>
        <p:spPr>
          <a:xfrm>
            <a:off x="1187049" y="2939700"/>
            <a:ext cx="6234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Aggregate events by time, user and route</a:t>
            </a:r>
            <a:endParaRPr sz="700"/>
          </a:p>
        </p:txBody>
      </p:sp>
      <p:cxnSp>
        <p:nvCxnSpPr>
          <p:cNvPr id="112" name="Google Shape;112;p22"/>
          <p:cNvCxnSpPr>
            <a:stCxn id="110" idx="3"/>
            <a:endCxn id="111" idx="1"/>
          </p:cNvCxnSpPr>
          <p:nvPr/>
        </p:nvCxnSpPr>
        <p:spPr>
          <a:xfrm>
            <a:off x="741850" y="3219148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2"/>
          <p:cNvSpPr/>
          <p:nvPr/>
        </p:nvSpPr>
        <p:spPr>
          <a:xfrm>
            <a:off x="2327559" y="2939698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lag features</a:t>
            </a:r>
            <a:endParaRPr sz="700"/>
          </a:p>
        </p:txBody>
      </p:sp>
      <p:cxnSp>
        <p:nvCxnSpPr>
          <p:cNvPr id="114" name="Google Shape;114;p22"/>
          <p:cNvCxnSpPr>
            <a:stCxn id="111" idx="3"/>
            <a:endCxn id="113" idx="1"/>
          </p:cNvCxnSpPr>
          <p:nvPr/>
        </p:nvCxnSpPr>
        <p:spPr>
          <a:xfrm>
            <a:off x="1810449" y="3219150"/>
            <a:ext cx="5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2"/>
          <p:cNvSpPr/>
          <p:nvPr/>
        </p:nvSpPr>
        <p:spPr>
          <a:xfrm>
            <a:off x="3470055" y="21780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difference features</a:t>
            </a:r>
            <a:endParaRPr sz="700"/>
          </a:p>
        </p:txBody>
      </p:sp>
      <p:sp>
        <p:nvSpPr>
          <p:cNvPr id="116" name="Google Shape;116;p22"/>
          <p:cNvSpPr/>
          <p:nvPr/>
        </p:nvSpPr>
        <p:spPr>
          <a:xfrm>
            <a:off x="3470055" y="3663246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moving averages</a:t>
            </a:r>
            <a:endParaRPr sz="700"/>
          </a:p>
        </p:txBody>
      </p:sp>
      <p:cxnSp>
        <p:nvCxnSpPr>
          <p:cNvPr id="117" name="Google Shape;117;p22"/>
          <p:cNvCxnSpPr>
            <a:stCxn id="113" idx="3"/>
            <a:endCxn id="115" idx="2"/>
          </p:cNvCxnSpPr>
          <p:nvPr/>
        </p:nvCxnSpPr>
        <p:spPr>
          <a:xfrm flipH="1" rot="10800000">
            <a:off x="2905359" y="2737048"/>
            <a:ext cx="8535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>
            <a:stCxn id="113" idx="3"/>
            <a:endCxn id="116" idx="0"/>
          </p:cNvCxnSpPr>
          <p:nvPr/>
        </p:nvCxnSpPr>
        <p:spPr>
          <a:xfrm>
            <a:off x="2905359" y="3219148"/>
            <a:ext cx="8535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2"/>
          <p:cNvSpPr/>
          <p:nvPr/>
        </p:nvSpPr>
        <p:spPr>
          <a:xfrm>
            <a:off x="4308255" y="29400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Training dataset</a:t>
            </a:r>
            <a:endParaRPr sz="700"/>
          </a:p>
        </p:txBody>
      </p:sp>
      <p:cxnSp>
        <p:nvCxnSpPr>
          <p:cNvPr id="120" name="Google Shape;120;p22"/>
          <p:cNvCxnSpPr>
            <a:stCxn id="116" idx="0"/>
            <a:endCxn id="119" idx="1"/>
          </p:cNvCxnSpPr>
          <p:nvPr/>
        </p:nvCxnSpPr>
        <p:spPr>
          <a:xfrm flipH="1" rot="10800000">
            <a:off x="3758955" y="3219546"/>
            <a:ext cx="5493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>
            <a:stCxn id="115" idx="2"/>
            <a:endCxn id="119" idx="1"/>
          </p:cNvCxnSpPr>
          <p:nvPr/>
        </p:nvCxnSpPr>
        <p:spPr>
          <a:xfrm>
            <a:off x="3758955" y="2736900"/>
            <a:ext cx="5493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>
            <a:stCxn id="119" idx="3"/>
            <a:endCxn id="123" idx="1"/>
          </p:cNvCxnSpPr>
          <p:nvPr/>
        </p:nvCxnSpPr>
        <p:spPr>
          <a:xfrm>
            <a:off x="4886055" y="3219450"/>
            <a:ext cx="897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/>
          <p:nvPr/>
        </p:nvSpPr>
        <p:spPr>
          <a:xfrm>
            <a:off x="5783180" y="29403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Train Isolation Forest</a:t>
            </a:r>
            <a:endParaRPr sz="700"/>
          </a:p>
        </p:txBody>
      </p:sp>
      <p:cxnSp>
        <p:nvCxnSpPr>
          <p:cNvPr id="124" name="Google Shape;124;p22"/>
          <p:cNvCxnSpPr/>
          <p:nvPr/>
        </p:nvCxnSpPr>
        <p:spPr>
          <a:xfrm>
            <a:off x="5268800" y="1704050"/>
            <a:ext cx="18900" cy="29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/>
          <p:nvPr/>
        </p:nvSpPr>
        <p:spPr>
          <a:xfrm>
            <a:off x="6849980" y="29403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Inference</a:t>
            </a:r>
            <a:endParaRPr sz="700"/>
          </a:p>
        </p:txBody>
      </p:sp>
      <p:cxnSp>
        <p:nvCxnSpPr>
          <p:cNvPr id="126" name="Google Shape;126;p22"/>
          <p:cNvCxnSpPr>
            <a:stCxn id="119" idx="2"/>
          </p:cNvCxnSpPr>
          <p:nvPr/>
        </p:nvCxnSpPr>
        <p:spPr>
          <a:xfrm flipH="1" rot="-5400000">
            <a:off x="5514105" y="2581950"/>
            <a:ext cx="723600" cy="255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endCxn id="125" idx="2"/>
          </p:cNvCxnSpPr>
          <p:nvPr/>
        </p:nvCxnSpPr>
        <p:spPr>
          <a:xfrm rot="10800000">
            <a:off x="7138880" y="3499200"/>
            <a:ext cx="2190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>
            <a:stCxn id="123" idx="3"/>
            <a:endCxn id="125" idx="1"/>
          </p:cNvCxnSpPr>
          <p:nvPr/>
        </p:nvCxnSpPr>
        <p:spPr>
          <a:xfrm>
            <a:off x="6360980" y="3219750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Methodology Review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164050" y="2939698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Set 600 sec time windows</a:t>
            </a:r>
            <a:endParaRPr sz="700"/>
          </a:p>
        </p:txBody>
      </p:sp>
      <p:sp>
        <p:nvSpPr>
          <p:cNvPr id="135" name="Google Shape;135;p23"/>
          <p:cNvSpPr/>
          <p:nvPr/>
        </p:nvSpPr>
        <p:spPr>
          <a:xfrm>
            <a:off x="1187049" y="2939700"/>
            <a:ext cx="6234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Aggregate events by time, user and route</a:t>
            </a:r>
            <a:endParaRPr sz="700"/>
          </a:p>
        </p:txBody>
      </p:sp>
      <p:cxnSp>
        <p:nvCxnSpPr>
          <p:cNvPr id="136" name="Google Shape;136;p23"/>
          <p:cNvCxnSpPr>
            <a:stCxn id="134" idx="3"/>
            <a:endCxn id="135" idx="1"/>
          </p:cNvCxnSpPr>
          <p:nvPr/>
        </p:nvCxnSpPr>
        <p:spPr>
          <a:xfrm>
            <a:off x="741850" y="3219148"/>
            <a:ext cx="4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/>
          <p:nvPr/>
        </p:nvSpPr>
        <p:spPr>
          <a:xfrm>
            <a:off x="2327559" y="2939698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lag features</a:t>
            </a:r>
            <a:endParaRPr sz="700"/>
          </a:p>
        </p:txBody>
      </p:sp>
      <p:cxnSp>
        <p:nvCxnSpPr>
          <p:cNvPr id="138" name="Google Shape;138;p23"/>
          <p:cNvCxnSpPr>
            <a:stCxn id="135" idx="3"/>
            <a:endCxn id="137" idx="1"/>
          </p:cNvCxnSpPr>
          <p:nvPr/>
        </p:nvCxnSpPr>
        <p:spPr>
          <a:xfrm>
            <a:off x="1810449" y="3219150"/>
            <a:ext cx="5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/>
          <p:nvPr/>
        </p:nvSpPr>
        <p:spPr>
          <a:xfrm>
            <a:off x="3470055" y="21780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difference features</a:t>
            </a:r>
            <a:endParaRPr sz="700"/>
          </a:p>
        </p:txBody>
      </p:sp>
      <p:sp>
        <p:nvSpPr>
          <p:cNvPr id="140" name="Google Shape;140;p23"/>
          <p:cNvSpPr/>
          <p:nvPr/>
        </p:nvSpPr>
        <p:spPr>
          <a:xfrm>
            <a:off x="3470055" y="3663246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Extract moving averages</a:t>
            </a:r>
            <a:endParaRPr sz="700"/>
          </a:p>
        </p:txBody>
      </p:sp>
      <p:cxnSp>
        <p:nvCxnSpPr>
          <p:cNvPr id="141" name="Google Shape;141;p23"/>
          <p:cNvCxnSpPr>
            <a:stCxn id="137" idx="3"/>
            <a:endCxn id="139" idx="2"/>
          </p:cNvCxnSpPr>
          <p:nvPr/>
        </p:nvCxnSpPr>
        <p:spPr>
          <a:xfrm flipH="1" rot="10800000">
            <a:off x="2905359" y="2737048"/>
            <a:ext cx="8535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>
            <a:stCxn id="137" idx="3"/>
            <a:endCxn id="140" idx="0"/>
          </p:cNvCxnSpPr>
          <p:nvPr/>
        </p:nvCxnSpPr>
        <p:spPr>
          <a:xfrm>
            <a:off x="2905359" y="3219148"/>
            <a:ext cx="8535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/>
          <p:nvPr/>
        </p:nvSpPr>
        <p:spPr>
          <a:xfrm>
            <a:off x="4308255" y="29400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Training dataset</a:t>
            </a:r>
            <a:endParaRPr sz="700"/>
          </a:p>
        </p:txBody>
      </p:sp>
      <p:cxnSp>
        <p:nvCxnSpPr>
          <p:cNvPr id="144" name="Google Shape;144;p23"/>
          <p:cNvCxnSpPr>
            <a:stCxn id="140" idx="0"/>
            <a:endCxn id="143" idx="1"/>
          </p:cNvCxnSpPr>
          <p:nvPr/>
        </p:nvCxnSpPr>
        <p:spPr>
          <a:xfrm flipH="1" rot="10800000">
            <a:off x="3758955" y="3219546"/>
            <a:ext cx="5493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>
            <a:stCxn id="139" idx="2"/>
            <a:endCxn id="143" idx="1"/>
          </p:cNvCxnSpPr>
          <p:nvPr/>
        </p:nvCxnSpPr>
        <p:spPr>
          <a:xfrm>
            <a:off x="3758955" y="2736900"/>
            <a:ext cx="5493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stCxn id="143" idx="3"/>
            <a:endCxn id="147" idx="1"/>
          </p:cNvCxnSpPr>
          <p:nvPr/>
        </p:nvCxnSpPr>
        <p:spPr>
          <a:xfrm>
            <a:off x="4886055" y="3219450"/>
            <a:ext cx="897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/>
          <p:nvPr/>
        </p:nvSpPr>
        <p:spPr>
          <a:xfrm>
            <a:off x="5783180" y="29403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Train Isolation Forest</a:t>
            </a:r>
            <a:endParaRPr sz="700"/>
          </a:p>
        </p:txBody>
      </p:sp>
      <p:cxnSp>
        <p:nvCxnSpPr>
          <p:cNvPr id="148" name="Google Shape;148;p23"/>
          <p:cNvCxnSpPr/>
          <p:nvPr/>
        </p:nvCxnSpPr>
        <p:spPr>
          <a:xfrm>
            <a:off x="5268800" y="1704050"/>
            <a:ext cx="18900" cy="29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/>
          <p:nvPr/>
        </p:nvSpPr>
        <p:spPr>
          <a:xfrm>
            <a:off x="6849980" y="2940300"/>
            <a:ext cx="5778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00"/>
              <a:t>Inference</a:t>
            </a:r>
            <a:endParaRPr sz="700"/>
          </a:p>
        </p:txBody>
      </p:sp>
      <p:cxnSp>
        <p:nvCxnSpPr>
          <p:cNvPr id="150" name="Google Shape;150;p23"/>
          <p:cNvCxnSpPr>
            <a:stCxn id="143" idx="2"/>
          </p:cNvCxnSpPr>
          <p:nvPr/>
        </p:nvCxnSpPr>
        <p:spPr>
          <a:xfrm flipH="1" rot="-5400000">
            <a:off x="5514105" y="2581950"/>
            <a:ext cx="723600" cy="255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3"/>
          <p:cNvCxnSpPr>
            <a:endCxn id="149" idx="2"/>
          </p:cNvCxnSpPr>
          <p:nvPr/>
        </p:nvCxnSpPr>
        <p:spPr>
          <a:xfrm rot="10800000">
            <a:off x="7138880" y="3499200"/>
            <a:ext cx="2190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>
            <a:stCxn id="147" idx="3"/>
            <a:endCxn id="149" idx="1"/>
          </p:cNvCxnSpPr>
          <p:nvPr/>
        </p:nvCxnSpPr>
        <p:spPr>
          <a:xfrm>
            <a:off x="6360980" y="3219750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/>
          <p:nvPr/>
        </p:nvSpPr>
        <p:spPr>
          <a:xfrm>
            <a:off x="1899275" y="1334425"/>
            <a:ext cx="4359300" cy="33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Things I would add with no time constraints:</a:t>
            </a:r>
            <a:br>
              <a:rPr b="1" lang="iw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Trend related </a:t>
            </a:r>
            <a:r>
              <a:rPr lang="iw"/>
              <a:t>features</a:t>
            </a:r>
            <a:r>
              <a:rPr lang="iw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Seasonality related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Difference between prediction and actual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Change in percentage with lags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Add distance related features (euclidian, </a:t>
            </a:r>
            <a:r>
              <a:rPr lang="iw">
                <a:solidFill>
                  <a:schemeClr val="dk1"/>
                </a:solidFill>
              </a:rPr>
              <a:t>m</a:t>
            </a:r>
            <a:r>
              <a:rPr lang="iw">
                <a:solidFill>
                  <a:schemeClr val="dk1"/>
                </a:solidFill>
              </a:rPr>
              <a:t>ahalanobis</a:t>
            </a:r>
            <a:r>
              <a:rPr lang="iw"/>
              <a:t>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Other algorithms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3495825" y="1935875"/>
            <a:ext cx="198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/>
              <a:t>Demo</a:t>
            </a:r>
            <a:endParaRPr sz="4800"/>
          </a:p>
        </p:txBody>
      </p:sp>
      <p:sp>
        <p:nvSpPr>
          <p:cNvPr id="159" name="Google Shape;159;p24"/>
          <p:cNvSpPr txBox="1"/>
          <p:nvPr/>
        </p:nvSpPr>
        <p:spPr>
          <a:xfrm>
            <a:off x="225525" y="4416775"/>
            <a:ext cx="87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u="sng">
                <a:solidFill>
                  <a:schemeClr val="hlink"/>
                </a:solidFill>
                <a:hlinkClick r:id="rId3"/>
              </a:rPr>
              <a:t>https://github.com/OriMorahim/home_assignments/blob/master/anomaly_detection/detection_model.ipynb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87175" y="4105575"/>
            <a:ext cx="1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GitHub: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What is </a:t>
            </a:r>
            <a:r>
              <a:rPr lang="iw"/>
              <a:t>abnormal activity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One might think of </a:t>
            </a:r>
            <a:r>
              <a:rPr lang="iw"/>
              <a:t>several</a:t>
            </a:r>
            <a:r>
              <a:rPr lang="iw"/>
              <a:t> different </a:t>
            </a:r>
            <a:r>
              <a:rPr lang="iw"/>
              <a:t>definitions</a:t>
            </a:r>
            <a:r>
              <a:rPr lang="iw"/>
              <a:t> of </a:t>
            </a:r>
            <a:r>
              <a:rPr lang="iw"/>
              <a:t>abnormal activity. </a:t>
            </a:r>
            <a:br>
              <a:rPr lang="iw"/>
            </a:br>
            <a:r>
              <a:rPr lang="iw"/>
              <a:t>The diversion in which abnormal activity might appear makes it harder for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In order to stay agile and avoid a strict definition of abnormality, we will leverage ML algorithms and techniques to mark the abnormalities without specifically defined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</a:t>
            </a:r>
            <a:r>
              <a:rPr lang="iw"/>
              <a:t>intuition</a:t>
            </a:r>
            <a:r>
              <a:rPr lang="iw"/>
              <a:t> behind the </a:t>
            </a:r>
            <a:r>
              <a:rPr lang="iw"/>
              <a:t>abnormality</a:t>
            </a:r>
            <a:r>
              <a:rPr lang="iw"/>
              <a:t> we look for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</a:t>
            </a:r>
            <a:r>
              <a:rPr lang="iw"/>
              <a:t>abnormality</a:t>
            </a:r>
            <a:r>
              <a:rPr lang="iw"/>
              <a:t> we are looking for rely on the </a:t>
            </a:r>
            <a:r>
              <a:rPr lang="iw"/>
              <a:t>frequency</a:t>
            </a:r>
            <a:r>
              <a:rPr lang="iw"/>
              <a:t> in which a specific user generates a request to a specific route.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w"/>
              <a:t>Note:</a:t>
            </a:r>
            <a:r>
              <a:rPr lang="iw"/>
              <a:t> we do not set thresholds for the “normal” frequency, we </a:t>
            </a:r>
            <a:r>
              <a:rPr lang="iw"/>
              <a:t>expect</a:t>
            </a:r>
            <a:r>
              <a:rPr lang="iw"/>
              <a:t> the </a:t>
            </a:r>
            <a:r>
              <a:rPr lang="iw"/>
              <a:t>algorithm</a:t>
            </a:r>
            <a:r>
              <a:rPr lang="iw"/>
              <a:t> to do it for us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Abnormality</a:t>
            </a:r>
            <a:r>
              <a:rPr lang="iw"/>
              <a:t> might appear due to high/low number of requests </a:t>
            </a:r>
            <a:r>
              <a:rPr lang="iw"/>
              <a:t>generated</a:t>
            </a:r>
            <a:r>
              <a:rPr lang="iw"/>
              <a:t> by a user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Abnormality might appear due to significant different in the number of requests a user generates in comparison to previous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19025" y="4679900"/>
            <a:ext cx="8871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119025" y="4792675"/>
            <a:ext cx="887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Note: other </a:t>
            </a:r>
            <a:r>
              <a:rPr lang="iw" sz="900"/>
              <a:t>types</a:t>
            </a:r>
            <a:r>
              <a:rPr lang="iw" sz="900"/>
              <a:t> of </a:t>
            </a:r>
            <a:r>
              <a:rPr lang="iw" sz="900"/>
              <a:t>abnormalities might rely on cookies, headers, user-agents, etc...</a:t>
            </a:r>
            <a:r>
              <a:rPr lang="iw" sz="900"/>
              <a:t> 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Cold Start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2 weeks events data 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2020 time windows of 600 seconds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1.4M events 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Single</a:t>
            </a:r>
            <a:r>
              <a:rPr lang="iw"/>
              <a:t> event includes the following attributes: timestamp, user, route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Abnormalities</a:t>
            </a:r>
            <a:r>
              <a:rPr lang="iw"/>
              <a:t> Found statistics 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Number of </a:t>
            </a:r>
            <a:r>
              <a:rPr lang="iw"/>
              <a:t>abnormalities</a:t>
            </a:r>
            <a:r>
              <a:rPr lang="iw"/>
              <a:t>: </a:t>
            </a:r>
            <a:r>
              <a:rPr b="1" lang="iw"/>
              <a:t>436 (0.2%)</a:t>
            </a:r>
            <a:br>
              <a:rPr lang="i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Number of users for which </a:t>
            </a:r>
            <a:r>
              <a:rPr lang="iw"/>
              <a:t>abnormal</a:t>
            </a:r>
            <a:r>
              <a:rPr lang="iw"/>
              <a:t> activity detected: </a:t>
            </a:r>
            <a:r>
              <a:rPr b="1" lang="iw"/>
              <a:t>12 (80%)</a:t>
            </a:r>
            <a:br>
              <a:rPr b="1" lang="iw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Number of routes for which </a:t>
            </a:r>
            <a:r>
              <a:rPr lang="iw"/>
              <a:t>abnormal</a:t>
            </a:r>
            <a:r>
              <a:rPr lang="iw"/>
              <a:t> </a:t>
            </a:r>
            <a:r>
              <a:rPr lang="iw"/>
              <a:t>activity detected: </a:t>
            </a:r>
            <a:r>
              <a:rPr b="1" lang="iw"/>
              <a:t>5 (100%)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Abnormalities Distributed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625" y="1017725"/>
            <a:ext cx="38139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Abnormalities</a:t>
            </a:r>
            <a:r>
              <a:rPr lang="iw"/>
              <a:t> Visualization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1107475"/>
            <a:ext cx="80352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Abnormalities Visualization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2421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Abnormalities Visualization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969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