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5" y="1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35635"/>
          </a:xfrm>
          <a:custGeom>
            <a:avLst/>
            <a:gdLst/>
            <a:ahLst/>
            <a:cxnLst/>
            <a:rect l="l" t="t" r="r" b="b"/>
            <a:pathLst>
              <a:path w="12192000" h="635635">
                <a:moveTo>
                  <a:pt x="0" y="635508"/>
                </a:moveTo>
                <a:lnTo>
                  <a:pt x="12192000" y="635508"/>
                </a:lnTo>
                <a:lnTo>
                  <a:pt x="12192000" y="0"/>
                </a:lnTo>
                <a:lnTo>
                  <a:pt x="0" y="0"/>
                </a:lnTo>
                <a:lnTo>
                  <a:pt x="0" y="635508"/>
                </a:lnTo>
                <a:close/>
              </a:path>
            </a:pathLst>
          </a:custGeom>
          <a:solidFill>
            <a:srgbClr val="2E446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2420" y="0"/>
            <a:ext cx="5725668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6136" y="0"/>
            <a:ext cx="3996690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91711" y="0"/>
            <a:ext cx="2158745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>
                <a:solidFill>
                  <a:srgbClr val="005BAC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35635"/>
          </a:xfrm>
          <a:custGeom>
            <a:avLst/>
            <a:gdLst/>
            <a:ahLst/>
            <a:cxnLst/>
            <a:rect l="l" t="t" r="r" b="b"/>
            <a:pathLst>
              <a:path w="12192000" h="635635">
                <a:moveTo>
                  <a:pt x="0" y="635508"/>
                </a:moveTo>
                <a:lnTo>
                  <a:pt x="12192000" y="635508"/>
                </a:lnTo>
                <a:lnTo>
                  <a:pt x="12192000" y="0"/>
                </a:lnTo>
                <a:lnTo>
                  <a:pt x="0" y="0"/>
                </a:lnTo>
                <a:lnTo>
                  <a:pt x="0" y="635508"/>
                </a:lnTo>
                <a:close/>
              </a:path>
            </a:pathLst>
          </a:custGeom>
          <a:solidFill>
            <a:srgbClr val="2E446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2420" y="0"/>
            <a:ext cx="5725668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6136" y="0"/>
            <a:ext cx="3996690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91711" y="0"/>
            <a:ext cx="2158745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35635"/>
          </a:xfrm>
          <a:custGeom>
            <a:avLst/>
            <a:gdLst/>
            <a:ahLst/>
            <a:cxnLst/>
            <a:rect l="l" t="t" r="r" b="b"/>
            <a:pathLst>
              <a:path w="12192000" h="635635">
                <a:moveTo>
                  <a:pt x="0" y="635508"/>
                </a:moveTo>
                <a:lnTo>
                  <a:pt x="12192000" y="635508"/>
                </a:lnTo>
                <a:lnTo>
                  <a:pt x="12192000" y="0"/>
                </a:lnTo>
                <a:lnTo>
                  <a:pt x="0" y="0"/>
                </a:lnTo>
                <a:lnTo>
                  <a:pt x="0" y="635508"/>
                </a:lnTo>
                <a:close/>
              </a:path>
            </a:pathLst>
          </a:custGeom>
          <a:solidFill>
            <a:srgbClr val="2E446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2420" y="0"/>
            <a:ext cx="1446276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6136" y="0"/>
            <a:ext cx="1344930" cy="840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35635"/>
          </a:xfrm>
          <a:custGeom>
            <a:avLst/>
            <a:gdLst/>
            <a:ahLst/>
            <a:cxnLst/>
            <a:rect l="l" t="t" r="r" b="b"/>
            <a:pathLst>
              <a:path w="12192000" h="635635">
                <a:moveTo>
                  <a:pt x="0" y="635508"/>
                </a:moveTo>
                <a:lnTo>
                  <a:pt x="12192000" y="635508"/>
                </a:lnTo>
                <a:lnTo>
                  <a:pt x="12192000" y="0"/>
                </a:lnTo>
                <a:lnTo>
                  <a:pt x="0" y="0"/>
                </a:lnTo>
                <a:lnTo>
                  <a:pt x="0" y="635508"/>
                </a:lnTo>
                <a:close/>
              </a:path>
            </a:pathLst>
          </a:custGeom>
          <a:solidFill>
            <a:srgbClr val="2E446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3430" y="66675"/>
            <a:ext cx="11045139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3085" y="1320672"/>
            <a:ext cx="11685828" cy="2573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rgbClr val="005BAC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34.jpg"/><Relationship Id="rId5" Type="http://schemas.openxmlformats.org/officeDocument/2006/relationships/image" Target="../media/image11.png"/><Relationship Id="rId10" Type="http://schemas.openxmlformats.org/officeDocument/2006/relationships/image" Target="../media/image33.jpg"/><Relationship Id="rId4" Type="http://schemas.openxmlformats.org/officeDocument/2006/relationships/image" Target="../media/image10.png"/><Relationship Id="rId9" Type="http://schemas.openxmlformats.org/officeDocument/2006/relationships/image" Target="../media/image3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9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9.png"/><Relationship Id="rId7" Type="http://schemas.openxmlformats.org/officeDocument/2006/relationships/image" Target="../media/image40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3.jpg"/><Relationship Id="rId5" Type="http://schemas.openxmlformats.org/officeDocument/2006/relationships/image" Target="../media/image11.png"/><Relationship Id="rId10" Type="http://schemas.openxmlformats.org/officeDocument/2006/relationships/image" Target="../media/image42.jpg"/><Relationship Id="rId4" Type="http://schemas.openxmlformats.org/officeDocument/2006/relationships/image" Target="../media/image10.png"/><Relationship Id="rId9" Type="http://schemas.openxmlformats.org/officeDocument/2006/relationships/image" Target="../media/image4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9.png"/><Relationship Id="rId7" Type="http://schemas.openxmlformats.org/officeDocument/2006/relationships/image" Target="../media/image44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1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8.png"/><Relationship Id="rId7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11.png"/><Relationship Id="rId10" Type="http://schemas.openxmlformats.org/officeDocument/2006/relationships/image" Target="../media/image59.png"/><Relationship Id="rId4" Type="http://schemas.openxmlformats.org/officeDocument/2006/relationships/image" Target="../media/image49.png"/><Relationship Id="rId9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8.png"/><Relationship Id="rId7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11.png"/><Relationship Id="rId10" Type="http://schemas.openxmlformats.org/officeDocument/2006/relationships/image" Target="../media/image61.png"/><Relationship Id="rId4" Type="http://schemas.openxmlformats.org/officeDocument/2006/relationships/image" Target="../media/image49.png"/><Relationship Id="rId9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8.png"/><Relationship Id="rId7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11.png"/><Relationship Id="rId10" Type="http://schemas.openxmlformats.org/officeDocument/2006/relationships/image" Target="../media/image67.png"/><Relationship Id="rId4" Type="http://schemas.openxmlformats.org/officeDocument/2006/relationships/image" Target="../media/image49.png"/><Relationship Id="rId9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4.png"/><Relationship Id="rId3" Type="http://schemas.openxmlformats.org/officeDocument/2006/relationships/image" Target="../media/image48.png"/><Relationship Id="rId7" Type="http://schemas.openxmlformats.org/officeDocument/2006/relationships/image" Target="../media/image69.png"/><Relationship Id="rId12" Type="http://schemas.openxmlformats.org/officeDocument/2006/relationships/image" Target="../media/image7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72.png"/><Relationship Id="rId5" Type="http://schemas.openxmlformats.org/officeDocument/2006/relationships/image" Target="../media/image11.png"/><Relationship Id="rId10" Type="http://schemas.openxmlformats.org/officeDocument/2006/relationships/image" Target="../media/image65.png"/><Relationship Id="rId4" Type="http://schemas.openxmlformats.org/officeDocument/2006/relationships/image" Target="../media/image49.png"/><Relationship Id="rId9" Type="http://schemas.openxmlformats.org/officeDocument/2006/relationships/image" Target="../media/image71.png"/><Relationship Id="rId14" Type="http://schemas.openxmlformats.org/officeDocument/2006/relationships/image" Target="../media/image7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48.png"/><Relationship Id="rId7" Type="http://schemas.openxmlformats.org/officeDocument/2006/relationships/image" Target="../media/image7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80.jpg"/><Relationship Id="rId5" Type="http://schemas.openxmlformats.org/officeDocument/2006/relationships/image" Target="../media/image11.png"/><Relationship Id="rId10" Type="http://schemas.openxmlformats.org/officeDocument/2006/relationships/image" Target="../media/image79.png"/><Relationship Id="rId4" Type="http://schemas.openxmlformats.org/officeDocument/2006/relationships/image" Target="../media/image49.png"/><Relationship Id="rId9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71.png"/><Relationship Id="rId3" Type="http://schemas.openxmlformats.org/officeDocument/2006/relationships/image" Target="../media/image48.png"/><Relationship Id="rId7" Type="http://schemas.openxmlformats.org/officeDocument/2006/relationships/image" Target="../media/image81.png"/><Relationship Id="rId12" Type="http://schemas.openxmlformats.org/officeDocument/2006/relationships/image" Target="../media/image8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84.jpg"/><Relationship Id="rId5" Type="http://schemas.openxmlformats.org/officeDocument/2006/relationships/image" Target="../media/image11.png"/><Relationship Id="rId10" Type="http://schemas.openxmlformats.org/officeDocument/2006/relationships/image" Target="../media/image65.png"/><Relationship Id="rId4" Type="http://schemas.openxmlformats.org/officeDocument/2006/relationships/image" Target="../media/image49.png"/><Relationship Id="rId9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48.png"/><Relationship Id="rId7" Type="http://schemas.openxmlformats.org/officeDocument/2006/relationships/image" Target="../media/image8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11.png"/><Relationship Id="rId10" Type="http://schemas.openxmlformats.org/officeDocument/2006/relationships/image" Target="../media/image88.jpg"/><Relationship Id="rId4" Type="http://schemas.openxmlformats.org/officeDocument/2006/relationships/image" Target="../media/image49.png"/><Relationship Id="rId9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8.png"/><Relationship Id="rId7" Type="http://schemas.openxmlformats.org/officeDocument/2006/relationships/image" Target="../media/image89.png"/><Relationship Id="rId12" Type="http://schemas.openxmlformats.org/officeDocument/2006/relationships/image" Target="../media/image9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92.png"/><Relationship Id="rId5" Type="http://schemas.openxmlformats.org/officeDocument/2006/relationships/image" Target="../media/image11.png"/><Relationship Id="rId10" Type="http://schemas.openxmlformats.org/officeDocument/2006/relationships/image" Target="../media/image91.png"/><Relationship Id="rId4" Type="http://schemas.openxmlformats.org/officeDocument/2006/relationships/image" Target="../media/image49.png"/><Relationship Id="rId9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9.png"/><Relationship Id="rId7" Type="http://schemas.openxmlformats.org/officeDocument/2006/relationships/image" Target="../media/image1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7.jpg"/><Relationship Id="rId4" Type="http://schemas.openxmlformats.org/officeDocument/2006/relationships/image" Target="../media/image10.png"/><Relationship Id="rId9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10" Type="http://schemas.openxmlformats.org/officeDocument/2006/relationships/image" Target="../media/image28.jpg"/><Relationship Id="rId4" Type="http://schemas.openxmlformats.org/officeDocument/2006/relationships/image" Target="../media/image10.png"/><Relationship Id="rId9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0423" y="1335024"/>
            <a:ext cx="9561575" cy="2810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0617" y="1386014"/>
            <a:ext cx="9481185" cy="2708275"/>
          </a:xfrm>
          <a:custGeom>
            <a:avLst/>
            <a:gdLst/>
            <a:ahLst/>
            <a:cxnLst/>
            <a:rect l="l" t="t" r="r" b="b"/>
            <a:pathLst>
              <a:path w="9481185" h="2708275">
                <a:moveTo>
                  <a:pt x="0" y="2708148"/>
                </a:moveTo>
                <a:lnTo>
                  <a:pt x="9480804" y="2708148"/>
                </a:lnTo>
                <a:lnTo>
                  <a:pt x="9480804" y="0"/>
                </a:lnTo>
                <a:lnTo>
                  <a:pt x="0" y="0"/>
                </a:lnTo>
                <a:lnTo>
                  <a:pt x="0" y="2708148"/>
                </a:lnTo>
                <a:close/>
              </a:path>
            </a:pathLst>
          </a:custGeom>
          <a:solidFill>
            <a:srgbClr val="2E4460"/>
          </a:solid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52984" y="1556003"/>
            <a:ext cx="2171700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4D0DE7-BBDB-47D0-BC0E-4CC31DDA6E7E}"/>
              </a:ext>
            </a:extLst>
          </p:cNvPr>
          <p:cNvSpPr txBox="1"/>
          <p:nvPr/>
        </p:nvSpPr>
        <p:spPr>
          <a:xfrm>
            <a:off x="5638800" y="2286000"/>
            <a:ext cx="497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Linux</a:t>
            </a:r>
            <a:r>
              <a:rPr lang="zh-CN" altLang="en-US" sz="6000" b="1" dirty="0">
                <a:solidFill>
                  <a:schemeClr val="bg1"/>
                </a:solidFill>
              </a:rPr>
              <a:t>基础简介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8052816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235686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1888" y="0"/>
            <a:ext cx="134493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2864" y="0"/>
            <a:ext cx="1344930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5364" y="0"/>
            <a:ext cx="1780793" cy="8282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05044" y="0"/>
            <a:ext cx="2972561" cy="8404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1. </a:t>
            </a:r>
            <a:r>
              <a:rPr spc="-5" dirty="0"/>
              <a:t>Linu</a:t>
            </a:r>
            <a:r>
              <a:rPr dirty="0"/>
              <a:t>x</a:t>
            </a:r>
            <a:r>
              <a:rPr dirty="0">
                <a:latin typeface="微软雅黑"/>
                <a:cs typeface="微软雅黑"/>
              </a:rPr>
              <a:t>简介</a:t>
            </a:r>
            <a:r>
              <a:rPr spc="125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spc="-5" dirty="0"/>
              <a:t>Linux</a:t>
            </a:r>
            <a:r>
              <a:rPr dirty="0">
                <a:latin typeface="微软雅黑"/>
                <a:cs typeface="微软雅黑"/>
              </a:rPr>
              <a:t>发行版是什么</a:t>
            </a:r>
          </a:p>
        </p:txBody>
      </p:sp>
      <p:sp>
        <p:nvSpPr>
          <p:cNvPr id="9" name="object 9"/>
          <p:cNvSpPr/>
          <p:nvPr/>
        </p:nvSpPr>
        <p:spPr>
          <a:xfrm>
            <a:off x="723900" y="943355"/>
            <a:ext cx="4674108" cy="2695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42531" y="821436"/>
            <a:ext cx="4898135" cy="28178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127" y="3820667"/>
            <a:ext cx="3889248" cy="27797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44640" y="3738371"/>
            <a:ext cx="4796028" cy="29443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8580120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235686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1888" y="0"/>
            <a:ext cx="134493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2864" y="0"/>
            <a:ext cx="1344930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5364" y="0"/>
            <a:ext cx="1780793" cy="8282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2203" y="0"/>
            <a:ext cx="3362705" cy="8282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1. </a:t>
            </a:r>
            <a:r>
              <a:rPr spc="-5" dirty="0"/>
              <a:t>Linu</a:t>
            </a:r>
            <a:r>
              <a:rPr dirty="0"/>
              <a:t>x</a:t>
            </a:r>
            <a:r>
              <a:rPr dirty="0">
                <a:latin typeface="微软雅黑"/>
                <a:cs typeface="微软雅黑"/>
              </a:rPr>
              <a:t>简介</a:t>
            </a:r>
            <a:r>
              <a:rPr spc="125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spc="-5" dirty="0"/>
              <a:t>Linu</a:t>
            </a:r>
            <a:r>
              <a:rPr dirty="0"/>
              <a:t>x</a:t>
            </a:r>
            <a:r>
              <a:rPr spc="-15" dirty="0"/>
              <a:t> </a:t>
            </a:r>
            <a:r>
              <a:rPr dirty="0"/>
              <a:t>VS</a:t>
            </a:r>
            <a:r>
              <a:rPr spc="5" dirty="0"/>
              <a:t> </a:t>
            </a:r>
            <a:r>
              <a:rPr spc="-5" dirty="0"/>
              <a:t>Windows</a:t>
            </a:r>
          </a:p>
        </p:txBody>
      </p:sp>
      <p:sp>
        <p:nvSpPr>
          <p:cNvPr id="9" name="object 9"/>
          <p:cNvSpPr/>
          <p:nvPr/>
        </p:nvSpPr>
        <p:spPr>
          <a:xfrm>
            <a:off x="1299972" y="787908"/>
            <a:ext cx="9592056" cy="6038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6031992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235686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1888" y="0"/>
            <a:ext cx="134493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2864" y="0"/>
            <a:ext cx="1344930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5364" y="0"/>
            <a:ext cx="2201417" cy="8282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1. </a:t>
            </a:r>
            <a:r>
              <a:rPr spc="-5" dirty="0"/>
              <a:t>Linu</a:t>
            </a:r>
            <a:r>
              <a:rPr dirty="0"/>
              <a:t>x</a:t>
            </a:r>
            <a:r>
              <a:rPr dirty="0">
                <a:latin typeface="微软雅黑"/>
                <a:cs typeface="微软雅黑"/>
              </a:rPr>
              <a:t>简介</a:t>
            </a:r>
            <a:r>
              <a:rPr spc="125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dirty="0"/>
              <a:t>Ubuntu</a:t>
            </a:r>
          </a:p>
        </p:txBody>
      </p:sp>
      <p:sp>
        <p:nvSpPr>
          <p:cNvPr id="8" name="object 8"/>
          <p:cNvSpPr/>
          <p:nvPr/>
        </p:nvSpPr>
        <p:spPr>
          <a:xfrm>
            <a:off x="160020" y="894588"/>
            <a:ext cx="7917180" cy="2866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611" y="4094988"/>
            <a:ext cx="4075176" cy="2615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9788" y="4035552"/>
            <a:ext cx="3677412" cy="2689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3" y="4094988"/>
            <a:ext cx="3816096" cy="2630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21395" y="925067"/>
            <a:ext cx="3814572" cy="26883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6031992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235686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1888" y="0"/>
            <a:ext cx="134493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2864" y="0"/>
            <a:ext cx="1344930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5364" y="0"/>
            <a:ext cx="2201417" cy="8282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1. </a:t>
            </a:r>
            <a:r>
              <a:rPr spc="-5" dirty="0"/>
              <a:t>Linu</a:t>
            </a:r>
            <a:r>
              <a:rPr dirty="0"/>
              <a:t>x</a:t>
            </a:r>
            <a:r>
              <a:rPr dirty="0">
                <a:latin typeface="微软雅黑"/>
                <a:cs typeface="微软雅黑"/>
              </a:rPr>
              <a:t>简介</a:t>
            </a:r>
            <a:r>
              <a:rPr spc="125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dirty="0"/>
              <a:t>Ubuntu</a:t>
            </a:r>
          </a:p>
        </p:txBody>
      </p:sp>
      <p:sp>
        <p:nvSpPr>
          <p:cNvPr id="8" name="object 8"/>
          <p:cNvSpPr/>
          <p:nvPr/>
        </p:nvSpPr>
        <p:spPr>
          <a:xfrm>
            <a:off x="490727" y="940308"/>
            <a:ext cx="5324856" cy="2488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3428" y="3429000"/>
            <a:ext cx="4847844" cy="3247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2648" y="3429000"/>
            <a:ext cx="5992367" cy="3247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430" y="66675"/>
            <a:ext cx="839469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微软雅黑"/>
                <a:cs typeface="微软雅黑"/>
              </a:rPr>
              <a:t>目录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3127" y="3282950"/>
            <a:ext cx="564007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2E4460"/>
                </a:solidFill>
                <a:latin typeface="Wingdings"/>
                <a:cs typeface="Wingdings"/>
              </a:rPr>
              <a:t></a:t>
            </a:r>
            <a:r>
              <a:rPr sz="4800" b="1" dirty="0">
                <a:solidFill>
                  <a:srgbClr val="2E4460"/>
                </a:solidFill>
                <a:latin typeface="Verdana"/>
                <a:cs typeface="Verdana"/>
              </a:rPr>
              <a:t>2. </a:t>
            </a:r>
            <a:r>
              <a:rPr sz="4800" b="1" dirty="0">
                <a:solidFill>
                  <a:srgbClr val="2E4460"/>
                </a:solidFill>
                <a:latin typeface="微软雅黑"/>
                <a:cs typeface="微软雅黑"/>
              </a:rPr>
              <a:t>命令行使用基础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8807196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110718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208" y="0"/>
            <a:ext cx="337947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0"/>
            <a:ext cx="1344929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38700" y="0"/>
            <a:ext cx="4193286" cy="840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2.</a:t>
            </a:r>
            <a:r>
              <a:rPr spc="5" dirty="0"/>
              <a:t> </a:t>
            </a:r>
            <a:r>
              <a:rPr dirty="0">
                <a:latin typeface="微软雅黑"/>
                <a:cs typeface="微软雅黑"/>
              </a:rPr>
              <a:t>命令行使用基础</a:t>
            </a:r>
            <a:r>
              <a:rPr spc="114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dirty="0">
                <a:latin typeface="微软雅黑"/>
                <a:cs typeface="微软雅黑"/>
              </a:rPr>
              <a:t>为什么要学习命令行</a:t>
            </a:r>
          </a:p>
        </p:txBody>
      </p:sp>
      <p:sp>
        <p:nvSpPr>
          <p:cNvPr id="8" name="object 8"/>
          <p:cNvSpPr/>
          <p:nvPr/>
        </p:nvSpPr>
        <p:spPr>
          <a:xfrm>
            <a:off x="3880103" y="1377391"/>
            <a:ext cx="1681479" cy="446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4573" y="2657805"/>
            <a:ext cx="1499997" cy="446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02705" y="2657805"/>
            <a:ext cx="256032" cy="4468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2614" y="2657805"/>
            <a:ext cx="256031" cy="4468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4573" y="3938346"/>
            <a:ext cx="1681733" cy="446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94573" y="3938346"/>
            <a:ext cx="1683385" cy="4468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8858" y="1371091"/>
            <a:ext cx="11001375" cy="299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4839335" algn="l"/>
              </a:tabLst>
            </a:pPr>
            <a:r>
              <a:rPr sz="2800" spc="-25" dirty="0">
                <a:latin typeface="Wingdings"/>
                <a:cs typeface="Wingdings"/>
              </a:rPr>
              <a:t></a:t>
            </a:r>
            <a:r>
              <a:rPr sz="2800" spc="-25" dirty="0">
                <a:latin typeface="Times New Roman"/>
                <a:cs typeface="Times New Roman"/>
              </a:rPr>
              <a:t>	</a:t>
            </a:r>
            <a:r>
              <a:rPr sz="2800" spc="-30" dirty="0">
                <a:latin typeface="微软雅黑"/>
                <a:cs typeface="微软雅黑"/>
              </a:rPr>
              <a:t>命令对</a:t>
            </a:r>
            <a:r>
              <a:rPr sz="2800" spc="-40" dirty="0">
                <a:latin typeface="微软雅黑"/>
                <a:cs typeface="微软雅黑"/>
              </a:rPr>
              <a:t>于</a:t>
            </a:r>
            <a:r>
              <a:rPr sz="2800" spc="-35" dirty="0">
                <a:solidFill>
                  <a:srgbClr val="006FC0"/>
                </a:solidFill>
                <a:latin typeface="微软雅黑"/>
                <a:cs typeface="微软雅黑"/>
              </a:rPr>
              <a:t>熟练使</a:t>
            </a:r>
            <a:r>
              <a:rPr sz="2800" spc="-30" dirty="0">
                <a:solidFill>
                  <a:srgbClr val="006FC0"/>
                </a:solidFill>
                <a:latin typeface="微软雅黑"/>
                <a:cs typeface="微软雅黑"/>
              </a:rPr>
              <a:t>用</a:t>
            </a:r>
            <a:r>
              <a:rPr sz="2800" dirty="0">
                <a:solidFill>
                  <a:srgbClr val="006FC0"/>
                </a:solidFill>
                <a:latin typeface="微软雅黑"/>
                <a:cs typeface="微软雅黑"/>
              </a:rPr>
              <a:t>	</a:t>
            </a:r>
            <a:r>
              <a:rPr sz="2800" spc="-30" dirty="0">
                <a:latin typeface="微软雅黑"/>
                <a:cs typeface="微软雅黑"/>
              </a:rPr>
              <a:t>系统而言是必不</a:t>
            </a:r>
            <a:r>
              <a:rPr sz="2800" spc="-25" dirty="0">
                <a:latin typeface="微软雅黑"/>
                <a:cs typeface="微软雅黑"/>
              </a:rPr>
              <a:t>可</a:t>
            </a:r>
            <a:r>
              <a:rPr sz="2800" spc="-30" dirty="0">
                <a:latin typeface="微软雅黑"/>
                <a:cs typeface="微软雅黑"/>
              </a:rPr>
              <a:t>少的</a:t>
            </a:r>
            <a:r>
              <a:rPr sz="2800" spc="-225" dirty="0">
                <a:latin typeface="微软雅黑"/>
                <a:cs typeface="微软雅黑"/>
              </a:rPr>
              <a:t> </a:t>
            </a:r>
            <a:r>
              <a:rPr sz="2800" spc="-30" dirty="0">
                <a:latin typeface="微软雅黑"/>
                <a:cs typeface="微软雅黑"/>
              </a:rPr>
              <a:t>；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469265" algn="l"/>
              </a:tabLst>
            </a:pPr>
            <a:r>
              <a:rPr sz="2800" spc="-25" dirty="0">
                <a:latin typeface="Wingdings"/>
                <a:cs typeface="Wingdings"/>
              </a:rPr>
              <a:t></a:t>
            </a:r>
            <a:r>
              <a:rPr sz="2800" spc="-25" dirty="0">
                <a:latin typeface="Times New Roman"/>
                <a:cs typeface="Times New Roman"/>
              </a:rPr>
              <a:t>	</a:t>
            </a:r>
            <a:r>
              <a:rPr sz="2800" spc="-30" dirty="0">
                <a:latin typeface="微软雅黑"/>
                <a:cs typeface="微软雅黑"/>
              </a:rPr>
              <a:t>命令行应用</a:t>
            </a:r>
            <a:r>
              <a:rPr sz="2800" spc="-40" dirty="0">
                <a:latin typeface="微软雅黑"/>
                <a:cs typeface="微软雅黑"/>
              </a:rPr>
              <a:t>的</a:t>
            </a:r>
            <a:r>
              <a:rPr sz="2800" spc="-30" dirty="0">
                <a:solidFill>
                  <a:srgbClr val="006FC0"/>
                </a:solidFill>
                <a:latin typeface="微软雅黑"/>
                <a:cs typeface="微软雅黑"/>
              </a:rPr>
              <a:t>可扩展性、灵活</a:t>
            </a:r>
            <a:r>
              <a:rPr sz="2800" spc="-45" dirty="0">
                <a:solidFill>
                  <a:srgbClr val="006FC0"/>
                </a:solidFill>
                <a:latin typeface="微软雅黑"/>
                <a:cs typeface="微软雅黑"/>
              </a:rPr>
              <a:t>性</a:t>
            </a:r>
            <a:r>
              <a:rPr sz="2800" spc="-30" dirty="0">
                <a:latin typeface="微软雅黑"/>
                <a:cs typeface="微软雅黑"/>
              </a:rPr>
              <a:t>更</a:t>
            </a:r>
            <a:r>
              <a:rPr sz="2800" spc="-25" dirty="0">
                <a:latin typeface="微软雅黑"/>
                <a:cs typeface="微软雅黑"/>
              </a:rPr>
              <a:t>好</a:t>
            </a:r>
            <a:r>
              <a:rPr sz="2800" spc="-30" dirty="0">
                <a:latin typeface="微软雅黑"/>
                <a:cs typeface="微软雅黑"/>
              </a:rPr>
              <a:t>；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469265" algn="l"/>
                <a:tab pos="3557904" algn="l"/>
              </a:tabLst>
            </a:pPr>
            <a:r>
              <a:rPr sz="2800" spc="-25" dirty="0">
                <a:latin typeface="Wingdings"/>
                <a:cs typeface="Wingdings"/>
              </a:rPr>
              <a:t></a:t>
            </a:r>
            <a:r>
              <a:rPr sz="2800" spc="-25" dirty="0">
                <a:latin typeface="Times New Roman"/>
                <a:cs typeface="Times New Roman"/>
              </a:rPr>
              <a:t>	</a:t>
            </a:r>
            <a:r>
              <a:rPr sz="2800" spc="-30" dirty="0">
                <a:latin typeface="微软雅黑"/>
                <a:cs typeface="微软雅黑"/>
              </a:rPr>
              <a:t>打破了使用	</a:t>
            </a:r>
            <a:r>
              <a:rPr sz="2800" spc="-35" dirty="0">
                <a:latin typeface="微软雅黑"/>
                <a:cs typeface="微软雅黑"/>
              </a:rPr>
              <a:t>时一个鼠</a:t>
            </a:r>
            <a:r>
              <a:rPr sz="2800" spc="-30" dirty="0">
                <a:latin typeface="微软雅黑"/>
                <a:cs typeface="微软雅黑"/>
              </a:rPr>
              <a:t>标</a:t>
            </a:r>
            <a:r>
              <a:rPr sz="2800" spc="175" dirty="0">
                <a:latin typeface="微软雅黑"/>
                <a:cs typeface="微软雅黑"/>
              </a:rPr>
              <a:t> </a:t>
            </a:r>
            <a:r>
              <a:rPr sz="2800" spc="-30" dirty="0">
                <a:latin typeface="微软雅黑"/>
                <a:cs typeface="微软雅黑"/>
              </a:rPr>
              <a:t>一点到底</a:t>
            </a:r>
            <a:r>
              <a:rPr sz="2800" spc="180" dirty="0">
                <a:latin typeface="微软雅黑"/>
                <a:cs typeface="微软雅黑"/>
              </a:rPr>
              <a:t> </a:t>
            </a:r>
            <a:r>
              <a:rPr sz="2800" spc="-25" dirty="0">
                <a:latin typeface="微软雅黑"/>
                <a:cs typeface="微软雅黑"/>
              </a:rPr>
              <a:t>的</a:t>
            </a:r>
            <a:r>
              <a:rPr sz="2800" spc="-30" dirty="0">
                <a:latin typeface="微软雅黑"/>
                <a:cs typeface="微软雅黑"/>
              </a:rPr>
              <a:t>简单与乏味</a:t>
            </a:r>
            <a:r>
              <a:rPr sz="2800" spc="-25" dirty="0">
                <a:latin typeface="微软雅黑"/>
                <a:cs typeface="微软雅黑"/>
              </a:rPr>
              <a:t>，</a:t>
            </a:r>
            <a:r>
              <a:rPr sz="2800" spc="-30" dirty="0">
                <a:latin typeface="微软雅黑"/>
                <a:cs typeface="微软雅黑"/>
              </a:rPr>
              <a:t>它提供给</a:t>
            </a:r>
            <a:endParaRPr sz="28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</a:pPr>
            <a:r>
              <a:rPr sz="2800" spc="-30" dirty="0">
                <a:latin typeface="微软雅黑"/>
                <a:cs typeface="微软雅黑"/>
              </a:rPr>
              <a:t>用户</a:t>
            </a:r>
            <a:r>
              <a:rPr sz="2800" spc="-30" dirty="0">
                <a:solidFill>
                  <a:srgbClr val="006FC0"/>
                </a:solidFill>
                <a:latin typeface="微软雅黑"/>
                <a:cs typeface="微软雅黑"/>
              </a:rPr>
              <a:t>更大的灵活性与想象空间</a:t>
            </a:r>
            <a:r>
              <a:rPr sz="2800" spc="-30" dirty="0">
                <a:latin typeface="微软雅黑"/>
                <a:cs typeface="微软雅黑"/>
              </a:rPr>
              <a:t>；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469265" algn="l"/>
                <a:tab pos="3774440" algn="l"/>
                <a:tab pos="8855710" algn="l"/>
              </a:tabLst>
            </a:pPr>
            <a:r>
              <a:rPr sz="2800" spc="-25" dirty="0">
                <a:latin typeface="Wingdings"/>
                <a:cs typeface="Wingdings"/>
              </a:rPr>
              <a:t></a:t>
            </a:r>
            <a:r>
              <a:rPr sz="2800" spc="-25" dirty="0">
                <a:latin typeface="Times New Roman"/>
                <a:cs typeface="Times New Roman"/>
              </a:rPr>
              <a:t>	</a:t>
            </a:r>
            <a:r>
              <a:rPr sz="2800" spc="-30" dirty="0">
                <a:latin typeface="微软雅黑"/>
                <a:cs typeface="微软雅黑"/>
              </a:rPr>
              <a:t>命令已成为	</a:t>
            </a:r>
            <a:r>
              <a:rPr sz="2800" spc="-35" dirty="0">
                <a:solidFill>
                  <a:srgbClr val="006FC0"/>
                </a:solidFill>
                <a:latin typeface="微软雅黑"/>
                <a:cs typeface="微软雅黑"/>
              </a:rPr>
              <a:t>的典型标志</a:t>
            </a:r>
            <a:r>
              <a:rPr sz="2800" spc="-35" dirty="0">
                <a:latin typeface="微软雅黑"/>
                <a:cs typeface="微软雅黑"/>
              </a:rPr>
              <a:t>，也已成</a:t>
            </a:r>
            <a:r>
              <a:rPr sz="2800" spc="-30" dirty="0">
                <a:latin typeface="微软雅黑"/>
                <a:cs typeface="微软雅黑"/>
              </a:rPr>
              <a:t>为</a:t>
            </a:r>
            <a:r>
              <a:rPr sz="2800" dirty="0">
                <a:latin typeface="微软雅黑"/>
                <a:cs typeface="微软雅黑"/>
              </a:rPr>
              <a:t>	</a:t>
            </a:r>
            <a:r>
              <a:rPr sz="2800" spc="-30" dirty="0">
                <a:latin typeface="微软雅黑"/>
                <a:cs typeface="微软雅黑"/>
              </a:rPr>
              <a:t>的魅力所在。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10776204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110718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208" y="0"/>
            <a:ext cx="337947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0"/>
            <a:ext cx="1344929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38700" y="0"/>
            <a:ext cx="1657350" cy="8282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4935" y="0"/>
            <a:ext cx="1751838" cy="8404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5659" y="0"/>
            <a:ext cx="1780794" cy="8282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35340" y="0"/>
            <a:ext cx="2565654" cy="8404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2.</a:t>
            </a:r>
            <a:r>
              <a:rPr spc="5" dirty="0"/>
              <a:t> </a:t>
            </a:r>
            <a:r>
              <a:rPr dirty="0">
                <a:latin typeface="微软雅黑"/>
                <a:cs typeface="微软雅黑"/>
              </a:rPr>
              <a:t>命令行使用基础</a:t>
            </a:r>
            <a:r>
              <a:rPr spc="114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spc="-5" dirty="0"/>
              <a:t>Shell</a:t>
            </a:r>
            <a:r>
              <a:rPr dirty="0">
                <a:latin typeface="微软雅黑"/>
                <a:cs typeface="微软雅黑"/>
              </a:rPr>
              <a:t>，通向</a:t>
            </a:r>
            <a:r>
              <a:rPr spc="-5" dirty="0"/>
              <a:t>Linux</a:t>
            </a:r>
            <a:r>
              <a:rPr dirty="0">
                <a:latin typeface="微软雅黑"/>
                <a:cs typeface="微软雅黑"/>
              </a:rPr>
              <a:t>圣殿的桥梁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8858" y="1192529"/>
            <a:ext cx="10998835" cy="446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solidFill>
                  <a:srgbClr val="006FC0"/>
                </a:solidFill>
                <a:latin typeface="Wingdings"/>
                <a:cs typeface="Wingdings"/>
              </a:rPr>
              <a:t></a:t>
            </a:r>
            <a:r>
              <a:rPr sz="2800" spc="-2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2800" spc="-35" dirty="0">
                <a:solidFill>
                  <a:srgbClr val="006FC0"/>
                </a:solidFill>
                <a:latin typeface="Verdana"/>
                <a:cs typeface="Verdana"/>
              </a:rPr>
              <a:t>h</a:t>
            </a:r>
            <a:r>
              <a:rPr sz="2800" spc="-15" dirty="0">
                <a:solidFill>
                  <a:srgbClr val="006FC0"/>
                </a:solidFill>
                <a:latin typeface="Verdana"/>
                <a:cs typeface="Verdana"/>
              </a:rPr>
              <a:t>ell</a:t>
            </a:r>
            <a:r>
              <a:rPr sz="2800" spc="-35" dirty="0">
                <a:solidFill>
                  <a:srgbClr val="006FC0"/>
                </a:solidFill>
                <a:latin typeface="微软雅黑"/>
                <a:cs typeface="微软雅黑"/>
              </a:rPr>
              <a:t>既是一种命令语言，又是一种程序</a:t>
            </a:r>
            <a:r>
              <a:rPr sz="2800" spc="-25" dirty="0">
                <a:solidFill>
                  <a:srgbClr val="006FC0"/>
                </a:solidFill>
                <a:latin typeface="微软雅黑"/>
                <a:cs typeface="微软雅黑"/>
              </a:rPr>
              <a:t>设</a:t>
            </a:r>
            <a:r>
              <a:rPr sz="2800" spc="-35" dirty="0">
                <a:solidFill>
                  <a:srgbClr val="006FC0"/>
                </a:solidFill>
                <a:latin typeface="微软雅黑"/>
                <a:cs typeface="微软雅黑"/>
              </a:rPr>
              <a:t>计语言</a:t>
            </a:r>
            <a:endParaRPr sz="28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540"/>
              </a:spcBef>
              <a:tabLst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微软雅黑"/>
                <a:cs typeface="微软雅黑"/>
              </a:rPr>
              <a:t>命令语言：它可以互动式地解释和执行用户输入的命令；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微软雅黑"/>
                <a:cs typeface="微软雅黑"/>
              </a:rPr>
              <a:t>程序设计语言：它定义了各种变量和参数，并提供了许多在高级语言中才具</a:t>
            </a:r>
            <a:endParaRPr sz="2400">
              <a:latin typeface="微软雅黑"/>
              <a:cs typeface="微软雅黑"/>
            </a:endParaRPr>
          </a:p>
          <a:p>
            <a:pPr marL="8128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/>
                <a:cs typeface="微软雅黑"/>
              </a:rPr>
              <a:t>有的控制结构，包括循环和分支。</a:t>
            </a:r>
            <a:endParaRPr sz="24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1580"/>
              </a:spcBef>
              <a:buClr>
                <a:srgbClr val="006FC0"/>
              </a:buClr>
              <a:buFont typeface="Wingdings"/>
              <a:buChar char=""/>
              <a:tabLst>
                <a:tab pos="469900" algn="l"/>
              </a:tabLst>
            </a:pPr>
            <a:r>
              <a:rPr sz="2800" spc="-20" dirty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2800" spc="-30" dirty="0">
                <a:solidFill>
                  <a:srgbClr val="006FC0"/>
                </a:solidFill>
                <a:latin typeface="Verdana"/>
                <a:cs typeface="Verdana"/>
              </a:rPr>
              <a:t>h</a:t>
            </a:r>
            <a:r>
              <a:rPr sz="2800" spc="-15" dirty="0">
                <a:solidFill>
                  <a:srgbClr val="006FC0"/>
                </a:solidFill>
                <a:latin typeface="Verdana"/>
                <a:cs typeface="Verdana"/>
              </a:rPr>
              <a:t>ell</a:t>
            </a:r>
            <a:r>
              <a:rPr sz="2800" spc="-35" dirty="0">
                <a:solidFill>
                  <a:srgbClr val="006FC0"/>
                </a:solidFill>
                <a:latin typeface="微软雅黑"/>
                <a:cs typeface="微软雅黑"/>
              </a:rPr>
              <a:t>不是</a:t>
            </a:r>
            <a:r>
              <a:rPr sz="2800" spc="-15" dirty="0">
                <a:solidFill>
                  <a:srgbClr val="006FC0"/>
                </a:solidFill>
                <a:latin typeface="Verdana"/>
                <a:cs typeface="Verdana"/>
              </a:rPr>
              <a:t>Lin</a:t>
            </a:r>
            <a:r>
              <a:rPr sz="2800" spc="-35" dirty="0">
                <a:solidFill>
                  <a:srgbClr val="006FC0"/>
                </a:solidFill>
                <a:latin typeface="Verdana"/>
                <a:cs typeface="Verdana"/>
              </a:rPr>
              <a:t>u</a:t>
            </a:r>
            <a:r>
              <a:rPr sz="2800" spc="-20" dirty="0">
                <a:solidFill>
                  <a:srgbClr val="006FC0"/>
                </a:solidFill>
                <a:latin typeface="Verdana"/>
                <a:cs typeface="Verdana"/>
              </a:rPr>
              <a:t>x</a:t>
            </a:r>
            <a:r>
              <a:rPr sz="2800" spc="-35" dirty="0">
                <a:solidFill>
                  <a:srgbClr val="006FC0"/>
                </a:solidFill>
                <a:latin typeface="微软雅黑"/>
                <a:cs typeface="微软雅黑"/>
              </a:rPr>
              <a:t>系统内核的一部分</a:t>
            </a:r>
            <a:endParaRPr sz="2800">
              <a:latin typeface="微软雅黑"/>
              <a:cs typeface="微软雅黑"/>
            </a:endParaRPr>
          </a:p>
          <a:p>
            <a:pPr marL="927100" marR="6350" indent="-457834">
              <a:lnSpc>
                <a:spcPct val="15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微软雅黑"/>
                <a:cs typeface="微软雅黑"/>
              </a:rPr>
              <a:t>但可以调用系统内核的大部分功能来执行程序、创建文档并以并行的方式协 调各个程序的运行。</a:t>
            </a:r>
            <a:endParaRPr sz="24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1580"/>
              </a:spcBef>
              <a:buClr>
                <a:srgbClr val="006FC0"/>
              </a:buClr>
              <a:buFont typeface="Wingdings"/>
              <a:buChar char=""/>
              <a:tabLst>
                <a:tab pos="469900" algn="l"/>
              </a:tabLst>
            </a:pPr>
            <a:r>
              <a:rPr sz="2800" spc="-20" dirty="0">
                <a:solidFill>
                  <a:srgbClr val="006FC0"/>
                </a:solidFill>
                <a:latin typeface="Verdana"/>
                <a:cs typeface="Verdana"/>
              </a:rPr>
              <a:t>Shell</a:t>
            </a:r>
            <a:r>
              <a:rPr sz="2800" spc="-30" dirty="0">
                <a:solidFill>
                  <a:srgbClr val="006FC0"/>
                </a:solidFill>
                <a:latin typeface="微软雅黑"/>
                <a:cs typeface="微软雅黑"/>
              </a:rPr>
              <a:t>的种类繁多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6058" y="5839358"/>
            <a:ext cx="1320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96313" y="5845454"/>
            <a:ext cx="1088136" cy="3825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16301" y="5839358"/>
            <a:ext cx="2768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微软雅黑"/>
                <a:cs typeface="微软雅黑"/>
              </a:rPr>
              <a:t>操作系统默认使用的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72455" y="5845454"/>
            <a:ext cx="1488948" cy="3825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10776204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110718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208" y="0"/>
            <a:ext cx="337947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0"/>
            <a:ext cx="1344929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38700" y="0"/>
            <a:ext cx="1657350" cy="8282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4935" y="0"/>
            <a:ext cx="1751838" cy="8404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5659" y="0"/>
            <a:ext cx="1780794" cy="8282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35340" y="0"/>
            <a:ext cx="2565654" cy="8404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2.</a:t>
            </a:r>
            <a:r>
              <a:rPr spc="5" dirty="0"/>
              <a:t> </a:t>
            </a:r>
            <a:r>
              <a:rPr dirty="0">
                <a:latin typeface="微软雅黑"/>
                <a:cs typeface="微软雅黑"/>
              </a:rPr>
              <a:t>命令行使用基础</a:t>
            </a:r>
            <a:r>
              <a:rPr spc="114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spc="-5" dirty="0"/>
              <a:t>Shell</a:t>
            </a:r>
            <a:r>
              <a:rPr dirty="0">
                <a:latin typeface="微软雅黑"/>
                <a:cs typeface="微软雅黑"/>
              </a:rPr>
              <a:t>，通向</a:t>
            </a:r>
            <a:r>
              <a:rPr spc="-5" dirty="0"/>
              <a:t>Linux</a:t>
            </a:r>
            <a:r>
              <a:rPr dirty="0">
                <a:latin typeface="微软雅黑"/>
                <a:cs typeface="微软雅黑"/>
              </a:rPr>
              <a:t>圣殿的桥梁</a:t>
            </a:r>
          </a:p>
        </p:txBody>
      </p:sp>
      <p:sp>
        <p:nvSpPr>
          <p:cNvPr id="11" name="object 11"/>
          <p:cNvSpPr/>
          <p:nvPr/>
        </p:nvSpPr>
        <p:spPr>
          <a:xfrm>
            <a:off x="1676400" y="758951"/>
            <a:ext cx="9041892" cy="59100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6772656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110718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208" y="0"/>
            <a:ext cx="337947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0"/>
            <a:ext cx="1344929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38700" y="0"/>
            <a:ext cx="2158746" cy="840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35"/>
              </a:lnSpc>
            </a:pPr>
            <a:r>
              <a:rPr dirty="0"/>
              <a:t>2.</a:t>
            </a:r>
            <a:r>
              <a:rPr spc="5" dirty="0"/>
              <a:t> </a:t>
            </a:r>
            <a:r>
              <a:rPr dirty="0">
                <a:latin typeface="微软雅黑"/>
                <a:cs typeface="微软雅黑"/>
              </a:rPr>
              <a:t>命令行使用基础</a:t>
            </a:r>
            <a:r>
              <a:rPr spc="114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dirty="0">
                <a:latin typeface="微软雅黑"/>
                <a:cs typeface="微软雅黑"/>
              </a:rPr>
              <a:t>常用命令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8858" y="904113"/>
            <a:ext cx="1784985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ts val="3354"/>
              </a:lnSpc>
              <a:buClr>
                <a:srgbClr val="006FC0"/>
              </a:buClr>
              <a:buFont typeface="Wingdings"/>
              <a:buChar char=""/>
              <a:tabLst>
                <a:tab pos="528320" algn="l"/>
              </a:tabLst>
            </a:pPr>
            <a:r>
              <a:rPr sz="2800" spc="-20" dirty="0">
                <a:solidFill>
                  <a:srgbClr val="006FC0"/>
                </a:solidFill>
                <a:latin typeface="Verdana"/>
                <a:cs typeface="Verdana"/>
              </a:rPr>
              <a:t>cd</a:t>
            </a:r>
            <a:r>
              <a:rPr sz="2800" spc="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微软雅黑"/>
                <a:cs typeface="微软雅黑"/>
              </a:rPr>
              <a:t>命令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1426" y="1503552"/>
            <a:ext cx="474344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05302" y="1503552"/>
            <a:ext cx="219455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54879" y="1948256"/>
            <a:ext cx="164591" cy="2883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1829" y="1948256"/>
            <a:ext cx="164591" cy="2883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4035" y="4002023"/>
            <a:ext cx="7043927" cy="25069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11426" y="3072129"/>
            <a:ext cx="542544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8858" y="1500504"/>
            <a:ext cx="7819390" cy="2266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756285" algn="l"/>
                <a:tab pos="1821814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微软雅黑"/>
                <a:cs typeface="微软雅黑"/>
              </a:rPr>
              <a:t>语法：	目录路径</a:t>
            </a:r>
            <a:endParaRPr sz="18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145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spc="-5" dirty="0">
                <a:latin typeface="微软雅黑"/>
                <a:cs typeface="微软雅黑"/>
              </a:rPr>
              <a:t>功能：改变工作目录。若没有指</a:t>
            </a:r>
            <a:r>
              <a:rPr sz="1800" dirty="0">
                <a:latin typeface="微软雅黑"/>
                <a:cs typeface="微软雅黑"/>
              </a:rPr>
              <a:t>定</a:t>
            </a:r>
            <a:r>
              <a:rPr sz="1800" spc="110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目录路</a:t>
            </a:r>
            <a:r>
              <a:rPr sz="1800" dirty="0">
                <a:latin typeface="微软雅黑"/>
                <a:cs typeface="微软雅黑"/>
              </a:rPr>
              <a:t>径</a:t>
            </a:r>
            <a:r>
              <a:rPr sz="1800" spc="110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，则回到用户的主目</a:t>
            </a:r>
            <a:r>
              <a:rPr sz="1800" dirty="0">
                <a:latin typeface="微软雅黑"/>
                <a:cs typeface="微软雅黑"/>
              </a:rPr>
              <a:t>录</a:t>
            </a:r>
            <a:r>
              <a:rPr sz="2000" dirty="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ts val="1900"/>
              </a:lnSpc>
              <a:spcBef>
                <a:spcPts val="48"/>
              </a:spcBef>
            </a:pPr>
            <a:endParaRPr sz="1900"/>
          </a:p>
          <a:p>
            <a:pPr marL="527685" indent="-514984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528320" algn="l"/>
              </a:tabLst>
            </a:pPr>
            <a:r>
              <a:rPr sz="2800" spc="-30" dirty="0">
                <a:solidFill>
                  <a:srgbClr val="006FC0"/>
                </a:solidFill>
                <a:latin typeface="Verdana"/>
                <a:cs typeface="Verdana"/>
              </a:rPr>
              <a:t>pw</a:t>
            </a:r>
            <a:r>
              <a:rPr sz="2800" spc="-20" dirty="0">
                <a:solidFill>
                  <a:srgbClr val="006FC0"/>
                </a:solidFill>
                <a:latin typeface="Verdana"/>
                <a:cs typeface="Verdana"/>
              </a:rPr>
              <a:t>d</a:t>
            </a:r>
            <a:r>
              <a:rPr sz="2800" spc="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微软雅黑"/>
                <a:cs typeface="微软雅黑"/>
              </a:rPr>
              <a:t>命令</a:t>
            </a:r>
            <a:endParaRPr sz="28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335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微软雅黑"/>
                <a:cs typeface="微软雅黑"/>
              </a:rPr>
              <a:t>语法：</a:t>
            </a:r>
            <a:endParaRPr sz="18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微软雅黑"/>
                <a:cs typeface="微软雅黑"/>
              </a:rPr>
              <a:t>功能：此命令显示出当前工作目录的绝对路径。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6772656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110718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208" y="0"/>
            <a:ext cx="337947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0"/>
            <a:ext cx="1344929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38700" y="0"/>
            <a:ext cx="2158746" cy="840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2.</a:t>
            </a:r>
            <a:r>
              <a:rPr spc="5" dirty="0"/>
              <a:t> </a:t>
            </a:r>
            <a:r>
              <a:rPr dirty="0">
                <a:latin typeface="微软雅黑"/>
                <a:cs typeface="微软雅黑"/>
              </a:rPr>
              <a:t>命令行使用基础</a:t>
            </a:r>
            <a:r>
              <a:rPr spc="114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dirty="0">
                <a:latin typeface="微软雅黑"/>
                <a:cs typeface="微软雅黑"/>
              </a:rPr>
              <a:t>常用命令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8858" y="1044955"/>
            <a:ext cx="227711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528320" algn="l"/>
              </a:tabLst>
            </a:pPr>
            <a:r>
              <a:rPr sz="2800" spc="-20" dirty="0">
                <a:solidFill>
                  <a:srgbClr val="006FC0"/>
                </a:solidFill>
                <a:latin typeface="Verdana"/>
                <a:cs typeface="Verdana"/>
              </a:rPr>
              <a:t>mkdi</a:t>
            </a:r>
            <a:r>
              <a:rPr sz="2800" spc="-25" dirty="0">
                <a:solidFill>
                  <a:srgbClr val="006FC0"/>
                </a:solidFill>
                <a:latin typeface="Verdana"/>
                <a:cs typeface="Verdana"/>
              </a:rPr>
              <a:t>r</a:t>
            </a:r>
            <a:r>
              <a:rPr sz="2800" spc="-35" dirty="0">
                <a:solidFill>
                  <a:srgbClr val="006FC0"/>
                </a:solidFill>
                <a:latin typeface="微软雅黑"/>
                <a:cs typeface="微软雅黑"/>
              </a:rPr>
              <a:t>命令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1426" y="1644650"/>
            <a:ext cx="647395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6642" y="1644650"/>
            <a:ext cx="128016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17850" y="1644650"/>
            <a:ext cx="290575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50435" y="1644650"/>
            <a:ext cx="219456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11426" y="3424758"/>
            <a:ext cx="320039" cy="2883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24657" y="3424758"/>
            <a:ext cx="231648" cy="2883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3047" y="3424758"/>
            <a:ext cx="416051" cy="2883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8858" y="1641602"/>
            <a:ext cx="3695700" cy="247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756285" algn="l"/>
                <a:tab pos="2091689" algn="l"/>
                <a:tab pos="276669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微软雅黑"/>
                <a:cs typeface="微软雅黑"/>
              </a:rPr>
              <a:t>语法：	选项	目录名称</a:t>
            </a:r>
            <a:endParaRPr sz="18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微软雅黑"/>
                <a:cs typeface="微软雅黑"/>
              </a:rPr>
              <a:t>功能：创建一个目录。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ts val="1800"/>
              </a:lnSpc>
            </a:pPr>
            <a:endParaRPr sz="1800"/>
          </a:p>
          <a:p>
            <a:pPr>
              <a:lnSpc>
                <a:spcPts val="2100"/>
              </a:lnSpc>
              <a:spcBef>
                <a:spcPts val="22"/>
              </a:spcBef>
            </a:pPr>
            <a:endParaRPr sz="2100"/>
          </a:p>
          <a:p>
            <a:pPr marL="527685" indent="-514984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528320" algn="l"/>
              </a:tabLst>
            </a:pPr>
            <a:r>
              <a:rPr sz="2800" spc="-15" dirty="0">
                <a:solidFill>
                  <a:srgbClr val="006FC0"/>
                </a:solidFill>
                <a:latin typeface="Verdana"/>
                <a:cs typeface="Verdana"/>
              </a:rPr>
              <a:t>ls</a:t>
            </a:r>
            <a:r>
              <a:rPr sz="2800" spc="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微软雅黑"/>
                <a:cs typeface="微软雅黑"/>
              </a:rPr>
              <a:t>命令</a:t>
            </a:r>
            <a:endParaRPr sz="28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335"/>
              </a:spcBef>
              <a:tabLst>
                <a:tab pos="756285" algn="l"/>
                <a:tab pos="1697989" algn="l"/>
                <a:tab pos="2329180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spc="-5" dirty="0">
                <a:latin typeface="微软雅黑"/>
                <a:cs typeface="微软雅黑"/>
              </a:rPr>
              <a:t>语法</a:t>
            </a:r>
            <a:r>
              <a:rPr sz="1800" dirty="0">
                <a:latin typeface="微软雅黑"/>
                <a:cs typeface="微软雅黑"/>
              </a:rPr>
              <a:t>：	</a:t>
            </a:r>
            <a:r>
              <a:rPr sz="1800" spc="-5" dirty="0">
                <a:latin typeface="微软雅黑"/>
                <a:cs typeface="微软雅黑"/>
              </a:rPr>
              <a:t>选</a:t>
            </a:r>
            <a:r>
              <a:rPr sz="1800" dirty="0">
                <a:latin typeface="微软雅黑"/>
                <a:cs typeface="微软雅黑"/>
              </a:rPr>
              <a:t>项	</a:t>
            </a:r>
            <a:r>
              <a:rPr sz="1800" spc="-5" dirty="0">
                <a:latin typeface="微软雅黑"/>
                <a:cs typeface="微软雅黑"/>
              </a:rPr>
              <a:t>目录名称</a:t>
            </a:r>
            <a:endParaRPr sz="18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微软雅黑"/>
                <a:cs typeface="微软雅黑"/>
              </a:rPr>
              <a:t>功能：列出目录的内容。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8744" y="4652771"/>
            <a:ext cx="10954512" cy="8595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1446276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1344930" cy="840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3430" y="66675"/>
            <a:ext cx="839469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微软雅黑"/>
                <a:cs typeface="微软雅黑"/>
              </a:rPr>
              <a:t>目录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6353" y="2211323"/>
            <a:ext cx="345122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2E4460"/>
              </a:buClr>
              <a:buFont typeface="Wingdings"/>
              <a:buChar char=""/>
              <a:tabLst>
                <a:tab pos="469900" algn="l"/>
              </a:tabLst>
            </a:pPr>
            <a:r>
              <a:rPr sz="3600" b="1" dirty="0">
                <a:solidFill>
                  <a:srgbClr val="2E4460"/>
                </a:solidFill>
                <a:latin typeface="Verdana"/>
                <a:cs typeface="Verdana"/>
              </a:rPr>
              <a:t>1.</a:t>
            </a:r>
            <a:r>
              <a:rPr sz="3600" b="1" spc="-5" dirty="0">
                <a:solidFill>
                  <a:srgbClr val="2E4460"/>
                </a:solidFill>
                <a:latin typeface="Verdana"/>
                <a:cs typeface="Verdana"/>
              </a:rPr>
              <a:t> Li</a:t>
            </a:r>
            <a:r>
              <a:rPr sz="3600" b="1" spc="10" dirty="0">
                <a:solidFill>
                  <a:srgbClr val="2E4460"/>
                </a:solidFill>
                <a:latin typeface="Verdana"/>
                <a:cs typeface="Verdana"/>
              </a:rPr>
              <a:t>n</a:t>
            </a:r>
            <a:r>
              <a:rPr sz="3600" b="1" spc="-5" dirty="0">
                <a:solidFill>
                  <a:srgbClr val="2E4460"/>
                </a:solidFill>
                <a:latin typeface="Verdana"/>
                <a:cs typeface="Verdana"/>
              </a:rPr>
              <a:t>u</a:t>
            </a:r>
            <a:r>
              <a:rPr sz="3600" b="1" spc="5" dirty="0">
                <a:solidFill>
                  <a:srgbClr val="2E4460"/>
                </a:solidFill>
                <a:latin typeface="Verdana"/>
                <a:cs typeface="Verdana"/>
              </a:rPr>
              <a:t>x</a:t>
            </a:r>
            <a:r>
              <a:rPr sz="3600" b="1" dirty="0">
                <a:solidFill>
                  <a:srgbClr val="2E4460"/>
                </a:solidFill>
                <a:latin typeface="微软雅黑"/>
                <a:cs typeface="微软雅黑"/>
              </a:rPr>
              <a:t>简介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6353" y="3308857"/>
            <a:ext cx="6204585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2E4460"/>
                </a:solidFill>
                <a:latin typeface="Wingdings"/>
                <a:cs typeface="Wingdings"/>
              </a:rPr>
              <a:t></a:t>
            </a:r>
            <a:r>
              <a:rPr sz="3600" spc="-160" dirty="0">
                <a:solidFill>
                  <a:srgbClr val="2E446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2E4460"/>
                </a:solidFill>
                <a:latin typeface="Verdana"/>
                <a:cs typeface="Verdana"/>
              </a:rPr>
              <a:t>2.</a:t>
            </a:r>
            <a:r>
              <a:rPr sz="3600" b="1" spc="-5" dirty="0">
                <a:solidFill>
                  <a:srgbClr val="2E4460"/>
                </a:solidFill>
                <a:latin typeface="Verdana"/>
                <a:cs typeface="Verdana"/>
              </a:rPr>
              <a:t> </a:t>
            </a:r>
            <a:r>
              <a:rPr sz="3600" b="1" dirty="0">
                <a:solidFill>
                  <a:srgbClr val="2E4460"/>
                </a:solidFill>
                <a:latin typeface="微软雅黑"/>
                <a:cs typeface="微软雅黑"/>
              </a:rPr>
              <a:t>命令行使用基础</a:t>
            </a:r>
            <a:endParaRPr sz="3600">
              <a:latin typeface="微软雅黑"/>
              <a:cs typeface="微软雅黑"/>
            </a:endParaRPr>
          </a:p>
          <a:p>
            <a:pPr>
              <a:lnSpc>
                <a:spcPts val="4300"/>
              </a:lnSpc>
              <a:spcBef>
                <a:spcPts val="23"/>
              </a:spcBef>
            </a:pPr>
            <a:endParaRPr sz="4300"/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2E4460"/>
                </a:solidFill>
                <a:latin typeface="Wingdings"/>
                <a:cs typeface="Wingdings"/>
              </a:rPr>
              <a:t></a:t>
            </a:r>
            <a:r>
              <a:rPr sz="3600" spc="-160" dirty="0">
                <a:solidFill>
                  <a:srgbClr val="2E446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2E4460"/>
                </a:solidFill>
                <a:latin typeface="Verdana"/>
                <a:cs typeface="Verdana"/>
              </a:rPr>
              <a:t>3.</a:t>
            </a:r>
            <a:r>
              <a:rPr sz="3600" b="1" spc="-5" dirty="0">
                <a:solidFill>
                  <a:srgbClr val="2E4460"/>
                </a:solidFill>
                <a:latin typeface="Verdana"/>
                <a:cs typeface="Verdana"/>
              </a:rPr>
              <a:t> </a:t>
            </a:r>
            <a:r>
              <a:rPr sz="3600" b="1" dirty="0">
                <a:solidFill>
                  <a:srgbClr val="2E4460"/>
                </a:solidFill>
                <a:latin typeface="Verdana"/>
                <a:cs typeface="Verdana"/>
              </a:rPr>
              <a:t>C++/P</a:t>
            </a:r>
            <a:r>
              <a:rPr sz="3600" b="1" spc="-25" dirty="0">
                <a:solidFill>
                  <a:srgbClr val="2E4460"/>
                </a:solidFill>
                <a:latin typeface="Verdana"/>
                <a:cs typeface="Verdana"/>
              </a:rPr>
              <a:t>ython</a:t>
            </a:r>
            <a:r>
              <a:rPr sz="3600" b="1" dirty="0">
                <a:solidFill>
                  <a:srgbClr val="2E4460"/>
                </a:solidFill>
                <a:latin typeface="微软雅黑"/>
                <a:cs typeface="微软雅黑"/>
              </a:rPr>
              <a:t>编程基础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6772656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110718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208" y="0"/>
            <a:ext cx="337947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0"/>
            <a:ext cx="1344929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38700" y="0"/>
            <a:ext cx="2158746" cy="840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2.</a:t>
            </a:r>
            <a:r>
              <a:rPr spc="5" dirty="0"/>
              <a:t> </a:t>
            </a:r>
            <a:r>
              <a:rPr dirty="0">
                <a:latin typeface="微软雅黑"/>
                <a:cs typeface="微软雅黑"/>
              </a:rPr>
              <a:t>命令行使用基础</a:t>
            </a:r>
            <a:r>
              <a:rPr spc="114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dirty="0">
                <a:latin typeface="微软雅黑"/>
                <a:cs typeface="微软雅黑"/>
              </a:rPr>
              <a:t>常用命令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8599" y="1432305"/>
            <a:ext cx="223901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528320" algn="l"/>
              </a:tabLst>
            </a:pPr>
            <a:r>
              <a:rPr sz="2800" spc="-20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2800" spc="-30" dirty="0">
                <a:solidFill>
                  <a:srgbClr val="006FC0"/>
                </a:solidFill>
                <a:latin typeface="Verdana"/>
                <a:cs typeface="Verdana"/>
              </a:rPr>
              <a:t>u</a:t>
            </a:r>
            <a:r>
              <a:rPr sz="2800" spc="-15" dirty="0">
                <a:solidFill>
                  <a:srgbClr val="006FC0"/>
                </a:solidFill>
                <a:latin typeface="Verdana"/>
                <a:cs typeface="Verdana"/>
              </a:rPr>
              <a:t>c</a:t>
            </a:r>
            <a:r>
              <a:rPr sz="2800" spc="-35" dirty="0">
                <a:solidFill>
                  <a:srgbClr val="006FC0"/>
                </a:solidFill>
                <a:latin typeface="Verdana"/>
                <a:cs typeface="Verdana"/>
              </a:rPr>
              <a:t>h</a:t>
            </a:r>
            <a:r>
              <a:rPr sz="2800" spc="-30" dirty="0">
                <a:solidFill>
                  <a:srgbClr val="006FC0"/>
                </a:solidFill>
                <a:latin typeface="微软雅黑"/>
                <a:cs typeface="微软雅黑"/>
              </a:rPr>
              <a:t>命令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1116" y="2031745"/>
            <a:ext cx="7384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4492" y="2031745"/>
            <a:ext cx="229616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1358" y="2031745"/>
            <a:ext cx="268604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6103" y="2028697"/>
            <a:ext cx="3284220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  <a:tab pos="1630680" algn="l"/>
                <a:tab pos="225996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微软雅黑"/>
                <a:cs typeface="微软雅黑"/>
              </a:rPr>
              <a:t>语法：	选项	文件名称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微软雅黑"/>
                <a:cs typeface="微软雅黑"/>
              </a:rPr>
              <a:t>功能：改变文件或目录时间。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9184" y="4271771"/>
            <a:ext cx="6632448" cy="14371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03007" y="3429000"/>
            <a:ext cx="4619244" cy="22829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6772656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110718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208" y="0"/>
            <a:ext cx="337947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0"/>
            <a:ext cx="1344929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38700" y="0"/>
            <a:ext cx="2158746" cy="840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2.</a:t>
            </a:r>
            <a:r>
              <a:rPr spc="5" dirty="0"/>
              <a:t> </a:t>
            </a:r>
            <a:r>
              <a:rPr dirty="0">
                <a:latin typeface="微软雅黑"/>
                <a:cs typeface="微软雅黑"/>
              </a:rPr>
              <a:t>命令行使用基础</a:t>
            </a:r>
            <a:r>
              <a:rPr spc="114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dirty="0">
                <a:latin typeface="微软雅黑"/>
                <a:cs typeface="微软雅黑"/>
              </a:rPr>
              <a:t>常用命令</a:t>
            </a:r>
          </a:p>
        </p:txBody>
      </p:sp>
      <p:sp>
        <p:nvSpPr>
          <p:cNvPr id="8" name="object 8"/>
          <p:cNvSpPr/>
          <p:nvPr/>
        </p:nvSpPr>
        <p:spPr>
          <a:xfrm>
            <a:off x="2011426" y="3415538"/>
            <a:ext cx="421005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05429" y="3415538"/>
            <a:ext cx="292607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1140" y="3415538"/>
            <a:ext cx="353567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1551" y="3415538"/>
            <a:ext cx="219455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31975" y="4692396"/>
            <a:ext cx="9528048" cy="11414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11426" y="1775460"/>
            <a:ext cx="493394" cy="288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63342" y="1775460"/>
            <a:ext cx="290575" cy="2880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3128" y="1775460"/>
            <a:ext cx="353567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18758" y="1775460"/>
            <a:ext cx="219456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8858" y="1772411"/>
            <a:ext cx="10599420" cy="233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756285" algn="l"/>
                <a:tab pos="1837055" algn="l"/>
                <a:tab pos="2512060" algn="l"/>
                <a:tab pos="4149090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微软雅黑"/>
                <a:cs typeface="微软雅黑"/>
              </a:rPr>
              <a:t>语法：	选项	源文件或目录	目地文件或目录</a:t>
            </a:r>
            <a:endParaRPr sz="18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微软雅黑"/>
                <a:cs typeface="微软雅黑"/>
              </a:rPr>
              <a:t>功能：为文件或目录改名或将文件由一个目录移入另一个目录中。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ts val="1000"/>
              </a:lnSpc>
              <a:spcBef>
                <a:spcPts val="16"/>
              </a:spcBef>
            </a:pPr>
            <a:endParaRPr sz="1000"/>
          </a:p>
          <a:p>
            <a:pPr>
              <a:lnSpc>
                <a:spcPts val="1800"/>
              </a:lnSpc>
            </a:pPr>
            <a:endParaRPr sz="1800"/>
          </a:p>
          <a:p>
            <a:pPr marL="527685" indent="-514984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528320" algn="l"/>
              </a:tabLst>
            </a:pPr>
            <a:r>
              <a:rPr sz="2800" spc="-25" dirty="0">
                <a:solidFill>
                  <a:srgbClr val="006FC0"/>
                </a:solidFill>
                <a:latin typeface="Verdana"/>
                <a:cs typeface="Verdana"/>
              </a:rPr>
              <a:t>cp</a:t>
            </a:r>
            <a:r>
              <a:rPr sz="2800" spc="-35" dirty="0">
                <a:solidFill>
                  <a:srgbClr val="006FC0"/>
                </a:solidFill>
                <a:latin typeface="微软雅黑"/>
                <a:cs typeface="微软雅黑"/>
              </a:rPr>
              <a:t>命令</a:t>
            </a:r>
            <a:endParaRPr sz="28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335"/>
              </a:spcBef>
              <a:tabLst>
                <a:tab pos="756285" algn="l"/>
                <a:tab pos="1779270" algn="l"/>
                <a:tab pos="2455545" algn="l"/>
                <a:tab pos="500697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微软雅黑"/>
                <a:cs typeface="微软雅黑"/>
              </a:rPr>
              <a:t>语法：	选项	源文件名称或目录名称	目的文件名称或目录名称</a:t>
            </a:r>
            <a:endParaRPr sz="18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微软雅黑"/>
                <a:cs typeface="微软雅黑"/>
              </a:rPr>
              <a:t>功能：把给出的一个文件或目录拷贝到另一文件或目录中，或者把多个源文件复制到目标目录中。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8858" y="1175765"/>
            <a:ext cx="180467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528320" algn="l"/>
              </a:tabLst>
            </a:pPr>
            <a:r>
              <a:rPr sz="2800" spc="-50" dirty="0">
                <a:solidFill>
                  <a:srgbClr val="006FC0"/>
                </a:solidFill>
                <a:latin typeface="Verdana"/>
                <a:cs typeface="Verdana"/>
              </a:rPr>
              <a:t>m</a:t>
            </a:r>
            <a:r>
              <a:rPr sz="2800" spc="-20" dirty="0">
                <a:solidFill>
                  <a:srgbClr val="006FC0"/>
                </a:solidFill>
                <a:latin typeface="Verdana"/>
                <a:cs typeface="Verdana"/>
              </a:rPr>
              <a:t>v</a:t>
            </a:r>
            <a:r>
              <a:rPr sz="2800" spc="-35" dirty="0">
                <a:solidFill>
                  <a:srgbClr val="006FC0"/>
                </a:solidFill>
                <a:latin typeface="微软雅黑"/>
                <a:cs typeface="微软雅黑"/>
              </a:rPr>
              <a:t>命令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6772656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110718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208" y="0"/>
            <a:ext cx="337947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0"/>
            <a:ext cx="1344929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38700" y="0"/>
            <a:ext cx="2158746" cy="840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2.</a:t>
            </a:r>
            <a:r>
              <a:rPr spc="5" dirty="0"/>
              <a:t> </a:t>
            </a:r>
            <a:r>
              <a:rPr dirty="0">
                <a:latin typeface="微软雅黑"/>
                <a:cs typeface="微软雅黑"/>
              </a:rPr>
              <a:t>命令行使用基础</a:t>
            </a:r>
            <a:r>
              <a:rPr spc="114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dirty="0">
                <a:latin typeface="微软雅黑"/>
                <a:cs typeface="微软雅黑"/>
              </a:rPr>
              <a:t>常用命令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8858" y="1418590"/>
            <a:ext cx="174815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528320" algn="l"/>
              </a:tabLst>
            </a:pPr>
            <a:r>
              <a:rPr sz="2800" spc="-20" dirty="0">
                <a:solidFill>
                  <a:srgbClr val="006FC0"/>
                </a:solidFill>
                <a:latin typeface="Verdana"/>
                <a:cs typeface="Verdana"/>
              </a:rPr>
              <a:t>r</a:t>
            </a:r>
            <a:r>
              <a:rPr sz="2800" spc="-30" dirty="0">
                <a:solidFill>
                  <a:srgbClr val="006FC0"/>
                </a:solidFill>
                <a:latin typeface="Verdana"/>
                <a:cs typeface="Verdana"/>
              </a:rPr>
              <a:t>m</a:t>
            </a:r>
            <a:r>
              <a:rPr sz="2800" spc="-35" dirty="0">
                <a:solidFill>
                  <a:srgbClr val="006FC0"/>
                </a:solidFill>
                <a:latin typeface="微软雅黑"/>
                <a:cs typeface="微软雅黑"/>
              </a:rPr>
              <a:t>命令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1426" y="2018410"/>
            <a:ext cx="461010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7433" y="2018410"/>
            <a:ext cx="292607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4544" y="2018410"/>
            <a:ext cx="484631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6058" y="2015363"/>
            <a:ext cx="9913620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  <a:tab pos="1353820" algn="l"/>
                <a:tab pos="2030730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微软雅黑"/>
                <a:cs typeface="微软雅黑"/>
              </a:rPr>
              <a:t>语法：	选项	文件名称或目录名称</a:t>
            </a:r>
            <a:endParaRPr sz="1800">
              <a:latin typeface="微软雅黑"/>
              <a:cs typeface="微软雅黑"/>
            </a:endParaRPr>
          </a:p>
          <a:p>
            <a:pPr marL="299085" marR="6350" indent="-287020">
              <a:lnSpc>
                <a:spcPct val="150000"/>
              </a:lnSpc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微软雅黑"/>
                <a:cs typeface="微软雅黑"/>
              </a:rPr>
              <a:t>功能：该命令的功能为删除一个目录中的一个或多个文件或目录，它也可以将某个目录及其下的 所有文件及子目录均删除。对于链接文件，只是删除了链接，原有文件均保持不变。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2663" y="3930396"/>
            <a:ext cx="9515856" cy="1379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6772656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110718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208" y="0"/>
            <a:ext cx="337947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0"/>
            <a:ext cx="1344929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38700" y="0"/>
            <a:ext cx="2158746" cy="840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2.</a:t>
            </a:r>
            <a:r>
              <a:rPr spc="5" dirty="0"/>
              <a:t> </a:t>
            </a:r>
            <a:r>
              <a:rPr dirty="0">
                <a:latin typeface="微软雅黑"/>
                <a:cs typeface="微软雅黑"/>
              </a:rPr>
              <a:t>命令行使用基础</a:t>
            </a:r>
            <a:r>
              <a:rPr spc="114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dirty="0">
                <a:latin typeface="微软雅黑"/>
                <a:cs typeface="微软雅黑"/>
              </a:rPr>
              <a:t>常用命令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8858" y="1148841"/>
            <a:ext cx="209550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528320" algn="l"/>
              </a:tabLst>
            </a:pPr>
            <a:r>
              <a:rPr sz="2800" spc="-20" dirty="0">
                <a:solidFill>
                  <a:srgbClr val="006FC0"/>
                </a:solidFill>
                <a:latin typeface="Verdana"/>
                <a:cs typeface="Verdana"/>
              </a:rPr>
              <a:t>sud</a:t>
            </a:r>
            <a:r>
              <a:rPr sz="2800" spc="-35" dirty="0">
                <a:solidFill>
                  <a:srgbClr val="006FC0"/>
                </a:solidFill>
                <a:latin typeface="Verdana"/>
                <a:cs typeface="Verdana"/>
              </a:rPr>
              <a:t>o</a:t>
            </a:r>
            <a:r>
              <a:rPr sz="2800" spc="-30" dirty="0">
                <a:solidFill>
                  <a:srgbClr val="006FC0"/>
                </a:solidFill>
                <a:latin typeface="微软雅黑"/>
                <a:cs typeface="微软雅黑"/>
              </a:rPr>
              <a:t>命令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1426" y="1747977"/>
            <a:ext cx="575310" cy="2883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5870" y="1747977"/>
            <a:ext cx="128016" cy="2883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37077" y="1747977"/>
            <a:ext cx="316991" cy="2883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2276" y="1747977"/>
            <a:ext cx="128015" cy="2883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6058" y="1745234"/>
            <a:ext cx="3512820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  <a:tab pos="1553210" algn="l"/>
                <a:tab pos="224853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spc="-5" dirty="0">
                <a:latin typeface="微软雅黑"/>
                <a:cs typeface="微软雅黑"/>
              </a:rPr>
              <a:t>语法</a:t>
            </a:r>
            <a:r>
              <a:rPr sz="1800" dirty="0">
                <a:latin typeface="微软雅黑"/>
                <a:cs typeface="微软雅黑"/>
              </a:rPr>
              <a:t>：	</a:t>
            </a:r>
            <a:r>
              <a:rPr sz="1800" spc="-5" dirty="0">
                <a:latin typeface="微软雅黑"/>
                <a:cs typeface="微软雅黑"/>
              </a:rPr>
              <a:t>选</a:t>
            </a:r>
            <a:r>
              <a:rPr sz="1800" dirty="0">
                <a:latin typeface="微软雅黑"/>
                <a:cs typeface="微软雅黑"/>
              </a:rPr>
              <a:t>项	指令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微软雅黑"/>
                <a:cs typeface="微软雅黑"/>
              </a:rPr>
              <a:t>功能：以其他身份来执行指令。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25652" y="2862072"/>
            <a:ext cx="10140696" cy="13350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5652" y="4474464"/>
            <a:ext cx="10140696" cy="17876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430" y="66675"/>
            <a:ext cx="839469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微软雅黑"/>
                <a:cs typeface="微软雅黑"/>
              </a:rPr>
              <a:t>目录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7113" y="3282950"/>
            <a:ext cx="814006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2E4460"/>
                </a:solidFill>
                <a:latin typeface="Wingdings"/>
                <a:cs typeface="Wingdings"/>
              </a:rPr>
              <a:t></a:t>
            </a:r>
            <a:r>
              <a:rPr sz="4800" b="1" dirty="0">
                <a:solidFill>
                  <a:srgbClr val="2E4460"/>
                </a:solidFill>
                <a:latin typeface="Verdana"/>
                <a:cs typeface="Verdana"/>
              </a:rPr>
              <a:t>3.</a:t>
            </a:r>
            <a:r>
              <a:rPr sz="4800" b="1" spc="-5" dirty="0">
                <a:solidFill>
                  <a:srgbClr val="2E4460"/>
                </a:solidFill>
                <a:latin typeface="Verdana"/>
                <a:cs typeface="Verdana"/>
              </a:rPr>
              <a:t> </a:t>
            </a:r>
            <a:r>
              <a:rPr sz="4800" b="1" dirty="0">
                <a:solidFill>
                  <a:srgbClr val="2E4460"/>
                </a:solidFill>
                <a:latin typeface="Verdana"/>
                <a:cs typeface="Verdana"/>
              </a:rPr>
              <a:t>C++/Pytho</a:t>
            </a:r>
            <a:r>
              <a:rPr sz="4800" b="1" spc="-10" dirty="0">
                <a:solidFill>
                  <a:srgbClr val="2E4460"/>
                </a:solidFill>
                <a:latin typeface="Verdana"/>
                <a:cs typeface="Verdana"/>
              </a:rPr>
              <a:t>n</a:t>
            </a:r>
            <a:r>
              <a:rPr sz="4800" b="1" dirty="0">
                <a:solidFill>
                  <a:srgbClr val="2E4460"/>
                </a:solidFill>
                <a:latin typeface="微软雅黑"/>
                <a:cs typeface="微软雅黑"/>
              </a:rPr>
              <a:t>编程基础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430" y="66675"/>
            <a:ext cx="511937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3. C+</a:t>
            </a:r>
            <a:r>
              <a:rPr sz="3200" b="1" spc="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/Pytho</a:t>
            </a:r>
            <a:r>
              <a:rPr sz="3200" b="1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200" b="1" dirty="0">
                <a:solidFill>
                  <a:srgbClr val="FFFFFF"/>
                </a:solidFill>
                <a:latin typeface="微软雅黑"/>
                <a:cs typeface="微软雅黑"/>
              </a:rPr>
              <a:t>编程基础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8511" y="1805939"/>
            <a:ext cx="4006596" cy="4005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36892" y="1894332"/>
            <a:ext cx="3826763" cy="3828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57798" y="3472053"/>
            <a:ext cx="553085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Impact"/>
                <a:cs typeface="Impact"/>
              </a:rPr>
              <a:t>VS</a:t>
            </a:r>
            <a:endParaRPr sz="40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3. C+</a:t>
            </a:r>
            <a:r>
              <a:rPr spc="5" dirty="0"/>
              <a:t>+</a:t>
            </a:r>
            <a:r>
              <a:rPr spc="-5" dirty="0"/>
              <a:t>/Pytho</a:t>
            </a:r>
            <a:r>
              <a:rPr spc="15" dirty="0"/>
              <a:t>n</a:t>
            </a:r>
            <a:r>
              <a:rPr dirty="0">
                <a:latin typeface="微软雅黑"/>
                <a:cs typeface="微软雅黑"/>
              </a:rPr>
              <a:t>编程基础</a:t>
            </a:r>
          </a:p>
        </p:txBody>
      </p:sp>
      <p:sp>
        <p:nvSpPr>
          <p:cNvPr id="3" name="object 3"/>
          <p:cNvSpPr/>
          <p:nvPr/>
        </p:nvSpPr>
        <p:spPr>
          <a:xfrm>
            <a:off x="775716" y="1493519"/>
            <a:ext cx="4599432" cy="3590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488947"/>
            <a:ext cx="4608830" cy="3599815"/>
          </a:xfrm>
          <a:custGeom>
            <a:avLst/>
            <a:gdLst/>
            <a:ahLst/>
            <a:cxnLst/>
            <a:rect l="l" t="t" r="r" b="b"/>
            <a:pathLst>
              <a:path w="4608830" h="3599815">
                <a:moveTo>
                  <a:pt x="0" y="3599688"/>
                </a:moveTo>
                <a:lnTo>
                  <a:pt x="4608576" y="3599688"/>
                </a:lnTo>
                <a:lnTo>
                  <a:pt x="4608576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18604" y="1493519"/>
            <a:ext cx="3220211" cy="1466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14031" y="1488947"/>
            <a:ext cx="3229610" cy="1475740"/>
          </a:xfrm>
          <a:custGeom>
            <a:avLst/>
            <a:gdLst/>
            <a:ahLst/>
            <a:cxnLst/>
            <a:rect l="l" t="t" r="r" b="b"/>
            <a:pathLst>
              <a:path w="3229609" h="1475739">
                <a:moveTo>
                  <a:pt x="0" y="1475231"/>
                </a:moveTo>
                <a:lnTo>
                  <a:pt x="3229355" y="1475231"/>
                </a:lnTo>
                <a:lnTo>
                  <a:pt x="3229355" y="0"/>
                </a:lnTo>
                <a:lnTo>
                  <a:pt x="0" y="0"/>
                </a:lnTo>
                <a:lnTo>
                  <a:pt x="0" y="1475231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80157" y="990853"/>
            <a:ext cx="73914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C++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67243" y="990853"/>
            <a:ext cx="108140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Verdana"/>
                <a:cs typeface="Verdana"/>
              </a:rPr>
              <a:t>Python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0" y="3831335"/>
            <a:ext cx="5606796" cy="2296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3. C+</a:t>
            </a:r>
            <a:r>
              <a:rPr spc="5" dirty="0"/>
              <a:t>+</a:t>
            </a:r>
            <a:r>
              <a:rPr spc="-5" dirty="0"/>
              <a:t>/Pytho</a:t>
            </a:r>
            <a:r>
              <a:rPr spc="15" dirty="0"/>
              <a:t>n</a:t>
            </a:r>
            <a:r>
              <a:rPr dirty="0">
                <a:latin typeface="微软雅黑"/>
                <a:cs typeface="微软雅黑"/>
              </a:rPr>
              <a:t>编程基础</a:t>
            </a:r>
          </a:p>
        </p:txBody>
      </p:sp>
      <p:sp>
        <p:nvSpPr>
          <p:cNvPr id="3" name="object 3"/>
          <p:cNvSpPr/>
          <p:nvPr/>
        </p:nvSpPr>
        <p:spPr>
          <a:xfrm>
            <a:off x="7612380" y="1586483"/>
            <a:ext cx="2875787" cy="1210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07807" y="1581911"/>
            <a:ext cx="2885440" cy="1219200"/>
          </a:xfrm>
          <a:custGeom>
            <a:avLst/>
            <a:gdLst/>
            <a:ahLst/>
            <a:cxnLst/>
            <a:rect l="l" t="t" r="r" b="b"/>
            <a:pathLst>
              <a:path w="2885440" h="1219200">
                <a:moveTo>
                  <a:pt x="0" y="1219200"/>
                </a:moveTo>
                <a:lnTo>
                  <a:pt x="2884931" y="1219200"/>
                </a:lnTo>
                <a:lnTo>
                  <a:pt x="2884931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99766" y="1091438"/>
            <a:ext cx="73914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C++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8806" y="1091438"/>
            <a:ext cx="108140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Verdana"/>
                <a:cs typeface="Verdana"/>
              </a:rPr>
              <a:t>Python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67628" y="3840479"/>
            <a:ext cx="5623560" cy="2418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887" y="1586483"/>
            <a:ext cx="5067300" cy="3581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3316" y="1581911"/>
            <a:ext cx="5076825" cy="3590925"/>
          </a:xfrm>
          <a:custGeom>
            <a:avLst/>
            <a:gdLst/>
            <a:ahLst/>
            <a:cxnLst/>
            <a:rect l="l" t="t" r="r" b="b"/>
            <a:pathLst>
              <a:path w="5076825" h="3590925">
                <a:moveTo>
                  <a:pt x="0" y="3590544"/>
                </a:moveTo>
                <a:lnTo>
                  <a:pt x="5076444" y="3590544"/>
                </a:lnTo>
                <a:lnTo>
                  <a:pt x="5076444" y="0"/>
                </a:lnTo>
                <a:lnTo>
                  <a:pt x="0" y="0"/>
                </a:lnTo>
                <a:lnTo>
                  <a:pt x="0" y="359054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3. C+</a:t>
            </a:r>
            <a:r>
              <a:rPr spc="5" dirty="0"/>
              <a:t>+</a:t>
            </a:r>
            <a:r>
              <a:rPr spc="-5" dirty="0"/>
              <a:t>/Pytho</a:t>
            </a:r>
            <a:r>
              <a:rPr spc="15" dirty="0"/>
              <a:t>n</a:t>
            </a:r>
            <a:r>
              <a:rPr dirty="0">
                <a:latin typeface="微软雅黑"/>
                <a:cs typeface="微软雅黑"/>
              </a:rPr>
              <a:t>编程基础</a:t>
            </a:r>
          </a:p>
        </p:txBody>
      </p:sp>
      <p:sp>
        <p:nvSpPr>
          <p:cNvPr id="3" name="object 3"/>
          <p:cNvSpPr/>
          <p:nvPr/>
        </p:nvSpPr>
        <p:spPr>
          <a:xfrm>
            <a:off x="390143" y="1408175"/>
            <a:ext cx="4648200" cy="497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572" y="1403603"/>
            <a:ext cx="4657725" cy="4982210"/>
          </a:xfrm>
          <a:custGeom>
            <a:avLst/>
            <a:gdLst/>
            <a:ahLst/>
            <a:cxnLst/>
            <a:rect l="l" t="t" r="r" b="b"/>
            <a:pathLst>
              <a:path w="4657725" h="4982210">
                <a:moveTo>
                  <a:pt x="0" y="4981956"/>
                </a:moveTo>
                <a:lnTo>
                  <a:pt x="4657344" y="4981956"/>
                </a:lnTo>
                <a:lnTo>
                  <a:pt x="4657344" y="0"/>
                </a:lnTo>
                <a:lnTo>
                  <a:pt x="0" y="0"/>
                </a:lnTo>
                <a:lnTo>
                  <a:pt x="0" y="4981956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79335" y="1408175"/>
            <a:ext cx="2781300" cy="16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4764" y="1403603"/>
            <a:ext cx="2790825" cy="1694814"/>
          </a:xfrm>
          <a:custGeom>
            <a:avLst/>
            <a:gdLst/>
            <a:ahLst/>
            <a:cxnLst/>
            <a:rect l="l" t="t" r="r" b="b"/>
            <a:pathLst>
              <a:path w="2790825" h="1694814">
                <a:moveTo>
                  <a:pt x="0" y="1694688"/>
                </a:moveTo>
                <a:lnTo>
                  <a:pt x="2790444" y="1694688"/>
                </a:lnTo>
                <a:lnTo>
                  <a:pt x="2790444" y="0"/>
                </a:lnTo>
                <a:lnTo>
                  <a:pt x="0" y="0"/>
                </a:lnTo>
                <a:lnTo>
                  <a:pt x="0" y="169468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21814" y="883665"/>
            <a:ext cx="73914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C++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8772" y="883665"/>
            <a:ext cx="108140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Verdana"/>
                <a:cs typeface="Verdana"/>
              </a:rPr>
              <a:t>Python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19344" y="4370832"/>
            <a:ext cx="6533642" cy="110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45435"/>
            <a:ext cx="12192000" cy="1998345"/>
          </a:xfrm>
          <a:custGeom>
            <a:avLst/>
            <a:gdLst/>
            <a:ahLst/>
            <a:cxnLst/>
            <a:rect l="l" t="t" r="r" b="b"/>
            <a:pathLst>
              <a:path w="12192000" h="1998345">
                <a:moveTo>
                  <a:pt x="0" y="1997964"/>
                </a:moveTo>
                <a:lnTo>
                  <a:pt x="12192000" y="1997964"/>
                </a:lnTo>
                <a:lnTo>
                  <a:pt x="12192000" y="0"/>
                </a:lnTo>
                <a:lnTo>
                  <a:pt x="0" y="0"/>
                </a:lnTo>
                <a:lnTo>
                  <a:pt x="0" y="1997964"/>
                </a:lnTo>
                <a:close/>
              </a:path>
            </a:pathLst>
          </a:custGeom>
          <a:solidFill>
            <a:srgbClr val="2E446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6776" y="2080260"/>
            <a:ext cx="8990076" cy="2741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1089" y="2404236"/>
            <a:ext cx="7450455" cy="158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b="1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Tha</a:t>
            </a:r>
            <a:r>
              <a:rPr sz="9600" b="1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9600" b="1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9600" b="1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600" b="1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9600" b="1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9600" b="1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9600" b="1" dirty="0">
                <a:solidFill>
                  <a:srgbClr val="FFFFFF"/>
                </a:solidFill>
                <a:latin typeface="Adobe Gothic Std B"/>
                <a:cs typeface="Adobe Gothic Std B"/>
              </a:rPr>
              <a:t>！</a:t>
            </a:r>
            <a:endParaRPr sz="9600">
              <a:latin typeface="Adobe Gothic Std B"/>
              <a:cs typeface="Adobe Gothic Std 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430" y="66675"/>
            <a:ext cx="839469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微软雅黑"/>
                <a:cs typeface="微软雅黑"/>
              </a:rPr>
              <a:t>目录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2915" y="3282950"/>
            <a:ext cx="446722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5" dirty="0">
                <a:solidFill>
                  <a:srgbClr val="2E4460"/>
                </a:solidFill>
                <a:latin typeface="Wingdings"/>
                <a:cs typeface="Wingdings"/>
              </a:rPr>
              <a:t></a:t>
            </a:r>
            <a:r>
              <a:rPr sz="4800" b="1" dirty="0">
                <a:solidFill>
                  <a:srgbClr val="2E4460"/>
                </a:solidFill>
                <a:latin typeface="Verdana"/>
                <a:cs typeface="Verdana"/>
              </a:rPr>
              <a:t>1.</a:t>
            </a:r>
            <a:r>
              <a:rPr sz="4800" b="1" spc="-5" dirty="0">
                <a:solidFill>
                  <a:srgbClr val="2E4460"/>
                </a:solidFill>
                <a:latin typeface="Verdana"/>
                <a:cs typeface="Verdana"/>
              </a:rPr>
              <a:t> Lin</a:t>
            </a:r>
            <a:r>
              <a:rPr sz="4800" b="1" spc="5" dirty="0">
                <a:solidFill>
                  <a:srgbClr val="2E4460"/>
                </a:solidFill>
                <a:latin typeface="Verdana"/>
                <a:cs typeface="Verdana"/>
              </a:rPr>
              <a:t>u</a:t>
            </a:r>
            <a:r>
              <a:rPr sz="4800" b="1" spc="-25" dirty="0">
                <a:solidFill>
                  <a:srgbClr val="2E4460"/>
                </a:solidFill>
                <a:latin typeface="Verdana"/>
                <a:cs typeface="Verdana"/>
              </a:rPr>
              <a:t>x</a:t>
            </a:r>
            <a:r>
              <a:rPr sz="4800" b="1" dirty="0">
                <a:solidFill>
                  <a:srgbClr val="2E4460"/>
                </a:solidFill>
                <a:latin typeface="微软雅黑"/>
                <a:cs typeface="微软雅黑"/>
              </a:rPr>
              <a:t>简介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7210044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235686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1888" y="0"/>
            <a:ext cx="134493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2864" y="0"/>
            <a:ext cx="1344930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5364" y="0"/>
            <a:ext cx="3379470" cy="840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1. </a:t>
            </a:r>
            <a:r>
              <a:rPr spc="-5" dirty="0"/>
              <a:t>Linu</a:t>
            </a:r>
            <a:r>
              <a:rPr dirty="0"/>
              <a:t>x</a:t>
            </a:r>
            <a:r>
              <a:rPr dirty="0">
                <a:latin typeface="微软雅黑"/>
                <a:cs typeface="微软雅黑"/>
              </a:rPr>
              <a:t>简介</a:t>
            </a:r>
            <a:r>
              <a:rPr spc="125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dirty="0">
                <a:latin typeface="微软雅黑"/>
                <a:cs typeface="微软雅黑"/>
              </a:rPr>
              <a:t>操作系统是什么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3085" y="1320672"/>
            <a:ext cx="5765800" cy="367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5BAC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005BAC"/>
                </a:solidFill>
                <a:latin typeface="微软雅黑"/>
                <a:cs typeface="微软雅黑"/>
              </a:rPr>
              <a:t>操作系统（</a:t>
            </a:r>
            <a:r>
              <a:rPr sz="2400" spc="-25" dirty="0">
                <a:solidFill>
                  <a:srgbClr val="005BAC"/>
                </a:solidFill>
                <a:latin typeface="Verdana"/>
                <a:cs typeface="Verdana"/>
              </a:rPr>
              <a:t>Ope</a:t>
            </a:r>
            <a:r>
              <a:rPr sz="2400" spc="-60" dirty="0">
                <a:solidFill>
                  <a:srgbClr val="005BAC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05BAC"/>
                </a:solidFill>
                <a:latin typeface="Verdana"/>
                <a:cs typeface="Verdana"/>
              </a:rPr>
              <a:t>ating</a:t>
            </a:r>
            <a:r>
              <a:rPr sz="2400" spc="15" dirty="0">
                <a:solidFill>
                  <a:srgbClr val="005BA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005BAC"/>
                </a:solidFill>
                <a:latin typeface="Verdana"/>
                <a:cs typeface="Verdana"/>
              </a:rPr>
              <a:t>S</a:t>
            </a:r>
            <a:r>
              <a:rPr sz="2400" spc="-15" dirty="0">
                <a:solidFill>
                  <a:srgbClr val="005BAC"/>
                </a:solidFill>
                <a:latin typeface="Verdana"/>
                <a:cs typeface="Verdana"/>
              </a:rPr>
              <a:t>y</a:t>
            </a:r>
            <a:r>
              <a:rPr sz="2400" spc="-25" dirty="0">
                <a:solidFill>
                  <a:srgbClr val="005BAC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005BAC"/>
                </a:solidFill>
                <a:latin typeface="Verdana"/>
                <a:cs typeface="Verdana"/>
              </a:rPr>
              <a:t>tem</a:t>
            </a:r>
            <a:r>
              <a:rPr sz="2400" dirty="0">
                <a:solidFill>
                  <a:srgbClr val="005BAC"/>
                </a:solidFill>
                <a:latin typeface="微软雅黑"/>
                <a:cs typeface="微软雅黑"/>
              </a:rPr>
              <a:t>，</a:t>
            </a:r>
            <a:r>
              <a:rPr sz="2400" spc="-25" dirty="0">
                <a:solidFill>
                  <a:srgbClr val="005BAC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05BAC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05BAC"/>
                </a:solidFill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8121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30" dirty="0">
                <a:latin typeface="微软雅黑"/>
                <a:cs typeface="微软雅黑"/>
              </a:rPr>
              <a:t>管理和控</a:t>
            </a:r>
            <a:r>
              <a:rPr sz="2400" spc="15" dirty="0">
                <a:latin typeface="微软雅黑"/>
                <a:cs typeface="微软雅黑"/>
              </a:rPr>
              <a:t>制</a:t>
            </a:r>
            <a:r>
              <a:rPr sz="2400" spc="30" dirty="0">
                <a:latin typeface="微软雅黑"/>
                <a:cs typeface="微软雅黑"/>
              </a:rPr>
              <a:t>计算机硬</a:t>
            </a:r>
            <a:r>
              <a:rPr sz="2400" spc="15" dirty="0">
                <a:latin typeface="微软雅黑"/>
                <a:cs typeface="微软雅黑"/>
              </a:rPr>
              <a:t>件</a:t>
            </a:r>
            <a:r>
              <a:rPr sz="2400" spc="30" dirty="0">
                <a:latin typeface="微软雅黑"/>
                <a:cs typeface="微软雅黑"/>
              </a:rPr>
              <a:t>与软件资</a:t>
            </a:r>
            <a:r>
              <a:rPr sz="2400" spc="15" dirty="0">
                <a:latin typeface="微软雅黑"/>
                <a:cs typeface="微软雅黑"/>
              </a:rPr>
              <a:t>源</a:t>
            </a:r>
            <a:r>
              <a:rPr sz="2400" dirty="0">
                <a:latin typeface="微软雅黑"/>
                <a:cs typeface="微软雅黑"/>
              </a:rPr>
              <a:t>的</a:t>
            </a:r>
            <a:endParaRPr sz="2400">
              <a:latin typeface="微软雅黑"/>
              <a:cs typeface="微软雅黑"/>
            </a:endParaRPr>
          </a:p>
          <a:p>
            <a:pPr marL="8128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/>
                <a:cs typeface="微软雅黑"/>
              </a:rPr>
              <a:t>计算机程序；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8121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40" dirty="0">
                <a:latin typeface="微软雅黑"/>
                <a:cs typeface="微软雅黑"/>
              </a:rPr>
              <a:t>直接</a:t>
            </a:r>
            <a:r>
              <a:rPr sz="2400" spc="30" dirty="0">
                <a:latin typeface="微软雅黑"/>
                <a:cs typeface="微软雅黑"/>
              </a:rPr>
              <a:t>运</a:t>
            </a:r>
            <a:r>
              <a:rPr sz="2400" spc="40" dirty="0">
                <a:latin typeface="微软雅黑"/>
                <a:cs typeface="微软雅黑"/>
              </a:rPr>
              <a:t>行</a:t>
            </a:r>
            <a:r>
              <a:rPr sz="2400" spc="45" dirty="0">
                <a:latin typeface="微软雅黑"/>
                <a:cs typeface="微软雅黑"/>
              </a:rPr>
              <a:t>在</a:t>
            </a:r>
            <a:r>
              <a:rPr sz="2400" i="1" spc="45" dirty="0">
                <a:latin typeface="Verdana"/>
                <a:cs typeface="Verdana"/>
              </a:rPr>
              <a:t>“</a:t>
            </a:r>
            <a:r>
              <a:rPr sz="2400" spc="30" dirty="0">
                <a:latin typeface="微软雅黑"/>
                <a:cs typeface="微软雅黑"/>
              </a:rPr>
              <a:t>裸</a:t>
            </a:r>
            <a:r>
              <a:rPr sz="2400" spc="45" dirty="0">
                <a:latin typeface="微软雅黑"/>
                <a:cs typeface="微软雅黑"/>
              </a:rPr>
              <a:t>机</a:t>
            </a:r>
            <a:r>
              <a:rPr sz="2400" i="1" spc="35" dirty="0">
                <a:latin typeface="Verdana"/>
                <a:cs typeface="Verdana"/>
              </a:rPr>
              <a:t>”</a:t>
            </a:r>
            <a:r>
              <a:rPr sz="2400" spc="45" dirty="0">
                <a:latin typeface="微软雅黑"/>
                <a:cs typeface="微软雅黑"/>
              </a:rPr>
              <a:t>上</a:t>
            </a:r>
            <a:r>
              <a:rPr sz="2400" spc="30" dirty="0">
                <a:latin typeface="微软雅黑"/>
                <a:cs typeface="微软雅黑"/>
              </a:rPr>
              <a:t>的</a:t>
            </a:r>
            <a:r>
              <a:rPr sz="2400" spc="45" dirty="0">
                <a:latin typeface="微软雅黑"/>
                <a:cs typeface="微软雅黑"/>
              </a:rPr>
              <a:t>最基</a:t>
            </a:r>
            <a:r>
              <a:rPr sz="2400" spc="30" dirty="0">
                <a:latin typeface="微软雅黑"/>
                <a:cs typeface="微软雅黑"/>
              </a:rPr>
              <a:t>本</a:t>
            </a:r>
            <a:r>
              <a:rPr sz="2400" spc="45" dirty="0">
                <a:latin typeface="微软雅黑"/>
                <a:cs typeface="微软雅黑"/>
              </a:rPr>
              <a:t>的</a:t>
            </a:r>
            <a:r>
              <a:rPr sz="2400" spc="30" dirty="0">
                <a:latin typeface="微软雅黑"/>
                <a:cs typeface="微软雅黑"/>
              </a:rPr>
              <a:t>系</a:t>
            </a:r>
            <a:r>
              <a:rPr sz="2400" dirty="0">
                <a:latin typeface="微软雅黑"/>
                <a:cs typeface="微软雅黑"/>
              </a:rPr>
              <a:t>统</a:t>
            </a:r>
            <a:endParaRPr sz="2400">
              <a:latin typeface="微软雅黑"/>
              <a:cs typeface="微软雅黑"/>
            </a:endParaRPr>
          </a:p>
          <a:p>
            <a:pPr marL="8128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/>
                <a:cs typeface="微软雅黑"/>
              </a:rPr>
              <a:t>软件；</a:t>
            </a:r>
            <a:endParaRPr sz="2400">
              <a:latin typeface="微软雅黑"/>
              <a:cs typeface="微软雅黑"/>
            </a:endParaRPr>
          </a:p>
          <a:p>
            <a:pPr marL="812800" marR="9525" indent="-342900">
              <a:lnSpc>
                <a:spcPts val="4320"/>
              </a:lnSpc>
              <a:spcBef>
                <a:spcPts val="380"/>
              </a:spcBef>
              <a:tabLst>
                <a:tab pos="8121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30" dirty="0">
                <a:latin typeface="微软雅黑"/>
                <a:cs typeface="微软雅黑"/>
              </a:rPr>
              <a:t>任何其他</a:t>
            </a:r>
            <a:r>
              <a:rPr sz="2400" spc="20" dirty="0">
                <a:latin typeface="微软雅黑"/>
                <a:cs typeface="微软雅黑"/>
              </a:rPr>
              <a:t>软</a:t>
            </a:r>
            <a:r>
              <a:rPr sz="2400" spc="30" dirty="0">
                <a:latin typeface="微软雅黑"/>
                <a:cs typeface="微软雅黑"/>
              </a:rPr>
              <a:t>件都必须</a:t>
            </a:r>
            <a:r>
              <a:rPr sz="2400" spc="20" dirty="0">
                <a:latin typeface="微软雅黑"/>
                <a:cs typeface="微软雅黑"/>
              </a:rPr>
              <a:t>在</a:t>
            </a:r>
            <a:r>
              <a:rPr sz="2400" spc="30" dirty="0">
                <a:latin typeface="微软雅黑"/>
                <a:cs typeface="微软雅黑"/>
              </a:rPr>
              <a:t>操作系统</a:t>
            </a:r>
            <a:r>
              <a:rPr sz="2400" spc="20" dirty="0">
                <a:latin typeface="微软雅黑"/>
                <a:cs typeface="微软雅黑"/>
              </a:rPr>
              <a:t>的</a:t>
            </a:r>
            <a:r>
              <a:rPr sz="2400" dirty="0">
                <a:latin typeface="微软雅黑"/>
                <a:cs typeface="微软雅黑"/>
              </a:rPr>
              <a:t>支 持下才能运行。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40423" y="1298447"/>
            <a:ext cx="5384291" cy="487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7210044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235686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1888" y="0"/>
            <a:ext cx="134493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2864" y="0"/>
            <a:ext cx="1344930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5364" y="0"/>
            <a:ext cx="3379470" cy="840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1. </a:t>
            </a:r>
            <a:r>
              <a:rPr spc="-5" dirty="0"/>
              <a:t>Linu</a:t>
            </a:r>
            <a:r>
              <a:rPr dirty="0"/>
              <a:t>x</a:t>
            </a:r>
            <a:r>
              <a:rPr dirty="0">
                <a:latin typeface="微软雅黑"/>
                <a:cs typeface="微软雅黑"/>
              </a:rPr>
              <a:t>简介</a:t>
            </a:r>
            <a:r>
              <a:rPr spc="125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dirty="0">
                <a:latin typeface="微软雅黑"/>
                <a:cs typeface="微软雅黑"/>
              </a:rPr>
              <a:t>操作系统是什么</a:t>
            </a:r>
          </a:p>
        </p:txBody>
      </p:sp>
      <p:sp>
        <p:nvSpPr>
          <p:cNvPr id="8" name="object 8"/>
          <p:cNvSpPr/>
          <p:nvPr/>
        </p:nvSpPr>
        <p:spPr>
          <a:xfrm>
            <a:off x="6705600" y="853439"/>
            <a:ext cx="4125467" cy="3034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0327" y="768095"/>
            <a:ext cx="4704588" cy="3124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0619" y="4009644"/>
            <a:ext cx="4654296" cy="26151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5600" y="4046220"/>
            <a:ext cx="4125467" cy="25831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6614159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235686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1888" y="0"/>
            <a:ext cx="134493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2864" y="0"/>
            <a:ext cx="1344930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5364" y="0"/>
            <a:ext cx="1562862" cy="8282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7111" y="0"/>
            <a:ext cx="1751838" cy="8404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1. </a:t>
            </a:r>
            <a:r>
              <a:rPr spc="-5" dirty="0"/>
              <a:t>Linu</a:t>
            </a:r>
            <a:r>
              <a:rPr dirty="0"/>
              <a:t>x</a:t>
            </a:r>
            <a:r>
              <a:rPr dirty="0">
                <a:latin typeface="微软雅黑"/>
                <a:cs typeface="微软雅黑"/>
              </a:rPr>
              <a:t>简介</a:t>
            </a:r>
            <a:r>
              <a:rPr spc="125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dirty="0"/>
              <a:t>Unix</a:t>
            </a:r>
            <a:r>
              <a:rPr dirty="0">
                <a:latin typeface="微软雅黑"/>
                <a:cs typeface="微软雅黑"/>
              </a:rPr>
              <a:t>是什么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Wingdings"/>
                <a:cs typeface="Wingdings"/>
              </a:rPr>
              <a:t>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dirty="0"/>
              <a:t>最早的多用户、多任务操作系统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45" dirty="0"/>
              <a:t>应用于从巨型计算机到普</a:t>
            </a:r>
            <a:r>
              <a:rPr spc="50" dirty="0"/>
              <a:t>通</a:t>
            </a:r>
            <a:r>
              <a:rPr dirty="0">
                <a:latin typeface="Verdana"/>
                <a:cs typeface="Verdana"/>
              </a:rPr>
              <a:t>P</a:t>
            </a:r>
            <a:r>
              <a:rPr spc="50" dirty="0">
                <a:latin typeface="Verdana"/>
                <a:cs typeface="Verdana"/>
              </a:rPr>
              <a:t>C</a:t>
            </a:r>
            <a:r>
              <a:rPr spc="30" dirty="0"/>
              <a:t>机</a:t>
            </a:r>
            <a:r>
              <a:rPr spc="40" dirty="0"/>
              <a:t>等多种不同的</a:t>
            </a:r>
            <a:r>
              <a:rPr dirty="0"/>
              <a:t>平</a:t>
            </a: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dirty="0"/>
              <a:t>台上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80" dirty="0"/>
              <a:t>是目前应用面最广、影响力最</a:t>
            </a:r>
            <a:r>
              <a:rPr spc="75" dirty="0"/>
              <a:t>大</a:t>
            </a:r>
            <a:r>
              <a:rPr spc="80" dirty="0"/>
              <a:t>、稳定性最好的</a:t>
            </a: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dirty="0"/>
              <a:t>操作系统</a:t>
            </a:r>
          </a:p>
        </p:txBody>
      </p:sp>
      <p:sp>
        <p:nvSpPr>
          <p:cNvPr id="10" name="object 10"/>
          <p:cNvSpPr/>
          <p:nvPr/>
        </p:nvSpPr>
        <p:spPr>
          <a:xfrm>
            <a:off x="7735823" y="938783"/>
            <a:ext cx="4125468" cy="3032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6620" y="3971544"/>
            <a:ext cx="5318760" cy="26243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6614159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235686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1888" y="0"/>
            <a:ext cx="134493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2864" y="0"/>
            <a:ext cx="1344930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5364" y="0"/>
            <a:ext cx="1562862" cy="8282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7111" y="0"/>
            <a:ext cx="1751838" cy="8404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1. </a:t>
            </a:r>
            <a:r>
              <a:rPr spc="-5" dirty="0"/>
              <a:t>Linu</a:t>
            </a:r>
            <a:r>
              <a:rPr dirty="0"/>
              <a:t>x</a:t>
            </a:r>
            <a:r>
              <a:rPr dirty="0">
                <a:latin typeface="微软雅黑"/>
                <a:cs typeface="微软雅黑"/>
              </a:rPr>
              <a:t>简介</a:t>
            </a:r>
            <a:r>
              <a:rPr spc="125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dirty="0"/>
              <a:t>Unix</a:t>
            </a:r>
            <a:r>
              <a:rPr dirty="0">
                <a:latin typeface="微软雅黑"/>
                <a:cs typeface="微软雅黑"/>
              </a:rPr>
              <a:t>是什么</a:t>
            </a:r>
          </a:p>
        </p:txBody>
      </p:sp>
      <p:sp>
        <p:nvSpPr>
          <p:cNvPr id="9" name="object 9"/>
          <p:cNvSpPr/>
          <p:nvPr/>
        </p:nvSpPr>
        <p:spPr>
          <a:xfrm>
            <a:off x="611123" y="929639"/>
            <a:ext cx="10094976" cy="5434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6832092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235686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1888" y="0"/>
            <a:ext cx="134493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2864" y="0"/>
            <a:ext cx="1344930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5364" y="0"/>
            <a:ext cx="1780793" cy="8282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05044" y="0"/>
            <a:ext cx="1751838" cy="8404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1. </a:t>
            </a:r>
            <a:r>
              <a:rPr spc="-5" dirty="0"/>
              <a:t>Linu</a:t>
            </a:r>
            <a:r>
              <a:rPr dirty="0"/>
              <a:t>x</a:t>
            </a:r>
            <a:r>
              <a:rPr dirty="0">
                <a:latin typeface="微软雅黑"/>
                <a:cs typeface="微软雅黑"/>
              </a:rPr>
              <a:t>简介</a:t>
            </a:r>
            <a:r>
              <a:rPr spc="125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spc="-5" dirty="0"/>
              <a:t>Linux</a:t>
            </a:r>
            <a:r>
              <a:rPr dirty="0">
                <a:latin typeface="微软雅黑"/>
                <a:cs typeface="微软雅黑"/>
              </a:rPr>
              <a:t>是什么</a:t>
            </a:r>
          </a:p>
        </p:txBody>
      </p:sp>
      <p:sp>
        <p:nvSpPr>
          <p:cNvPr id="9" name="object 9"/>
          <p:cNvSpPr/>
          <p:nvPr/>
        </p:nvSpPr>
        <p:spPr>
          <a:xfrm>
            <a:off x="490727" y="1313688"/>
            <a:ext cx="9630156" cy="30038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0"/>
            <a:ext cx="6832092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0"/>
            <a:ext cx="2356866" cy="82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1888" y="0"/>
            <a:ext cx="1344930" cy="84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2864" y="0"/>
            <a:ext cx="1344930" cy="828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5364" y="0"/>
            <a:ext cx="1780793" cy="8282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05044" y="0"/>
            <a:ext cx="1751838" cy="8404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1. </a:t>
            </a:r>
            <a:r>
              <a:rPr spc="-5" dirty="0"/>
              <a:t>Linu</a:t>
            </a:r>
            <a:r>
              <a:rPr dirty="0"/>
              <a:t>x</a:t>
            </a:r>
            <a:r>
              <a:rPr dirty="0">
                <a:latin typeface="微软雅黑"/>
                <a:cs typeface="微软雅黑"/>
              </a:rPr>
              <a:t>简介</a:t>
            </a:r>
            <a:r>
              <a:rPr spc="125" dirty="0">
                <a:latin typeface="微软雅黑"/>
                <a:cs typeface="微软雅黑"/>
              </a:rPr>
              <a:t> </a:t>
            </a:r>
            <a:r>
              <a:rPr dirty="0">
                <a:latin typeface="Verdana"/>
                <a:cs typeface="Verdana"/>
              </a:rPr>
              <a:t>——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spc="-5" dirty="0"/>
              <a:t>Linux</a:t>
            </a:r>
            <a:r>
              <a:rPr dirty="0">
                <a:latin typeface="微软雅黑"/>
                <a:cs typeface="微软雅黑"/>
              </a:rPr>
              <a:t>是什么</a:t>
            </a:r>
          </a:p>
        </p:txBody>
      </p:sp>
      <p:sp>
        <p:nvSpPr>
          <p:cNvPr id="9" name="object 9"/>
          <p:cNvSpPr/>
          <p:nvPr/>
        </p:nvSpPr>
        <p:spPr>
          <a:xfrm>
            <a:off x="490727" y="931163"/>
            <a:ext cx="8962644" cy="37109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4316" y="4735067"/>
            <a:ext cx="10183368" cy="1859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89519" y="713231"/>
            <a:ext cx="3486912" cy="19232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465</Words>
  <Application>Microsoft Office PowerPoint</Application>
  <PresentationFormat>宽屏</PresentationFormat>
  <Paragraphs>100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Adobe Gothic Std B</vt:lpstr>
      <vt:lpstr>宋体</vt:lpstr>
      <vt:lpstr>微软雅黑</vt:lpstr>
      <vt:lpstr>Arial</vt:lpstr>
      <vt:lpstr>Calibri</vt:lpstr>
      <vt:lpstr>Impact</vt:lpstr>
      <vt:lpstr>Lucida Sans Unicode</vt:lpstr>
      <vt:lpstr>Times New Roman</vt:lpstr>
      <vt:lpstr>Verdana</vt:lpstr>
      <vt:lpstr>Wingdings</vt:lpstr>
      <vt:lpstr>Office Theme</vt:lpstr>
      <vt:lpstr>PowerPoint 演示文稿</vt:lpstr>
      <vt:lpstr>PowerPoint 演示文稿</vt:lpstr>
      <vt:lpstr>PowerPoint 演示文稿</vt:lpstr>
      <vt:lpstr>1. Linux简介 —— 操作系统是什么</vt:lpstr>
      <vt:lpstr>1. Linux简介 —— 操作系统是什么</vt:lpstr>
      <vt:lpstr>1. Linux简介 —— Unix是什么</vt:lpstr>
      <vt:lpstr>1. Linux简介 —— Unix是什么</vt:lpstr>
      <vt:lpstr>1. Linux简介 —— Linux是什么</vt:lpstr>
      <vt:lpstr>1. Linux简介 —— Linux是什么</vt:lpstr>
      <vt:lpstr>1. Linux简介 —— Linux发行版是什么</vt:lpstr>
      <vt:lpstr>1. Linux简介 —— Linux VS Windows</vt:lpstr>
      <vt:lpstr>1. Linux简介 —— Ubuntu</vt:lpstr>
      <vt:lpstr>1. Linux简介 —— Ubuntu</vt:lpstr>
      <vt:lpstr>PowerPoint 演示文稿</vt:lpstr>
      <vt:lpstr>2. 命令行使用基础 —— 为什么要学习命令行</vt:lpstr>
      <vt:lpstr>2. 命令行使用基础 —— Shell，通向Linux圣殿的桥梁</vt:lpstr>
      <vt:lpstr>2. 命令行使用基础 —— Shell，通向Linux圣殿的桥梁</vt:lpstr>
      <vt:lpstr>2. 命令行使用基础 —— 常用命令</vt:lpstr>
      <vt:lpstr>2. 命令行使用基础 —— 常用命令</vt:lpstr>
      <vt:lpstr>2. 命令行使用基础 —— 常用命令</vt:lpstr>
      <vt:lpstr>2. 命令行使用基础 —— 常用命令</vt:lpstr>
      <vt:lpstr>2. 命令行使用基础 —— 常用命令</vt:lpstr>
      <vt:lpstr>2. 命令行使用基础 —— 常用命令</vt:lpstr>
      <vt:lpstr>PowerPoint 演示文稿</vt:lpstr>
      <vt:lpstr>PowerPoint 演示文稿</vt:lpstr>
      <vt:lpstr>3. C++/Python编程基础</vt:lpstr>
      <vt:lpstr>3. C++/Python编程基础</vt:lpstr>
      <vt:lpstr>3. C++/Python编程基础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lzx</dc:creator>
  <cp:lastModifiedBy>Bin Gao</cp:lastModifiedBy>
  <cp:revision>1</cp:revision>
  <dcterms:created xsi:type="dcterms:W3CDTF">2022-02-25T09:35:20Z</dcterms:created>
  <dcterms:modified xsi:type="dcterms:W3CDTF">2022-02-25T01:37:29Z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2018-10-10T00:00:00Z</vt:filetime>
  </property>
  <property fmtid="{D5CDD505-2E9C-101B-9397-08002B2CF9AE}" pid="3" name="LastSaved">
    <vt:filetime>2022-02-25T00:00:00Z</vt:filetime>
  </property>
</Properties>
</file>