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06B2C5-7413-49F6-82A7-C52A2D43F994}">
  <a:tblStyle styleId="{3806B2C5-7413-49F6-82A7-C52A2D43F9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70672f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70672f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3A44"/>
                </a:solidFill>
                <a:latin typeface="Roboto"/>
                <a:ea typeface="Roboto"/>
                <a:cs typeface="Roboto"/>
                <a:sym typeface="Roboto"/>
              </a:rPr>
              <a:t>It is critical to recognize the early onset of OA so the progression of the wear can be controlled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70672f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70672f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edd52ef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edd52ef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Vijitha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96b730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596b730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Vijitha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70672f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670672f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Vijitha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6edd52ef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6edd52ef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670672f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670672f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5942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</a:rPr>
              <a:t>Predicting Knee Osteoarthritis </a:t>
            </a:r>
            <a:endParaRPr>
              <a:solidFill>
                <a:srgbClr val="783F04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032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60">
                <a:solidFill>
                  <a:srgbClr val="38761D"/>
                </a:solidFill>
              </a:rPr>
              <a:t>Aishwarya Acharya, Antoine Reinaud, Oriane Cavrois, Vijitha Cheekala, William Mpondo </a:t>
            </a:r>
            <a:endParaRPr sz="176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97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Osteoarthritis (OA) is the most common form of knee arthritis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cartilage in the knee joint gradually wears away and and bone on bone contact occurs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damage is irreversible and treatment options are limited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Therefore early identification is critical by identifying the significant risk factors in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project aims to predict the early onset of OA over a period of 5 years, based on attributes of clinical, physiological, and digitally collected data from the OA Initiative by the National Institute of Health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Applicability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2055625"/>
            <a:ext cx="7505700" cy="23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Osteoarthritis is difficult to diagnose, as there are no definite, fixed criteria to define the disease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Moreover, it is hard to predict whether someone may get OA or not, and thus prescribe a treatment to prevent apparition of the disease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our goal is to be able to predict whether or not someone will get OA in the 5 years following a initial visit to a doctor, then our model could be used by doctors to get a first idea of how likely someone is to contract OA in the coming years.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would be given to </a:t>
            </a:r>
            <a:r>
              <a:rPr lang="en"/>
              <a:t>doctors</a:t>
            </a:r>
            <a:r>
              <a:rPr lang="en"/>
              <a:t>, as they are equipped with the necessary expertise to take or not the model’s diagnosis into account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sets description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716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Source: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NIMH data archive website.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Study description: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OA initiative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Ten-year long observation of 5,000 patients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diagnosed with OA or not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Aim: to better understand and prevent knee arthritis.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Data sets description: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Several data sets with informations on patients: General information, biomarkers evolutions, serum analysis, medication information and X-ray images.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572768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Building of the o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utcome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had: One data set per year with one outcome: if the patient has been diagnosed of knee OA in the past year or not.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goal: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for patients who were not sick at the beginning of the study, to predict whether or not he/she has been diagnosed within 5 years after the beginning of the study: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Extraction of the outcome for each data set (one data set per year)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Creation of a new column (our final outcome) to combine the outcomes: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If the patient has been diagnosed at some point during the past 5 years, the final outcome is equal to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Otherwise, it is equal to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Removal of the rows (patients) already sick at the beginning of the study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647425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Data selection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Initial dimensions:		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4796 rows × 1187 columns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Number of columns evenly divided between every group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member for selection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First selection:		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4796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rows × 139 columns (i.e., 11.7 % of initial columns kept)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Check missing data proportion → Remove column if ratio &gt; 25 %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Second selection:		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4796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rows × 121 columns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Remove unneeded text at beginning of every observation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Format “number: value” to “value”.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Example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“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1: Yes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→ “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Yes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Replace missing data by most common observation in the column: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describe()[‘mean’]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if dtype is integer or float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describe()[‘top’]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if dtype is a string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&amp; Results</a:t>
            </a:r>
            <a:endParaRPr/>
          </a:p>
        </p:txBody>
      </p:sp>
      <p:graphicFrame>
        <p:nvGraphicFramePr>
          <p:cNvPr id="171" name="Google Shape;171;p20"/>
          <p:cNvGraphicFramePr/>
          <p:nvPr/>
        </p:nvGraphicFramePr>
        <p:xfrm>
          <a:off x="1558625" y="106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{3806B2C5-7413-49F6-82A7-C52A2D43F994}</a:tableStyleId>
              </a:tblPr>
              <a:tblGrid>
                <a:gridCol w="2174350"/>
                <a:gridCol w="1446675"/>
                <a:gridCol w="1810500"/>
              </a:tblGrid>
              <a:tr h="32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Model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Metric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Result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220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2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20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 w/o CV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2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20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 w/ CV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2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20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Gradient Boosting Classifier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2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CART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Cluster and Predict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