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6A"/>
    <a:srgbClr val="FFA3A7"/>
    <a:srgbClr val="FF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48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20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0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9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74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64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31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0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2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5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0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3570-C34C-4D47-876C-35406FDFB3D0}" type="datetimeFigureOut">
              <a:rPr lang="es-ES" smtClean="0"/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80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3741824" y="125260"/>
            <a:ext cx="8034730" cy="7098307"/>
            <a:chOff x="3741824" y="125260"/>
            <a:chExt cx="8034730" cy="7098307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361" y="1350529"/>
              <a:ext cx="3958224" cy="638175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4885152" y="125260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smtClean="0">
                  <a:latin typeface="Questrial" panose="02000000000000000000" pitchFamily="2" charset="0"/>
                </a:rPr>
                <a:t>1. </a:t>
              </a:r>
              <a:endParaRPr lang="es-419" dirty="0">
                <a:latin typeface="Questrial" panose="02000000000000000000" pitchFamily="2" charset="0"/>
              </a:endParaRPr>
            </a:p>
            <a:p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Análisis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885152" y="633064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 smtClean="0">
                  <a:latin typeface="Questrial" panose="02000000000000000000" pitchFamily="2" charset="0"/>
                </a:rPr>
                <a:t>Requerimientos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Usuario</a:t>
              </a:r>
            </a:p>
            <a:p>
              <a:r>
                <a:rPr lang="es-419" sz="1200" dirty="0" smtClean="0">
                  <a:latin typeface="Questrial" panose="02000000000000000000" pitchFamily="2" charset="0"/>
                </a:rPr>
                <a:t>Contexto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Mercado</a:t>
              </a:r>
              <a:endParaRPr lang="es-ES" sz="1200" dirty="0">
                <a:latin typeface="Questrial" panose="02000000000000000000" pitchFamily="2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8745256" y="2044790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latin typeface="Questrial" panose="02000000000000000000" pitchFamily="2" charset="0"/>
                </a:rPr>
                <a:t>2</a:t>
              </a:r>
              <a:r>
                <a:rPr lang="es-419" dirty="0" smtClean="0">
                  <a:latin typeface="Questrial" panose="02000000000000000000" pitchFamily="2" charset="0"/>
                </a:rPr>
                <a:t>. </a:t>
              </a:r>
              <a:endParaRPr lang="es-419" dirty="0">
                <a:latin typeface="Questrial" panose="02000000000000000000" pitchFamily="2" charset="0"/>
              </a:endParaRPr>
            </a:p>
            <a:p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Proceso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745255" y="2552594"/>
              <a:ext cx="23277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 smtClean="0">
                  <a:latin typeface="Questrial" panose="02000000000000000000" pitchFamily="2" charset="0"/>
                </a:rPr>
                <a:t>Brainstorm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Storyboard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MVP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 </a:t>
              </a:r>
              <a:r>
                <a:rPr lang="es-419" sz="1200" dirty="0" smtClean="0">
                  <a:latin typeface="Questrial" panose="02000000000000000000" pitchFamily="2" charset="0"/>
                </a:rPr>
                <a:t> </a:t>
              </a:r>
            </a:p>
            <a:p>
              <a:r>
                <a:rPr lang="es-419" sz="1200" dirty="0" smtClean="0">
                  <a:latin typeface="Questrial" panose="02000000000000000000" pitchFamily="2" charset="0"/>
                </a:rPr>
                <a:t>Information architecture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Bocetos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Prototipos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Pruebas </a:t>
              </a:r>
              <a:endParaRPr lang="es-ES" sz="1200" dirty="0">
                <a:latin typeface="Questrial" panose="02000000000000000000" pitchFamily="2" charset="0"/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5360" y="3587231"/>
              <a:ext cx="3958223" cy="63817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8745256" y="6161765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latin typeface="Questrial" panose="02000000000000000000" pitchFamily="2" charset="0"/>
                </a:rPr>
                <a:t>4</a:t>
              </a:r>
              <a:r>
                <a:rPr lang="es-419" dirty="0" smtClean="0">
                  <a:latin typeface="Questrial" panose="02000000000000000000" pitchFamily="2" charset="0"/>
                </a:rPr>
                <a:t>. </a:t>
              </a:r>
              <a:endParaRPr lang="es-419" dirty="0">
                <a:latin typeface="Questrial" panose="02000000000000000000" pitchFamily="2" charset="0"/>
              </a:endParaRPr>
            </a:p>
            <a:p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Desarrollo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745255" y="6669569"/>
              <a:ext cx="30312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 smtClean="0">
                  <a:latin typeface="Questrial" panose="02000000000000000000" pitchFamily="2" charset="0"/>
                </a:rPr>
                <a:t>Modelos digitales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Modelos físicos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Comunicación del producto</a:t>
              </a:r>
              <a:endParaRPr lang="es-ES" sz="1200" dirty="0">
                <a:latin typeface="Questrial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360" y="5415185"/>
              <a:ext cx="3958224" cy="638175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885153" y="4296540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smtClean="0">
                  <a:latin typeface="Questrial" panose="02000000000000000000" pitchFamily="2" charset="0"/>
                </a:rPr>
                <a:t>3. </a:t>
              </a:r>
              <a:endParaRPr lang="es-419" dirty="0">
                <a:latin typeface="Questrial" panose="02000000000000000000" pitchFamily="2" charset="0"/>
              </a:endParaRPr>
            </a:p>
            <a:p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Iteración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885152" y="4804344"/>
              <a:ext cx="30312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 smtClean="0">
                  <a:latin typeface="Questrial" panose="02000000000000000000" pitchFamily="2" charset="0"/>
                </a:rPr>
                <a:t>Análizar resultados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 Probar </a:t>
              </a:r>
              <a:r>
                <a:rPr lang="es-419" dirty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>
                  <a:solidFill>
                    <a:srgbClr val="FF4F58"/>
                  </a:solidFill>
                  <a:latin typeface="Questrial" panose="02000000000000000000" pitchFamily="2" charset="0"/>
                </a:rPr>
                <a:t> </a:t>
              </a:r>
              <a:r>
                <a:rPr lang="es-419" sz="1200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 </a:t>
              </a:r>
            </a:p>
            <a:p>
              <a:r>
                <a:rPr lang="es-419" sz="1200" dirty="0" smtClean="0">
                  <a:latin typeface="Questrial" panose="02000000000000000000" pitchFamily="2" charset="0"/>
                </a:rPr>
                <a:t>Definir mejoras</a:t>
              </a:r>
              <a:endParaRPr lang="es-ES" sz="1200" dirty="0">
                <a:latin typeface="Questrial" panose="02000000000000000000" pitchFamily="2" charset="0"/>
              </a:endParaRPr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0" r="9758" b="13242"/>
            <a:stretch/>
          </p:blipFill>
          <p:spPr>
            <a:xfrm>
              <a:off x="9119166" y="1734356"/>
              <a:ext cx="610339" cy="65720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3" r="11726" b="12877"/>
            <a:stretch/>
          </p:blipFill>
          <p:spPr>
            <a:xfrm>
              <a:off x="9187241" y="5944053"/>
              <a:ext cx="474187" cy="540877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97" t="23047" r="9631" b="37143"/>
            <a:stretch/>
          </p:blipFill>
          <p:spPr>
            <a:xfrm>
              <a:off x="3741824" y="4594609"/>
              <a:ext cx="1119291" cy="55303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6" t="5714" r="26508" b="20381"/>
            <a:stretch/>
          </p:blipFill>
          <p:spPr>
            <a:xfrm>
              <a:off x="4421629" y="365030"/>
              <a:ext cx="439486" cy="704630"/>
            </a:xfrm>
            <a:prstGeom prst="rect">
              <a:avLst/>
            </a:prstGeom>
          </p:spPr>
        </p:pic>
      </p:grpSp>
      <p:sp>
        <p:nvSpPr>
          <p:cNvPr id="20" name="Elipse 19"/>
          <p:cNvSpPr/>
          <p:nvPr/>
        </p:nvSpPr>
        <p:spPr>
          <a:xfrm>
            <a:off x="300308" y="827970"/>
            <a:ext cx="1080000" cy="1080000"/>
          </a:xfrm>
          <a:prstGeom prst="ellipse">
            <a:avLst/>
          </a:prstGeom>
          <a:noFill/>
          <a:ln w="38100">
            <a:solidFill>
              <a:srgbClr val="FFA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34"/>
          <p:cNvCxnSpPr/>
          <p:nvPr/>
        </p:nvCxnSpPr>
        <p:spPr>
          <a:xfrm>
            <a:off x="1267097" y="3043646"/>
            <a:ext cx="444137" cy="432278"/>
          </a:xfrm>
          <a:prstGeom prst="line">
            <a:avLst/>
          </a:prstGeom>
          <a:ln w="38100">
            <a:solidFill>
              <a:srgbClr val="FFA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bre 42"/>
          <p:cNvSpPr/>
          <p:nvPr/>
        </p:nvSpPr>
        <p:spPr>
          <a:xfrm>
            <a:off x="692331" y="3645586"/>
            <a:ext cx="731520" cy="195942"/>
          </a:xfrm>
          <a:custGeom>
            <a:avLst/>
            <a:gdLst>
              <a:gd name="connsiteX0" fmla="*/ 0 w 731520"/>
              <a:gd name="connsiteY0" fmla="*/ 169817 h 195942"/>
              <a:gd name="connsiteX1" fmla="*/ 195943 w 731520"/>
              <a:gd name="connsiteY1" fmla="*/ 0 h 195942"/>
              <a:gd name="connsiteX2" fmla="*/ 378823 w 731520"/>
              <a:gd name="connsiteY2" fmla="*/ 195942 h 195942"/>
              <a:gd name="connsiteX3" fmla="*/ 548640 w 731520"/>
              <a:gd name="connsiteY3" fmla="*/ 0 h 195942"/>
              <a:gd name="connsiteX4" fmla="*/ 731520 w 731520"/>
              <a:gd name="connsiteY4" fmla="*/ 195942 h 1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195942">
                <a:moveTo>
                  <a:pt x="0" y="169817"/>
                </a:moveTo>
                <a:lnTo>
                  <a:pt x="195943" y="0"/>
                </a:lnTo>
                <a:lnTo>
                  <a:pt x="378823" y="195942"/>
                </a:lnTo>
                <a:lnTo>
                  <a:pt x="548640" y="0"/>
                </a:lnTo>
                <a:lnTo>
                  <a:pt x="731520" y="195942"/>
                </a:lnTo>
              </a:path>
            </a:pathLst>
          </a:custGeom>
          <a:noFill/>
          <a:ln w="38100">
            <a:solidFill>
              <a:srgbClr val="FFA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1328057" y="1431795"/>
            <a:ext cx="1080000" cy="108000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48"/>
          <p:cNvCxnSpPr/>
          <p:nvPr/>
        </p:nvCxnSpPr>
        <p:spPr>
          <a:xfrm>
            <a:off x="2033588" y="2725255"/>
            <a:ext cx="444137" cy="4322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bre 49"/>
          <p:cNvSpPr/>
          <p:nvPr/>
        </p:nvSpPr>
        <p:spPr>
          <a:xfrm>
            <a:off x="1302068" y="4521734"/>
            <a:ext cx="731520" cy="195942"/>
          </a:xfrm>
          <a:custGeom>
            <a:avLst/>
            <a:gdLst>
              <a:gd name="connsiteX0" fmla="*/ 0 w 731520"/>
              <a:gd name="connsiteY0" fmla="*/ 169817 h 195942"/>
              <a:gd name="connsiteX1" fmla="*/ 195943 w 731520"/>
              <a:gd name="connsiteY1" fmla="*/ 0 h 195942"/>
              <a:gd name="connsiteX2" fmla="*/ 378823 w 731520"/>
              <a:gd name="connsiteY2" fmla="*/ 195942 h 195942"/>
              <a:gd name="connsiteX3" fmla="*/ 548640 w 731520"/>
              <a:gd name="connsiteY3" fmla="*/ 0 h 195942"/>
              <a:gd name="connsiteX4" fmla="*/ 731520 w 731520"/>
              <a:gd name="connsiteY4" fmla="*/ 195942 h 1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195942">
                <a:moveTo>
                  <a:pt x="0" y="169817"/>
                </a:moveTo>
                <a:lnTo>
                  <a:pt x="195943" y="0"/>
                </a:lnTo>
                <a:lnTo>
                  <a:pt x="378823" y="195942"/>
                </a:lnTo>
                <a:lnTo>
                  <a:pt x="548640" y="0"/>
                </a:lnTo>
                <a:lnTo>
                  <a:pt x="731520" y="195942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" r="6652" b="13242"/>
          <a:stretch/>
        </p:blipFill>
        <p:spPr>
          <a:xfrm>
            <a:off x="3206994" y="365030"/>
            <a:ext cx="704629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14481" r="56410" b="7159"/>
          <a:stretch/>
        </p:blipFill>
        <p:spPr>
          <a:xfrm>
            <a:off x="304800" y="539261"/>
            <a:ext cx="3516923" cy="506437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8735" t="14664" r="40448" b="5209"/>
          <a:stretch/>
        </p:blipFill>
        <p:spPr>
          <a:xfrm>
            <a:off x="8182706" y="539261"/>
            <a:ext cx="6260125" cy="5549756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 rotWithShape="1">
          <a:blip r:embed="rId4"/>
          <a:srcRect l="8554" t="14023" r="56487" b="4888"/>
          <a:stretch/>
        </p:blipFill>
        <p:spPr>
          <a:xfrm>
            <a:off x="10175632" y="2719755"/>
            <a:ext cx="3516923" cy="506437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-3382107" y="-606799"/>
            <a:ext cx="8572500" cy="6858000"/>
            <a:chOff x="-3382107" y="-606799"/>
            <a:chExt cx="8572500" cy="6858000"/>
          </a:xfrm>
        </p:grpSpPr>
        <p:sp>
          <p:nvSpPr>
            <p:cNvPr id="3" name="Rectángulo 2"/>
            <p:cNvSpPr/>
            <p:nvPr/>
          </p:nvSpPr>
          <p:spPr>
            <a:xfrm>
              <a:off x="-3382107" y="-606799"/>
              <a:ext cx="85725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6" name="Picture 2" descr="https://lh4.googleusercontent.com/KNjr7PtRCUaz50S__oDMyVFyK1HfLxmsPvcxJoPb4ozp9I0zVtorNWyx9u0MfTloGq_4mxZO8hIpfIx8C1uCIiYypeLd5UEsLNM7TTXozM4G2Wgzgs_WljmXXqaoy4vDwxQHc3KP0g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778" y="539261"/>
              <a:ext cx="2832300" cy="283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5.googleusercontent.com/xvfPvhSm08N3eOgBYxNBsqfy7vuCJ1wXE5TxTxywz4uh4uivvNrVWAdN1Q0npRTxkjDK4yZueKEY8CjY9mKlgeAWuwtPJai3X_IirCSeGwOYC3RZm-fHk4V4Axi7RXnN_WAU9Es-qK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778" y="3392830"/>
              <a:ext cx="2832300" cy="1462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/>
            <p:cNvSpPr txBox="1"/>
            <p:nvPr/>
          </p:nvSpPr>
          <p:spPr>
            <a:xfrm>
              <a:off x="432075" y="2822201"/>
              <a:ext cx="899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3200" b="1" dirty="0" smtClean="0">
                  <a:solidFill>
                    <a:srgbClr val="E73A6A"/>
                  </a:solidFill>
                </a:rPr>
                <a:t>+</a:t>
              </a:r>
              <a:endParaRPr lang="es-ES" sz="3200" b="1" dirty="0">
                <a:solidFill>
                  <a:srgbClr val="E73A6A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9"/>
          <a:stretch/>
        </p:blipFill>
        <p:spPr>
          <a:xfrm>
            <a:off x="1236478" y="0"/>
            <a:ext cx="9719043" cy="55426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778" y="539261"/>
            <a:ext cx="4853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68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12202</TotalTime>
  <Words>49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Questrial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Alumna</dc:creator>
  <cp:lastModifiedBy>Alumna</cp:lastModifiedBy>
  <cp:revision>46</cp:revision>
  <dcterms:created xsi:type="dcterms:W3CDTF">2016-11-18T15:51:24Z</dcterms:created>
  <dcterms:modified xsi:type="dcterms:W3CDTF">2016-11-29T19:41:24Z</dcterms:modified>
</cp:coreProperties>
</file>