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62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8C6380-6E7D-4038-87CF-B6B5B316C66E}"/>
              </a:ext>
            </a:extLst>
          </p:cNvPr>
          <p:cNvSpPr>
            <a:spLocks noGrp="1"/>
          </p:cNvSpPr>
          <p:nvPr>
            <p:ph type="ctrTitle"/>
          </p:nvPr>
        </p:nvSpPr>
        <p:spPr/>
        <p:txBody>
          <a:bodyPr/>
          <a:lstStyle/>
          <a:p>
            <a:r>
              <a:rPr lang="en-US" dirty="0">
                <a:latin typeface="Aharoni" panose="02010803020104030203" pitchFamily="2" charset="-79"/>
                <a:cs typeface="Aharoni" panose="02010803020104030203" pitchFamily="2" charset="-79"/>
              </a:rPr>
              <a:t>filespace</a:t>
            </a:r>
            <a:endParaRPr lang="he-IL" dirty="0">
              <a:latin typeface="Aharoni" panose="02010803020104030203" pitchFamily="2" charset="-79"/>
              <a:cs typeface="Aharoni" panose="02010803020104030203" pitchFamily="2" charset="-79"/>
            </a:endParaRPr>
          </a:p>
        </p:txBody>
      </p:sp>
      <p:sp>
        <p:nvSpPr>
          <p:cNvPr id="3" name="כותרת משנה 2">
            <a:extLst>
              <a:ext uri="{FF2B5EF4-FFF2-40B4-BE49-F238E27FC236}">
                <a16:creationId xmlns:a16="http://schemas.microsoft.com/office/drawing/2014/main" id="{E4608715-7E95-4BD8-B965-A2B8040E138C}"/>
              </a:ext>
            </a:extLst>
          </p:cNvPr>
          <p:cNvSpPr>
            <a:spLocks noGrp="1"/>
          </p:cNvSpPr>
          <p:nvPr>
            <p:ph type="subTitle" idx="1"/>
          </p:nvPr>
        </p:nvSpPr>
        <p:spPr/>
        <p:txBody>
          <a:bodyPr/>
          <a:lstStyle/>
          <a:p>
            <a:r>
              <a:rPr lang="he-IL" dirty="0"/>
              <a:t>אורי כהן</a:t>
            </a:r>
          </a:p>
        </p:txBody>
      </p:sp>
    </p:spTree>
    <p:extLst>
      <p:ext uri="{BB962C8B-B14F-4D97-AF65-F5344CB8AC3E}">
        <p14:creationId xmlns:p14="http://schemas.microsoft.com/office/powerpoint/2010/main" val="324933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6052-DE4A-B7CD-A3BA-87397F5EB83D}"/>
              </a:ext>
            </a:extLst>
          </p:cNvPr>
          <p:cNvSpPr>
            <a:spLocks noGrp="1"/>
          </p:cNvSpPr>
          <p:nvPr>
            <p:ph type="title"/>
          </p:nvPr>
        </p:nvSpPr>
        <p:spPr/>
        <p:txBody>
          <a:bodyPr/>
          <a:lstStyle/>
          <a:p>
            <a:pPr algn="ctr"/>
            <a:r>
              <a:rPr lang="he-IL" dirty="0"/>
              <a:t>רפלקציה</a:t>
            </a:r>
            <a:endParaRPr lang="en-US" dirty="0"/>
          </a:p>
        </p:txBody>
      </p:sp>
      <p:sp>
        <p:nvSpPr>
          <p:cNvPr id="3" name="Content Placeholder 2">
            <a:extLst>
              <a:ext uri="{FF2B5EF4-FFF2-40B4-BE49-F238E27FC236}">
                <a16:creationId xmlns:a16="http://schemas.microsoft.com/office/drawing/2014/main" id="{5DE7CB62-D30A-434F-AD44-D2D147CC3857}"/>
              </a:ext>
            </a:extLst>
          </p:cNvPr>
          <p:cNvSpPr>
            <a:spLocks noGrp="1"/>
          </p:cNvSpPr>
          <p:nvPr>
            <p:ph idx="1"/>
          </p:nvPr>
        </p:nvSpPr>
        <p:spPr/>
        <p:txBody>
          <a:bodyPr/>
          <a:lstStyle/>
          <a:p>
            <a:r>
              <a:rPr lang="he-IL" dirty="0"/>
              <a:t>דרך העבודה על הפרויקט הבנתי נושאים שלמדנו כמו </a:t>
            </a:r>
            <a:r>
              <a:rPr lang="en-US" dirty="0"/>
              <a:t>threading</a:t>
            </a:r>
            <a:r>
              <a:rPr lang="he-IL" dirty="0"/>
              <a:t>, </a:t>
            </a:r>
            <a:r>
              <a:rPr lang="en-US" dirty="0"/>
              <a:t>SQL</a:t>
            </a:r>
            <a:r>
              <a:rPr lang="he-IL" dirty="0"/>
              <a:t>, יצירת ממשק משתמש, תכנות מונחה עצמים ותקשורת מרובת לקוחות.</a:t>
            </a:r>
          </a:p>
          <a:p>
            <a:r>
              <a:rPr lang="he-IL" dirty="0"/>
              <a:t>היה לי מאתגר להבין איך לקבל עדכונים בלקוח על פעולות שמתרחשות בלקוח אחר כמו שינוי בקובץ, שליחת בקשת חברות, שינוי בהרשאות וכו'. פתרתי את זה בעזרת תהליך שרץ במקביל לתהליך הראשי שבו רץ ה-</a:t>
            </a:r>
            <a:r>
              <a:rPr lang="en-US" dirty="0"/>
              <a:t>GUI</a:t>
            </a:r>
            <a:r>
              <a:rPr lang="he-IL" dirty="0"/>
              <a:t>.</a:t>
            </a:r>
          </a:p>
          <a:p>
            <a:r>
              <a:rPr lang="he-IL" dirty="0"/>
              <a:t>בהתחלה היה לי קושי ביצירת ה</a:t>
            </a:r>
            <a:r>
              <a:rPr lang="en-US" dirty="0"/>
              <a:t>GUI</a:t>
            </a:r>
            <a:r>
              <a:rPr lang="he-IL" dirty="0"/>
              <a:t> בעזרת </a:t>
            </a:r>
            <a:r>
              <a:rPr lang="en-US" dirty="0"/>
              <a:t>Tkinter</a:t>
            </a:r>
            <a:r>
              <a:rPr lang="he-IL" dirty="0"/>
              <a:t>, אז החלפתי ל-</a:t>
            </a:r>
            <a:r>
              <a:rPr lang="en-US" dirty="0"/>
              <a:t>PyQt</a:t>
            </a:r>
            <a:r>
              <a:rPr lang="he-IL" dirty="0"/>
              <a:t> ועיצבתי את ה-</a:t>
            </a:r>
            <a:r>
              <a:rPr lang="en-US" dirty="0"/>
              <a:t>GUI</a:t>
            </a:r>
            <a:r>
              <a:rPr lang="he-IL" dirty="0"/>
              <a:t> דרך </a:t>
            </a:r>
            <a:r>
              <a:rPr lang="en-US" dirty="0"/>
              <a:t>Qt Designer</a:t>
            </a:r>
            <a:r>
              <a:rPr lang="he-IL" dirty="0"/>
              <a:t> וכך חסכתי לעצמי הרבה זמן.</a:t>
            </a:r>
            <a:endParaRPr lang="en-US" dirty="0"/>
          </a:p>
        </p:txBody>
      </p:sp>
    </p:spTree>
    <p:extLst>
      <p:ext uri="{BB962C8B-B14F-4D97-AF65-F5344CB8AC3E}">
        <p14:creationId xmlns:p14="http://schemas.microsoft.com/office/powerpoint/2010/main" val="408764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E681EB-8E12-4991-989C-038985540A0C}"/>
              </a:ext>
            </a:extLst>
          </p:cNvPr>
          <p:cNvSpPr>
            <a:spLocks noGrp="1"/>
          </p:cNvSpPr>
          <p:nvPr>
            <p:ph type="title"/>
          </p:nvPr>
        </p:nvSpPr>
        <p:spPr/>
        <p:txBody>
          <a:bodyPr/>
          <a:lstStyle/>
          <a:p>
            <a:pPr algn="ctr"/>
            <a:r>
              <a:rPr lang="he-IL" dirty="0"/>
              <a:t>תקציר הפרויקט</a:t>
            </a:r>
          </a:p>
        </p:txBody>
      </p:sp>
      <p:sp>
        <p:nvSpPr>
          <p:cNvPr id="3" name="מציין מיקום תוכן 2">
            <a:extLst>
              <a:ext uri="{FF2B5EF4-FFF2-40B4-BE49-F238E27FC236}">
                <a16:creationId xmlns:a16="http://schemas.microsoft.com/office/drawing/2014/main" id="{875C8344-2702-4BAF-A334-FD59B4CCDDE0}"/>
              </a:ext>
            </a:extLst>
          </p:cNvPr>
          <p:cNvSpPr>
            <a:spLocks noGrp="1"/>
          </p:cNvSpPr>
          <p:nvPr>
            <p:ph idx="1"/>
          </p:nvPr>
        </p:nvSpPr>
        <p:spPr/>
        <p:txBody>
          <a:bodyPr/>
          <a:lstStyle/>
          <a:p>
            <a:r>
              <a:rPr lang="he-IL" dirty="0"/>
              <a:t>הפרויקט שלי הוא מערכת לשיתוף קבצים בין משתמשים.</a:t>
            </a:r>
          </a:p>
          <a:p>
            <a:r>
              <a:rPr lang="he-IL" dirty="0"/>
              <a:t>לכל משתמש במערכת יש תיקייה משלו, אליה הוא יכול להעלות, ליצור, ולשנות קבצים ותיקיות.</a:t>
            </a:r>
          </a:p>
          <a:p>
            <a:r>
              <a:rPr lang="he-IL" dirty="0"/>
              <a:t>משתמש יכול לחפש משתמש אחר ולשלוח לו בקשת חברות, אם הוא מאשר הם הופכים לחברים.</a:t>
            </a:r>
          </a:p>
          <a:p>
            <a:r>
              <a:rPr lang="he-IL" dirty="0"/>
              <a:t>משתמש יכול לתת הרשאות כתיבה וקריאה או קריאה בלבד לכל אחד מהחברים שלו.</a:t>
            </a:r>
          </a:p>
          <a:p>
            <a:r>
              <a:rPr lang="he-IL" dirty="0"/>
              <a:t>כל משתמש רואה את התיקיות של המשתמשים שמשתפים </a:t>
            </a:r>
            <a:r>
              <a:rPr lang="he-IL" dirty="0" err="1"/>
              <a:t>איתו</a:t>
            </a:r>
            <a:r>
              <a:rPr lang="he-IL" dirty="0"/>
              <a:t> ואת השינויים שקורים בהן.</a:t>
            </a:r>
          </a:p>
          <a:p>
            <a:r>
              <a:rPr lang="he-IL" dirty="0"/>
              <a:t>אם למשתמש יש הרשאות קריאה וכתיבה ממשתמש אחר הוא יכול לבצע את כל הפעולות על התיקייה שלו, ואם יש לו הרשאות קריאה בלבד הוא יכול רק לראות את השינויים שקורים בתיקייה.</a:t>
            </a:r>
          </a:p>
        </p:txBody>
      </p:sp>
    </p:spTree>
    <p:extLst>
      <p:ext uri="{BB962C8B-B14F-4D97-AF65-F5344CB8AC3E}">
        <p14:creationId xmlns:p14="http://schemas.microsoft.com/office/powerpoint/2010/main" val="266650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0FCD13-A146-4D4F-A6DA-E4199B4E68C9}"/>
              </a:ext>
            </a:extLst>
          </p:cNvPr>
          <p:cNvSpPr>
            <a:spLocks noGrp="1"/>
          </p:cNvSpPr>
          <p:nvPr>
            <p:ph type="title"/>
          </p:nvPr>
        </p:nvSpPr>
        <p:spPr>
          <a:xfrm>
            <a:off x="1371600" y="685800"/>
            <a:ext cx="9601200" cy="709863"/>
          </a:xfrm>
        </p:spPr>
        <p:txBody>
          <a:bodyPr/>
          <a:lstStyle/>
          <a:p>
            <a:pPr algn="ctr"/>
            <a:r>
              <a:rPr lang="he-IL" dirty="0"/>
              <a:t>תקשורת</a:t>
            </a:r>
          </a:p>
        </p:txBody>
      </p:sp>
      <p:sp>
        <p:nvSpPr>
          <p:cNvPr id="3" name="מציין מיקום תוכן 2">
            <a:extLst>
              <a:ext uri="{FF2B5EF4-FFF2-40B4-BE49-F238E27FC236}">
                <a16:creationId xmlns:a16="http://schemas.microsoft.com/office/drawing/2014/main" id="{0792F679-7EE8-40A3-B34D-5B2CBE727D09}"/>
              </a:ext>
            </a:extLst>
          </p:cNvPr>
          <p:cNvSpPr>
            <a:spLocks noGrp="1"/>
          </p:cNvSpPr>
          <p:nvPr>
            <p:ph idx="1"/>
          </p:nvPr>
        </p:nvSpPr>
        <p:spPr>
          <a:xfrm>
            <a:off x="1371600" y="1612234"/>
            <a:ext cx="9601200" cy="2927682"/>
          </a:xfrm>
        </p:spPr>
        <p:txBody>
          <a:bodyPr/>
          <a:lstStyle/>
          <a:p>
            <a:r>
              <a:rPr lang="he-IL" dirty="0"/>
              <a:t>התקשורת בפרויקט עובדת על תשתית </a:t>
            </a:r>
            <a:r>
              <a:rPr lang="en-US" dirty="0"/>
              <a:t>TCP</a:t>
            </a:r>
            <a:r>
              <a:rPr lang="he-IL" dirty="0"/>
              <a:t> שמבטיחה שכל המידע יגיע מצד לצד ולכן הוא חשוב בעבודה עם קבצים.</a:t>
            </a:r>
          </a:p>
          <a:p>
            <a:r>
              <a:rPr lang="he-IL" dirty="0"/>
              <a:t>פרוטוקול:</a:t>
            </a:r>
          </a:p>
          <a:p>
            <a:pPr lvl="1"/>
            <a:r>
              <a:rPr lang="he-IL" i="0" dirty="0"/>
              <a:t>שליחת ההודעה: ההודעה נשלחת בשני חלקים מוצפנים - אורך ההודעה ותוכן ההודעה</a:t>
            </a:r>
            <a:r>
              <a:rPr lang="en-US" i="0" dirty="0"/>
              <a:t>.</a:t>
            </a:r>
            <a:endParaRPr lang="he-IL" i="0" dirty="0"/>
          </a:p>
          <a:p>
            <a:pPr lvl="1"/>
            <a:r>
              <a:rPr lang="he-IL" i="0" dirty="0"/>
              <a:t>קריאת ההודעה: האורך של אורך ההודעה המוצפן הוא עד 100 בייטים</a:t>
            </a:r>
            <a:r>
              <a:rPr lang="he-IL" sz="1600" i="0" dirty="0"/>
              <a:t> </a:t>
            </a:r>
            <a:r>
              <a:rPr lang="he-IL" i="0" dirty="0"/>
              <a:t>ולכן מקבלים קודם 100 בייטים ומפענחים אותם וכך מתקבל אורך ההודעה. לאחר מכן, מקבלים בלולאה בלוקים של ההודעה המוצפנת עד שמספר הבייטים שהתקבלו תואם לאורך ההודעה. אחרי שנגמרת הלולאה מפענחים את כל הבלוקים ביחד ומתקבל תוכן ההודעה.</a:t>
            </a:r>
            <a:endParaRPr lang="he-IL" i="0" dirty="0">
              <a:latin typeface="Aharoni" panose="02010803020104030203" pitchFamily="2" charset="-79"/>
              <a:cs typeface="Aharoni" panose="02010803020104030203" pitchFamily="2" charset="-79"/>
            </a:endParaRPr>
          </a:p>
        </p:txBody>
      </p:sp>
      <p:pic>
        <p:nvPicPr>
          <p:cNvPr id="6" name="Picture 5" descr="A picture containing text, diagram, plan, line&#10;&#10;Description automatically generated">
            <a:extLst>
              <a:ext uri="{FF2B5EF4-FFF2-40B4-BE49-F238E27FC236}">
                <a16:creationId xmlns:a16="http://schemas.microsoft.com/office/drawing/2014/main" id="{07BCE561-A146-5603-E98A-28649BE6C694}"/>
              </a:ext>
            </a:extLst>
          </p:cNvPr>
          <p:cNvPicPr>
            <a:picLocks noChangeAspect="1"/>
          </p:cNvPicPr>
          <p:nvPr/>
        </p:nvPicPr>
        <p:blipFill>
          <a:blip r:embed="rId2"/>
          <a:stretch>
            <a:fillRect/>
          </a:stretch>
        </p:blipFill>
        <p:spPr>
          <a:xfrm>
            <a:off x="854015" y="4290435"/>
            <a:ext cx="5650302" cy="2496085"/>
          </a:xfrm>
          <a:prstGeom prst="rect">
            <a:avLst/>
          </a:prstGeom>
        </p:spPr>
      </p:pic>
    </p:spTree>
    <p:extLst>
      <p:ext uri="{BB962C8B-B14F-4D97-AF65-F5344CB8AC3E}">
        <p14:creationId xmlns:p14="http://schemas.microsoft.com/office/powerpoint/2010/main" val="154492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8D10-F6FB-D72F-88E2-8FE40641B25F}"/>
              </a:ext>
            </a:extLst>
          </p:cNvPr>
          <p:cNvSpPr>
            <a:spLocks noGrp="1"/>
          </p:cNvSpPr>
          <p:nvPr>
            <p:ph type="title"/>
          </p:nvPr>
        </p:nvSpPr>
        <p:spPr/>
        <p:txBody>
          <a:bodyPr/>
          <a:lstStyle/>
          <a:p>
            <a:pPr algn="ctr"/>
            <a:r>
              <a:rPr lang="he-IL" dirty="0"/>
              <a:t>הצפנה</a:t>
            </a:r>
            <a:endParaRPr lang="en-US" dirty="0"/>
          </a:p>
        </p:txBody>
      </p:sp>
      <p:sp>
        <p:nvSpPr>
          <p:cNvPr id="4" name="מציין מיקום תוכן 2">
            <a:extLst>
              <a:ext uri="{FF2B5EF4-FFF2-40B4-BE49-F238E27FC236}">
                <a16:creationId xmlns:a16="http://schemas.microsoft.com/office/drawing/2014/main" id="{B4F72791-8D6D-7A46-1072-47BFC13E85DA}"/>
              </a:ext>
            </a:extLst>
          </p:cNvPr>
          <p:cNvSpPr txBox="1">
            <a:spLocks noGrp="1"/>
          </p:cNvSpPr>
          <p:nvPr>
            <p:ph idx="1"/>
          </p:nvPr>
        </p:nvSpPr>
        <p:spPr>
          <a:xfrm>
            <a:off x="1371600" y="2286000"/>
            <a:ext cx="9601200" cy="3581400"/>
          </a:xfrm>
          <a:prstGeom prst="rect">
            <a:avLst/>
          </a:prstGeom>
        </p:spPr>
        <p:txBody>
          <a:bodyPr vert="horz" lIns="91440" tIns="45720" rIns="91440" bIns="45720" rtlCol="0">
            <a:normAutofit/>
          </a:bodyPr>
          <a:lst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he-IL" dirty="0">
                <a:latin typeface="Aharoni" panose="02010803020104030203" pitchFamily="2" charset="-79"/>
                <a:cs typeface="Aharoni" panose="02010803020104030203" pitchFamily="2" charset="-79"/>
              </a:rPr>
              <a:t>כדי להצפין את התקשורת, בתחילת הקשר, השרת והלקוח מייצרים מפתח פרטי ומפתח ציבורי בהצפנת </a:t>
            </a:r>
            <a:r>
              <a:rPr lang="en-US" dirty="0">
                <a:latin typeface="Aharoni" panose="02010803020104030203" pitchFamily="2" charset="-79"/>
                <a:cs typeface="Aharoni" panose="02010803020104030203" pitchFamily="2" charset="-79"/>
              </a:rPr>
              <a:t>RSA</a:t>
            </a:r>
            <a:r>
              <a:rPr lang="he-IL" dirty="0">
                <a:latin typeface="Aharoni" panose="02010803020104030203" pitchFamily="2" charset="-79"/>
                <a:cs typeface="Aharoni" panose="02010803020104030203" pitchFamily="2" charset="-79"/>
              </a:rPr>
              <a:t>. הם שולחים אחד לשני את המפתח הציבורי שלהם, והשרת שולח מפתח הצפנה </a:t>
            </a:r>
            <a:r>
              <a:rPr lang="en-US" dirty="0">
                <a:latin typeface="Aharoni" panose="02010803020104030203" pitchFamily="2" charset="-79"/>
                <a:cs typeface="Aharoni" panose="02010803020104030203" pitchFamily="2" charset="-79"/>
              </a:rPr>
              <a:t>Fernet</a:t>
            </a:r>
            <a:r>
              <a:rPr lang="he-IL" dirty="0">
                <a:latin typeface="Aharoni" panose="02010803020104030203" pitchFamily="2" charset="-79"/>
                <a:cs typeface="Aharoni" panose="02010803020104030203" pitchFamily="2" charset="-79"/>
              </a:rPr>
              <a:t> סימטרי ללקוח ובו יעשה שימוש בכל פעולות התקשורת ביניהם.</a:t>
            </a:r>
          </a:p>
        </p:txBody>
      </p:sp>
    </p:spTree>
    <p:extLst>
      <p:ext uri="{BB962C8B-B14F-4D97-AF65-F5344CB8AC3E}">
        <p14:creationId xmlns:p14="http://schemas.microsoft.com/office/powerpoint/2010/main" val="316816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72E5838-0C08-4613-AC34-FB448F0AE33F}"/>
              </a:ext>
            </a:extLst>
          </p:cNvPr>
          <p:cNvSpPr>
            <a:spLocks noGrp="1"/>
          </p:cNvSpPr>
          <p:nvPr>
            <p:ph type="title"/>
          </p:nvPr>
        </p:nvSpPr>
        <p:spPr/>
        <p:txBody>
          <a:bodyPr/>
          <a:lstStyle/>
          <a:p>
            <a:pPr algn="ctr"/>
            <a:r>
              <a:rPr lang="he-IL" dirty="0"/>
              <a:t>ארכיטקטורת תוכנה</a:t>
            </a:r>
          </a:p>
        </p:txBody>
      </p:sp>
      <p:sp>
        <p:nvSpPr>
          <p:cNvPr id="3" name="מציין מיקום תוכן 2">
            <a:extLst>
              <a:ext uri="{FF2B5EF4-FFF2-40B4-BE49-F238E27FC236}">
                <a16:creationId xmlns:a16="http://schemas.microsoft.com/office/drawing/2014/main" id="{0BFBF1E7-9C73-4CCD-A0A4-57811C5C3A92}"/>
              </a:ext>
            </a:extLst>
          </p:cNvPr>
          <p:cNvSpPr>
            <a:spLocks noGrp="1"/>
          </p:cNvSpPr>
          <p:nvPr>
            <p:ph idx="1"/>
          </p:nvPr>
        </p:nvSpPr>
        <p:spPr/>
        <p:txBody>
          <a:bodyPr>
            <a:normAutofit fontScale="92500" lnSpcReduction="20000"/>
          </a:bodyPr>
          <a:lstStyle/>
          <a:p>
            <a:r>
              <a:rPr lang="en-US" dirty="0"/>
              <a:t>Server</a:t>
            </a:r>
            <a:r>
              <a:rPr lang="he-IL" dirty="0"/>
              <a:t>:</a:t>
            </a:r>
          </a:p>
          <a:p>
            <a:pPr lvl="1"/>
            <a:r>
              <a:rPr lang="en-US" i="0" dirty="0"/>
              <a:t>ClientThread</a:t>
            </a:r>
            <a:r>
              <a:rPr lang="he-IL" i="0" dirty="0"/>
              <a:t>: המחלקה יורשת מ-</a:t>
            </a:r>
            <a:r>
              <a:rPr lang="en-US" i="0" dirty="0"/>
              <a:t>threading.Thread</a:t>
            </a:r>
            <a:r>
              <a:rPr lang="he-IL" i="0" dirty="0"/>
              <a:t> ומקבלת כפרמטרים </a:t>
            </a:r>
            <a:r>
              <a:rPr lang="en-US" i="0" dirty="0"/>
              <a:t>client_socket</a:t>
            </a:r>
            <a:r>
              <a:rPr lang="he-IL" i="0" dirty="0"/>
              <a:t> ו</a:t>
            </a:r>
            <a:r>
              <a:rPr lang="en-US" i="0" dirty="0"/>
              <a:t>client_address</a:t>
            </a:r>
            <a:r>
              <a:rPr lang="he-IL" i="0" dirty="0"/>
              <a:t>. המחלקה מייצגת </a:t>
            </a:r>
            <a:r>
              <a:rPr lang="en-US" i="0" dirty="0"/>
              <a:t>thread</a:t>
            </a:r>
            <a:r>
              <a:rPr lang="he-IL" i="0" dirty="0"/>
              <a:t> בשרת ובה מתנהלת כל התקשורת מול הלקוח.</a:t>
            </a:r>
          </a:p>
          <a:p>
            <a:r>
              <a:rPr lang="en-US" dirty="0"/>
              <a:t>Client</a:t>
            </a:r>
            <a:r>
              <a:rPr lang="he-IL" dirty="0"/>
              <a:t>:</a:t>
            </a:r>
            <a:endParaRPr lang="en-US" dirty="0"/>
          </a:p>
          <a:p>
            <a:pPr lvl="1"/>
            <a:r>
              <a:rPr lang="en-US" i="0" dirty="0"/>
              <a:t>LoginWindow</a:t>
            </a:r>
            <a:r>
              <a:rPr lang="he-IL" i="0" dirty="0"/>
              <a:t>: יוצרת את מסך ההתחברות למערכת.</a:t>
            </a:r>
            <a:endParaRPr lang="en-US" i="0" dirty="0"/>
          </a:p>
          <a:p>
            <a:pPr lvl="1"/>
            <a:r>
              <a:rPr lang="en-US" i="0" dirty="0"/>
              <a:t>SignupWindow</a:t>
            </a:r>
            <a:r>
              <a:rPr lang="he-IL" i="0" dirty="0"/>
              <a:t>: יוצרת את מסך יצירת משתמש חדש.</a:t>
            </a:r>
            <a:endParaRPr lang="en-US" i="0" dirty="0"/>
          </a:p>
          <a:p>
            <a:pPr lvl="1"/>
            <a:r>
              <a:rPr lang="en-US" i="0" dirty="0"/>
              <a:t>MainWindow</a:t>
            </a:r>
            <a:r>
              <a:rPr lang="he-IL" i="0" dirty="0"/>
              <a:t>: יוצרת את ממשק המשתמש של המערכת ואחראית לפעולות על הקבצים והתקשורת עם השרת</a:t>
            </a:r>
          </a:p>
          <a:p>
            <a:r>
              <a:rPr lang="he-IL" dirty="0"/>
              <a:t>כללי:</a:t>
            </a:r>
          </a:p>
          <a:p>
            <a:pPr lvl="1"/>
            <a:r>
              <a:rPr lang="en-US" i="0" dirty="0"/>
              <a:t>File</a:t>
            </a:r>
            <a:r>
              <a:rPr lang="he-IL" i="0" dirty="0"/>
              <a:t>: המחלקה מייצגת קובץ שהנתיב שלו ניתן כפרמטר ומכילה פעולות שניתן לבצע על הקובץ.</a:t>
            </a:r>
            <a:endParaRPr lang="en-US" i="0" dirty="0"/>
          </a:p>
          <a:p>
            <a:pPr lvl="1"/>
            <a:r>
              <a:rPr lang="en-US" i="0" dirty="0"/>
              <a:t>Directory</a:t>
            </a:r>
            <a:r>
              <a:rPr lang="he-IL" i="0" dirty="0"/>
              <a:t>: המחלקה מייצגת תיקייה שהנתיב שלה ניתן כפרמטר ומכילה פעולות שניתן לבצע על התיקייה.</a:t>
            </a:r>
            <a:endParaRPr lang="en-US" i="0" dirty="0"/>
          </a:p>
          <a:p>
            <a:pPr lvl="1"/>
            <a:endParaRPr lang="he-IL" dirty="0"/>
          </a:p>
          <a:p>
            <a:pPr lvl="1"/>
            <a:endParaRPr lang="he-IL" dirty="0"/>
          </a:p>
        </p:txBody>
      </p:sp>
    </p:spTree>
    <p:extLst>
      <p:ext uri="{BB962C8B-B14F-4D97-AF65-F5344CB8AC3E}">
        <p14:creationId xmlns:p14="http://schemas.microsoft.com/office/powerpoint/2010/main" val="423903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F0D2-AE8E-5A02-0639-7D84F7599F8F}"/>
              </a:ext>
            </a:extLst>
          </p:cNvPr>
          <p:cNvSpPr>
            <a:spLocks noGrp="1"/>
          </p:cNvSpPr>
          <p:nvPr>
            <p:ph type="title"/>
          </p:nvPr>
        </p:nvSpPr>
        <p:spPr>
          <a:xfrm>
            <a:off x="1371600" y="685800"/>
            <a:ext cx="9601200" cy="682791"/>
          </a:xfrm>
        </p:spPr>
        <p:txBody>
          <a:bodyPr>
            <a:noAutofit/>
          </a:bodyPr>
          <a:lstStyle/>
          <a:p>
            <a:pPr algn="ctr"/>
            <a:r>
              <a:rPr lang="he-IL" dirty="0"/>
              <a:t>ניהול וסנכרון תהליכים</a:t>
            </a:r>
            <a:endParaRPr lang="en-US" dirty="0"/>
          </a:p>
        </p:txBody>
      </p:sp>
      <p:sp>
        <p:nvSpPr>
          <p:cNvPr id="3" name="Content Placeholder 2">
            <a:extLst>
              <a:ext uri="{FF2B5EF4-FFF2-40B4-BE49-F238E27FC236}">
                <a16:creationId xmlns:a16="http://schemas.microsoft.com/office/drawing/2014/main" id="{773E2ACB-2D37-53AD-08B1-9BE424019256}"/>
              </a:ext>
            </a:extLst>
          </p:cNvPr>
          <p:cNvSpPr>
            <a:spLocks noGrp="1"/>
          </p:cNvSpPr>
          <p:nvPr>
            <p:ph idx="1"/>
          </p:nvPr>
        </p:nvSpPr>
        <p:spPr>
          <a:xfrm>
            <a:off x="1371600" y="1596191"/>
            <a:ext cx="9601200" cy="1485900"/>
          </a:xfrm>
        </p:spPr>
        <p:txBody>
          <a:bodyPr/>
          <a:lstStyle/>
          <a:p>
            <a:r>
              <a:rPr lang="he-IL" dirty="0"/>
              <a:t>בשרת: כל תהליך אחראי לתקשר עם הלקוח. כדי להבטיח עיקביות מידע של הקבצים , השתמשתי במנעול כל פעם שתהליך מבצע פעולה על קבצי המערכת.</a:t>
            </a:r>
          </a:p>
          <a:p>
            <a:r>
              <a:rPr lang="he-IL" dirty="0"/>
              <a:t>בלקוח: השתמשתי בתהליכים כדי לבצע פעולות ברקע כמו רענון רשימות החברים, בקשות חברות וכו'</a:t>
            </a:r>
            <a:br>
              <a:rPr lang="en-US" dirty="0"/>
            </a:br>
            <a:r>
              <a:rPr lang="he-IL" dirty="0"/>
              <a:t>וקבלת הפקודות המשותפות שיש לבצע.</a:t>
            </a:r>
          </a:p>
        </p:txBody>
      </p:sp>
      <p:sp>
        <p:nvSpPr>
          <p:cNvPr id="6" name="Title 1">
            <a:extLst>
              <a:ext uri="{FF2B5EF4-FFF2-40B4-BE49-F238E27FC236}">
                <a16:creationId xmlns:a16="http://schemas.microsoft.com/office/drawing/2014/main" id="{0B643CD9-16F2-929B-E763-AA3EC4BEECA2}"/>
              </a:ext>
            </a:extLst>
          </p:cNvPr>
          <p:cNvSpPr txBox="1">
            <a:spLocks/>
          </p:cNvSpPr>
          <p:nvPr/>
        </p:nvSpPr>
        <p:spPr>
          <a:xfrm>
            <a:off x="1371600" y="3261565"/>
            <a:ext cx="9601200" cy="682791"/>
          </a:xfrm>
          <a:prstGeom prst="rect">
            <a:avLst/>
          </a:prstGeom>
        </p:spPr>
        <p:txBody>
          <a:bodyPr vert="horz" lIns="91440" tIns="45720" rIns="91440" bIns="45720" rtlCol="0" anchor="t">
            <a:normAutofit lnSpcReduction="10000"/>
          </a:bodyPr>
          <a:lst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he-IL" dirty="0"/>
              <a:t>ניהול תצורה (</a:t>
            </a:r>
            <a:r>
              <a:rPr lang="en-US" dirty="0">
                <a:latin typeface="Aharoni" panose="02010803020104030203" pitchFamily="2" charset="-79"/>
                <a:cs typeface="Aharoni" panose="02010803020104030203" pitchFamily="2" charset="-79"/>
              </a:rPr>
              <a:t>GIT</a:t>
            </a:r>
            <a:r>
              <a:rPr lang="he-IL" dirty="0"/>
              <a:t>)</a:t>
            </a:r>
            <a:endParaRPr lang="en-US" dirty="0"/>
          </a:p>
        </p:txBody>
      </p:sp>
      <p:sp>
        <p:nvSpPr>
          <p:cNvPr id="11" name="Content Placeholder 2">
            <a:extLst>
              <a:ext uri="{FF2B5EF4-FFF2-40B4-BE49-F238E27FC236}">
                <a16:creationId xmlns:a16="http://schemas.microsoft.com/office/drawing/2014/main" id="{CC299772-ACA8-F62C-31EF-D9FF43E057CA}"/>
              </a:ext>
            </a:extLst>
          </p:cNvPr>
          <p:cNvSpPr txBox="1">
            <a:spLocks/>
          </p:cNvSpPr>
          <p:nvPr/>
        </p:nvSpPr>
        <p:spPr>
          <a:xfrm>
            <a:off x="1379622" y="4219077"/>
            <a:ext cx="9601200" cy="1485900"/>
          </a:xfrm>
          <a:prstGeom prst="rect">
            <a:avLst/>
          </a:prstGeom>
        </p:spPr>
        <p:txBody>
          <a:bodyPr vert="horz" lIns="91440" tIns="45720" rIns="91440" bIns="45720" rtlCol="0">
            <a:normAutofit/>
          </a:bodyPr>
          <a:lst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he-IL" dirty="0"/>
              <a:t>במהלך העבודה על הפרויקט השתמשתי ב</a:t>
            </a:r>
            <a:r>
              <a:rPr lang="en-US" dirty="0"/>
              <a:t>GitHub</a:t>
            </a:r>
            <a:r>
              <a:rPr lang="he-IL" dirty="0"/>
              <a:t>, שמרתי את הקבצים ב-</a:t>
            </a:r>
            <a:r>
              <a:rPr lang="en-US" dirty="0"/>
              <a:t>master branch</a:t>
            </a:r>
            <a:r>
              <a:rPr lang="he-IL" dirty="0"/>
              <a:t> ב</a:t>
            </a:r>
            <a:r>
              <a:rPr lang="en-US" dirty="0"/>
              <a:t>repository</a:t>
            </a:r>
            <a:r>
              <a:rPr lang="he-IL" dirty="0"/>
              <a:t> שיצרתי בשביל הפרויקט. מתי שסיימתי לכתוב קטעי קוד חשובים או לפני שעברתי לעבוד על הפרויקט ממחשב אחר, עשיתי לקבצים ששיניתי </a:t>
            </a:r>
            <a:r>
              <a:rPr lang="en-US" dirty="0"/>
              <a:t>commit</a:t>
            </a:r>
            <a:r>
              <a:rPr lang="he-IL" dirty="0"/>
              <a:t> ו-</a:t>
            </a:r>
            <a:r>
              <a:rPr lang="en-US" dirty="0"/>
              <a:t>push</a:t>
            </a:r>
            <a:r>
              <a:rPr lang="he-IL" dirty="0"/>
              <a:t>.</a:t>
            </a:r>
          </a:p>
        </p:txBody>
      </p:sp>
    </p:spTree>
    <p:extLst>
      <p:ext uri="{BB962C8B-B14F-4D97-AF65-F5344CB8AC3E}">
        <p14:creationId xmlns:p14="http://schemas.microsoft.com/office/powerpoint/2010/main" val="379936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D4E7-0F15-13DD-A304-8354CB432CD8}"/>
              </a:ext>
            </a:extLst>
          </p:cNvPr>
          <p:cNvSpPr>
            <a:spLocks noGrp="1"/>
          </p:cNvSpPr>
          <p:nvPr>
            <p:ph type="title"/>
          </p:nvPr>
        </p:nvSpPr>
        <p:spPr/>
        <p:txBody>
          <a:bodyPr/>
          <a:lstStyle/>
          <a:p>
            <a:pPr algn="ctr"/>
            <a:r>
              <a:rPr lang="he-IL" dirty="0"/>
              <a:t>ניהול קבצים</a:t>
            </a:r>
            <a:endParaRPr lang="en-US" dirty="0"/>
          </a:p>
        </p:txBody>
      </p:sp>
      <p:sp>
        <p:nvSpPr>
          <p:cNvPr id="3" name="Content Placeholder 2">
            <a:extLst>
              <a:ext uri="{FF2B5EF4-FFF2-40B4-BE49-F238E27FC236}">
                <a16:creationId xmlns:a16="http://schemas.microsoft.com/office/drawing/2014/main" id="{51440B22-3A1A-6454-04F7-E5EE84D24146}"/>
              </a:ext>
            </a:extLst>
          </p:cNvPr>
          <p:cNvSpPr>
            <a:spLocks noGrp="1"/>
          </p:cNvSpPr>
          <p:nvPr>
            <p:ph idx="1"/>
          </p:nvPr>
        </p:nvSpPr>
        <p:spPr/>
        <p:txBody>
          <a:bodyPr>
            <a:normAutofit fontScale="92500"/>
          </a:bodyPr>
          <a:lstStyle/>
          <a:p>
            <a:r>
              <a:rPr lang="he-IL" dirty="0"/>
              <a:t>את כל הקבצים של הפרויקט שמרתי בתיקייה בשם </a:t>
            </a:r>
            <a:r>
              <a:rPr lang="en-US" dirty="0"/>
              <a:t>FileSpace</a:t>
            </a:r>
            <a:r>
              <a:rPr lang="he-IL" dirty="0"/>
              <a:t>.</a:t>
            </a:r>
          </a:p>
          <a:p>
            <a:r>
              <a:rPr lang="he-IL" dirty="0"/>
              <a:t>בנוסף, התיקיות </a:t>
            </a:r>
            <a:r>
              <a:rPr lang="en-US" dirty="0"/>
              <a:t>ServerFolder </a:t>
            </a:r>
            <a:r>
              <a:rPr lang="he-IL" dirty="0"/>
              <a:t> ו </a:t>
            </a:r>
            <a:r>
              <a:rPr lang="en-US" dirty="0"/>
              <a:t>FS</a:t>
            </a:r>
            <a:r>
              <a:rPr lang="he-IL" dirty="0"/>
              <a:t> נמצאות בתיקייה זו והן אחראיות על אחסון הקבצים של המשתמשים.</a:t>
            </a:r>
          </a:p>
          <a:p>
            <a:r>
              <a:rPr lang="en-US" dirty="0"/>
              <a:t>ServerFolder</a:t>
            </a:r>
            <a:r>
              <a:rPr lang="he-IL" dirty="0"/>
              <a:t> מאחסנת תיקיות בשמות המשתמשים ובהן השרת מבצע שינויים לפריטיהן.</a:t>
            </a:r>
          </a:p>
          <a:p>
            <a:r>
              <a:rPr lang="en-US" dirty="0"/>
              <a:t>FS</a:t>
            </a:r>
            <a:r>
              <a:rPr lang="he-IL" dirty="0"/>
              <a:t> מאחסנת את: </a:t>
            </a:r>
          </a:p>
          <a:p>
            <a:pPr lvl="1"/>
            <a:r>
              <a:rPr lang="he-IL" i="0" dirty="0"/>
              <a:t>תיקיית </a:t>
            </a:r>
            <a:r>
              <a:rPr lang="en-US" i="0" dirty="0"/>
              <a:t>Folders</a:t>
            </a:r>
            <a:r>
              <a:rPr lang="he-IL" i="0" dirty="0"/>
              <a:t>: מאחסנת תיקיות בשמות המשתמשים שהתחברו באותו המחשב. תיקיות אלו הן התיקיות הראשיות של כל משתמש.</a:t>
            </a:r>
          </a:p>
          <a:p>
            <a:pPr lvl="1"/>
            <a:r>
              <a:rPr lang="he-IL" i="0" dirty="0"/>
              <a:t>תיקיית </a:t>
            </a:r>
            <a:r>
              <a:rPr lang="en-US" i="0" dirty="0"/>
              <a:t>Read And Write</a:t>
            </a:r>
            <a:r>
              <a:rPr lang="he-IL" i="0" dirty="0"/>
              <a:t>: מאחסנת תיקיות בשמות המשתמשים ובהן התיקיות של המשתמשים שמשתפים עם המשתמש עם הרשאות כתיבה וקריאה.</a:t>
            </a:r>
          </a:p>
          <a:p>
            <a:pPr lvl="1"/>
            <a:r>
              <a:rPr lang="he-IL" i="0" dirty="0"/>
              <a:t>תיקיית </a:t>
            </a:r>
            <a:r>
              <a:rPr lang="en-US" i="0" dirty="0"/>
              <a:t>Read Only</a:t>
            </a:r>
            <a:r>
              <a:rPr lang="he-IL" i="0" dirty="0"/>
              <a:t>: מאחסנת תיקיות בשמות המשתמשים ובהן התיקיות של המשתמשים שמשתפים עם המשתמש עם הרשאות כתיבה בלבד.</a:t>
            </a:r>
          </a:p>
          <a:p>
            <a:pPr lvl="1"/>
            <a:endParaRPr lang="he-IL" dirty="0"/>
          </a:p>
        </p:txBody>
      </p:sp>
    </p:spTree>
    <p:extLst>
      <p:ext uri="{BB962C8B-B14F-4D97-AF65-F5344CB8AC3E}">
        <p14:creationId xmlns:p14="http://schemas.microsoft.com/office/powerpoint/2010/main" val="321806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DF0E-6A34-E05E-C35E-61B1CE33680F}"/>
              </a:ext>
            </a:extLst>
          </p:cNvPr>
          <p:cNvSpPr>
            <a:spLocks noGrp="1"/>
          </p:cNvSpPr>
          <p:nvPr>
            <p:ph type="title"/>
          </p:nvPr>
        </p:nvSpPr>
        <p:spPr/>
        <p:txBody>
          <a:bodyPr/>
          <a:lstStyle/>
          <a:p>
            <a:pPr algn="ctr"/>
            <a:r>
              <a:rPr lang="he-IL" dirty="0"/>
              <a:t>בסיסי נתונים</a:t>
            </a:r>
            <a:endParaRPr lang="en-US" dirty="0"/>
          </a:p>
        </p:txBody>
      </p:sp>
      <p:sp>
        <p:nvSpPr>
          <p:cNvPr id="3" name="Content Placeholder 2">
            <a:extLst>
              <a:ext uri="{FF2B5EF4-FFF2-40B4-BE49-F238E27FC236}">
                <a16:creationId xmlns:a16="http://schemas.microsoft.com/office/drawing/2014/main" id="{5BCA28B9-D94D-C214-9314-1555CAB1C516}"/>
              </a:ext>
            </a:extLst>
          </p:cNvPr>
          <p:cNvSpPr>
            <a:spLocks noGrp="1"/>
          </p:cNvSpPr>
          <p:nvPr>
            <p:ph idx="1"/>
          </p:nvPr>
        </p:nvSpPr>
        <p:spPr>
          <a:xfrm>
            <a:off x="1371600" y="2286000"/>
            <a:ext cx="9601200" cy="4101152"/>
          </a:xfrm>
        </p:spPr>
        <p:txBody>
          <a:bodyPr>
            <a:normAutofit lnSpcReduction="10000"/>
          </a:bodyPr>
          <a:lstStyle/>
          <a:p>
            <a:r>
              <a:rPr lang="he-IL" dirty="0"/>
              <a:t>לצורך שמירת נתונים השתמשתי בטבלאות בבסיס נתונים </a:t>
            </a:r>
            <a:r>
              <a:rPr lang="en-US" dirty="0"/>
              <a:t>MySQL</a:t>
            </a:r>
            <a:r>
              <a:rPr lang="he-IL" dirty="0"/>
              <a:t>.</a:t>
            </a:r>
            <a:endParaRPr lang="en-US" dirty="0"/>
          </a:p>
          <a:p>
            <a:r>
              <a:rPr lang="he-IL" dirty="0"/>
              <a:t>טבלת </a:t>
            </a:r>
            <a:r>
              <a:rPr lang="en-US" dirty="0"/>
              <a:t>users</a:t>
            </a:r>
            <a:r>
              <a:rPr lang="he-IL" dirty="0"/>
              <a:t>: </a:t>
            </a:r>
          </a:p>
          <a:p>
            <a:pPr lvl="1"/>
            <a:r>
              <a:rPr lang="en-US" i="0" dirty="0"/>
              <a:t>username</a:t>
            </a:r>
          </a:p>
          <a:p>
            <a:pPr lvl="1"/>
            <a:r>
              <a:rPr lang="en-US" i="0" dirty="0"/>
              <a:t>password</a:t>
            </a:r>
            <a:r>
              <a:rPr lang="he-IL" i="0" dirty="0"/>
              <a:t>: הסיסמא המוצפנת.</a:t>
            </a:r>
            <a:endParaRPr lang="en-US" i="0" dirty="0"/>
          </a:p>
          <a:p>
            <a:pPr lvl="1"/>
            <a:r>
              <a:rPr lang="en-US" i="0" dirty="0"/>
              <a:t>friends</a:t>
            </a:r>
            <a:r>
              <a:rPr lang="he-IL" i="0" dirty="0"/>
              <a:t>: </a:t>
            </a:r>
            <a:r>
              <a:rPr lang="en-US" i="0" dirty="0"/>
              <a:t>comma separated string</a:t>
            </a:r>
            <a:r>
              <a:rPr lang="he-IL" i="0" dirty="0"/>
              <a:t> של החברים של המשתמש.</a:t>
            </a:r>
            <a:endParaRPr lang="en-US" i="0" dirty="0"/>
          </a:p>
          <a:p>
            <a:pPr lvl="1"/>
            <a:r>
              <a:rPr lang="en-US" i="0" dirty="0"/>
              <a:t>friend_requests</a:t>
            </a:r>
            <a:r>
              <a:rPr lang="he-IL" i="0" dirty="0"/>
              <a:t>: </a:t>
            </a:r>
            <a:r>
              <a:rPr lang="en-US" i="0" dirty="0"/>
              <a:t>comma separated string</a:t>
            </a:r>
            <a:r>
              <a:rPr lang="he-IL" i="0" dirty="0"/>
              <a:t> של המשתמשים ששלחו בקשת חברות למשתמש.</a:t>
            </a:r>
          </a:p>
          <a:p>
            <a:r>
              <a:rPr lang="he-IL" dirty="0"/>
              <a:t>טבלת </a:t>
            </a:r>
            <a:r>
              <a:rPr lang="en-US" dirty="0"/>
              <a:t>users_sharing</a:t>
            </a:r>
            <a:r>
              <a:rPr lang="he-IL" dirty="0"/>
              <a:t>:</a:t>
            </a:r>
          </a:p>
          <a:p>
            <a:pPr lvl="1"/>
            <a:r>
              <a:rPr lang="en-US" i="0" dirty="0"/>
              <a:t>sharing_user</a:t>
            </a:r>
            <a:r>
              <a:rPr lang="he-IL" i="0" dirty="0"/>
              <a:t>: המשתמש המשתף.</a:t>
            </a:r>
          </a:p>
          <a:p>
            <a:pPr lvl="1"/>
            <a:r>
              <a:rPr lang="en-US" i="0" dirty="0"/>
              <a:t>shared_user</a:t>
            </a:r>
            <a:r>
              <a:rPr lang="he-IL" i="0" dirty="0"/>
              <a:t>: המשתמש שאליו משתפים.</a:t>
            </a:r>
          </a:p>
          <a:p>
            <a:pPr lvl="1"/>
            <a:r>
              <a:rPr lang="en-US" i="0" dirty="0"/>
              <a:t>permission</a:t>
            </a:r>
            <a:r>
              <a:rPr lang="he-IL" i="0" dirty="0"/>
              <a:t>: ההרשאה שהמשתף נתן למשותף. </a:t>
            </a:r>
            <a:r>
              <a:rPr lang="en-US" i="0" dirty="0"/>
              <a:t>(read/read_write)</a:t>
            </a:r>
            <a:endParaRPr lang="he-IL" i="0" dirty="0"/>
          </a:p>
        </p:txBody>
      </p:sp>
    </p:spTree>
    <p:extLst>
      <p:ext uri="{BB962C8B-B14F-4D97-AF65-F5344CB8AC3E}">
        <p14:creationId xmlns:p14="http://schemas.microsoft.com/office/powerpoint/2010/main" val="360485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AE95-878D-FBFC-7AAE-10267FF32061}"/>
              </a:ext>
            </a:extLst>
          </p:cNvPr>
          <p:cNvSpPr>
            <a:spLocks noGrp="1"/>
          </p:cNvSpPr>
          <p:nvPr>
            <p:ph type="title"/>
          </p:nvPr>
        </p:nvSpPr>
        <p:spPr/>
        <p:txBody>
          <a:bodyPr/>
          <a:lstStyle/>
          <a:p>
            <a:pPr algn="ctr"/>
            <a:r>
              <a:rPr lang="he-IL" dirty="0"/>
              <a:t>קטעי קוד</a:t>
            </a:r>
            <a:endParaRPr lang="en-US" dirty="0"/>
          </a:p>
        </p:txBody>
      </p:sp>
      <p:sp>
        <p:nvSpPr>
          <p:cNvPr id="9" name="Rectangle 4">
            <a:extLst>
              <a:ext uri="{FF2B5EF4-FFF2-40B4-BE49-F238E27FC236}">
                <a16:creationId xmlns:a16="http://schemas.microsoft.com/office/drawing/2014/main" id="{0DA2B54B-9493-193C-1528-27A8E2F49B17}"/>
              </a:ext>
            </a:extLst>
          </p:cNvPr>
          <p:cNvSpPr>
            <a:spLocks noGrp="1" noChangeArrowheads="1"/>
          </p:cNvSpPr>
          <p:nvPr>
            <p:ph idx="1"/>
          </p:nvPr>
        </p:nvSpPr>
        <p:spPr bwMode="auto">
          <a:xfrm>
            <a:off x="6278608" y="1755458"/>
            <a:ext cx="5717274" cy="169277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def </a:t>
            </a:r>
            <a:r>
              <a:rPr kumimoji="0" lang="en-US" altLang="en-US" sz="800" b="0" i="0" u="none" strike="noStrike" cap="none" normalizeH="0" baseline="0" dirty="0">
                <a:ln>
                  <a:noFill/>
                </a:ln>
                <a:solidFill>
                  <a:srgbClr val="FFC66D"/>
                </a:solidFill>
                <a:effectLst/>
                <a:latin typeface="JetBrains Mono"/>
              </a:rPr>
              <a:t>add_to_waiting_commands</a:t>
            </a:r>
            <a:r>
              <a:rPr kumimoji="0" lang="en-US" altLang="en-US" sz="800" b="0" i="0" u="none" strike="noStrike" cap="none" normalizeH="0" baseline="0" dirty="0">
                <a:ln>
                  <a:noFill/>
                </a:ln>
                <a:solidFill>
                  <a:srgbClr val="A9B7C6"/>
                </a:solidFill>
                <a:effectLst/>
                <a:latin typeface="JetBrains Mono"/>
              </a:rPr>
              <a:t>(users</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command):</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Adds a command to the waiting commands for each user.</a:t>
            </a:r>
            <a:br>
              <a:rPr kumimoji="0" lang="en-US" altLang="en-US" sz="800" b="0" i="1" u="none" strike="noStrike" cap="none" normalizeH="0" baseline="0" dirty="0">
                <a:ln>
                  <a:noFill/>
                </a:ln>
                <a:solidFill>
                  <a:srgbClr val="629755"/>
                </a:solidFill>
                <a:effectLst/>
                <a:latin typeface="JetBrains Mono"/>
              </a:rPr>
            </a:b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users: A list of users.</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command: The command to be added to the waiting commands.</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:returns</a:t>
            </a:r>
            <a:r>
              <a:rPr kumimoji="0" lang="en-US" altLang="en-US" sz="800" b="0" i="1" u="none" strike="noStrike" cap="none" normalizeH="0" baseline="0" dirty="0">
                <a:ln>
                  <a:noFill/>
                </a:ln>
                <a:solidFill>
                  <a:srgbClr val="629755"/>
                </a:solidFill>
                <a:effectLst/>
                <a:latin typeface="JetBrains Mono"/>
              </a:rPr>
              <a:t>: None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for </a:t>
            </a:r>
            <a:r>
              <a:rPr kumimoji="0" lang="en-US" altLang="en-US" sz="800" b="0" i="0" u="none" strike="noStrike" cap="none" normalizeH="0" baseline="0" dirty="0">
                <a:ln>
                  <a:noFill/>
                </a:ln>
                <a:solidFill>
                  <a:srgbClr val="A9B7C6"/>
                </a:solidFill>
                <a:effectLst/>
                <a:latin typeface="JetBrains Mono"/>
              </a:rPr>
              <a:t>user </a:t>
            </a:r>
            <a:r>
              <a:rPr kumimoji="0" lang="en-US" altLang="en-US" sz="800" b="0" i="0" u="none" strike="noStrike" cap="none" normalizeH="0" baseline="0" dirty="0">
                <a:ln>
                  <a:noFill/>
                </a:ln>
                <a:solidFill>
                  <a:srgbClr val="CC7832"/>
                </a:solidFill>
                <a:effectLst/>
                <a:latin typeface="JetBrains Mono"/>
              </a:rPr>
              <a:t>in </a:t>
            </a:r>
            <a:r>
              <a:rPr kumimoji="0" lang="en-US" altLang="en-US" sz="800" b="0" i="0" u="none" strike="noStrike" cap="none" normalizeH="0" baseline="0" dirty="0">
                <a:ln>
                  <a:noFill/>
                </a:ln>
                <a:solidFill>
                  <a:srgbClr val="A9B7C6"/>
                </a:solidFill>
                <a:effectLst/>
                <a:latin typeface="JetBrains Mono"/>
              </a:rPr>
              <a:t>users:</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user </a:t>
            </a:r>
            <a:r>
              <a:rPr kumimoji="0" lang="en-US" altLang="en-US" sz="800" b="0" i="0" u="none" strike="noStrike" cap="none" normalizeH="0" baseline="0" dirty="0">
                <a:ln>
                  <a:noFill/>
                </a:ln>
                <a:solidFill>
                  <a:srgbClr val="CC7832"/>
                </a:solidFill>
                <a:effectLst/>
                <a:latin typeface="JetBrains Mono"/>
              </a:rPr>
              <a:t>in </a:t>
            </a:r>
            <a:r>
              <a:rPr kumimoji="0" lang="en-US" altLang="en-US" sz="800" b="0" i="0" u="none" strike="noStrike" cap="none" normalizeH="0" baseline="0" dirty="0">
                <a:ln>
                  <a:noFill/>
                </a:ln>
                <a:solidFill>
                  <a:srgbClr val="A9B7C6"/>
                </a:solidFill>
                <a:effectLst/>
                <a:latin typeface="JetBrains Mono"/>
              </a:rPr>
              <a:t>waiting_commands:</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waiting_commands[user].</a:t>
            </a:r>
            <a:r>
              <a:rPr kumimoji="0" lang="en-US" altLang="en-US" sz="800" b="0" i="0" u="none" strike="noStrike" cap="none" normalizeH="0" baseline="0" dirty="0">
                <a:ln>
                  <a:noFill/>
                </a:ln>
                <a:solidFill>
                  <a:srgbClr val="E28D53"/>
                </a:solidFill>
                <a:effectLst/>
                <a:latin typeface="JetBrains Mono"/>
              </a:rPr>
              <a:t>append</a:t>
            </a:r>
            <a:r>
              <a:rPr kumimoji="0" lang="en-US" altLang="en-US" sz="800" b="0" i="0" u="none" strike="noStrike" cap="none" normalizeH="0" baseline="0" dirty="0">
                <a:ln>
                  <a:noFill/>
                </a:ln>
                <a:solidFill>
                  <a:srgbClr val="A9B7C6"/>
                </a:solidFill>
                <a:effectLst/>
                <a:latin typeface="JetBrains Mono"/>
              </a:rPr>
              <a:t>(command)</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else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waiting_commands[user] = [command]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539B9A48-DB75-D1DD-1CA3-5F01F683E96A}"/>
              </a:ext>
            </a:extLst>
          </p:cNvPr>
          <p:cNvSpPr>
            <a:spLocks noChangeArrowheads="1"/>
          </p:cNvSpPr>
          <p:nvPr/>
        </p:nvSpPr>
        <p:spPr bwMode="auto">
          <a:xfrm>
            <a:off x="6278608" y="3444178"/>
            <a:ext cx="5717274"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def </a:t>
            </a:r>
            <a:r>
              <a:rPr kumimoji="0" lang="en-US" altLang="en-US" sz="800" b="0" i="0" u="none" strike="noStrike" cap="none" normalizeH="0" baseline="0" dirty="0">
                <a:ln>
                  <a:noFill/>
                </a:ln>
                <a:solidFill>
                  <a:srgbClr val="FFC66D"/>
                </a:solidFill>
                <a:effectLst/>
                <a:latin typeface="JetBrains Mono"/>
              </a:rPr>
              <a:t>update_command</a:t>
            </a:r>
            <a:r>
              <a:rPr kumimoji="0" lang="en-US" altLang="en-US" sz="800" b="0" i="0" u="none" strike="noStrike" cap="none" normalizeH="0" baseline="0" dirty="0">
                <a:ln>
                  <a:noFill/>
                </a:ln>
                <a:solidFill>
                  <a:srgbClr val="A9B7C6"/>
                </a:solidFill>
                <a:effectLst/>
                <a:latin typeface="JetBrains Mono"/>
              </a:rPr>
              <a:t>(command</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username</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modified_folder):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Adds the command that was given by the user to the list of commands of each user that has any permission to the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modified folder.</a:t>
            </a:r>
            <a:br>
              <a:rPr kumimoji="0" lang="en-US" altLang="en-US" sz="800" b="0" i="1" u="none" strike="noStrike" cap="none" normalizeH="0" baseline="0" dirty="0">
                <a:ln>
                  <a:noFill/>
                </a:ln>
                <a:solidFill>
                  <a:srgbClr val="629755"/>
                </a:solidFill>
                <a:effectLst/>
                <a:latin typeface="JetBrains Mono"/>
              </a:rPr>
            </a:b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command: The command to be added.</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username: The user that sent the command.</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:param</a:t>
            </a:r>
            <a:r>
              <a:rPr kumimoji="0" lang="en-US" altLang="en-US" sz="800" b="0" i="1" u="none" strike="noStrike" cap="none" normalizeH="0" baseline="0" dirty="0">
                <a:ln>
                  <a:noFill/>
                </a:ln>
                <a:solidFill>
                  <a:srgbClr val="629755"/>
                </a:solidFill>
                <a:effectLst/>
                <a:latin typeface="JetBrains Mono"/>
              </a:rPr>
              <a:t> modified_folder: The folder that was modified.</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:returns</a:t>
            </a:r>
            <a:r>
              <a:rPr kumimoji="0" lang="en-US" altLang="en-US" sz="800" b="0" i="1" u="none" strike="noStrike" cap="none" normalizeH="0" baseline="0" dirty="0">
                <a:ln>
                  <a:noFill/>
                </a:ln>
                <a:solidFill>
                  <a:srgbClr val="629755"/>
                </a:solidFill>
                <a:effectLst/>
                <a:latin typeface="JetBrains Mono"/>
              </a:rPr>
              <a:t>: None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modified_folder == username:</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E28D53"/>
                </a:solidFill>
                <a:effectLst/>
                <a:latin typeface="JetBrains Mono"/>
              </a:rPr>
              <a:t>add_to_waiting_commands</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get_users_user_is_sharing_with</a:t>
            </a:r>
            <a:r>
              <a:rPr kumimoji="0" lang="en-US" altLang="en-US" sz="800" b="0" i="0" u="none" strike="noStrike" cap="none" normalizeH="0" baseline="0" dirty="0">
                <a:ln>
                  <a:noFill/>
                </a:ln>
                <a:solidFill>
                  <a:srgbClr val="A9B7C6"/>
                </a:solidFill>
                <a:effectLst/>
                <a:latin typeface="JetBrains Mono"/>
              </a:rPr>
              <a:t>(username)</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command)</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else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users = </a:t>
            </a:r>
            <a:r>
              <a:rPr kumimoji="0" lang="en-US" altLang="en-US" sz="800" b="0" i="0" u="none" strike="noStrike" cap="none" normalizeH="0" baseline="0" dirty="0">
                <a:ln>
                  <a:noFill/>
                </a:ln>
                <a:solidFill>
                  <a:srgbClr val="E28D53"/>
                </a:solidFill>
                <a:effectLst/>
                <a:latin typeface="JetBrains Mono"/>
              </a:rPr>
              <a:t>get_users_user_is_sharing_with</a:t>
            </a:r>
            <a:r>
              <a:rPr kumimoji="0" lang="en-US" altLang="en-US" sz="800" b="0" i="0" u="none" strike="noStrike" cap="none" normalizeH="0" baseline="0" dirty="0">
                <a:ln>
                  <a:noFill/>
                </a:ln>
                <a:solidFill>
                  <a:srgbClr val="A9B7C6"/>
                </a:solidFill>
                <a:effectLst/>
                <a:latin typeface="JetBrains Mono"/>
              </a:rPr>
              <a:t>(modified_folder)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users.</a:t>
            </a:r>
            <a:r>
              <a:rPr kumimoji="0" lang="en-US" altLang="en-US" sz="800" b="0" i="0" u="none" strike="noStrike" cap="none" normalizeH="0" baseline="0" dirty="0">
                <a:ln>
                  <a:noFill/>
                </a:ln>
                <a:solidFill>
                  <a:srgbClr val="E28D53"/>
                </a:solidFill>
                <a:effectLst/>
                <a:latin typeface="JetBrains Mono"/>
              </a:rPr>
              <a:t>remove</a:t>
            </a:r>
            <a:r>
              <a:rPr kumimoji="0" lang="en-US" altLang="en-US" sz="800" b="0" i="0" u="none" strike="noStrike" cap="none" normalizeH="0" baseline="0" dirty="0">
                <a:ln>
                  <a:noFill/>
                </a:ln>
                <a:solidFill>
                  <a:srgbClr val="A9B7C6"/>
                </a:solidFill>
                <a:effectLst/>
                <a:latin typeface="JetBrains Mono"/>
              </a:rPr>
              <a:t>(username)</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users.</a:t>
            </a:r>
            <a:r>
              <a:rPr kumimoji="0" lang="en-US" altLang="en-US" sz="800" b="0" i="0" u="none" strike="noStrike" cap="none" normalizeH="0" baseline="0" dirty="0">
                <a:ln>
                  <a:noFill/>
                </a:ln>
                <a:solidFill>
                  <a:srgbClr val="E28D53"/>
                </a:solidFill>
                <a:effectLst/>
                <a:latin typeface="JetBrains Mono"/>
              </a:rPr>
              <a:t>append</a:t>
            </a:r>
            <a:r>
              <a:rPr kumimoji="0" lang="en-US" altLang="en-US" sz="800" b="0" i="0" u="none" strike="noStrike" cap="none" normalizeH="0" baseline="0" dirty="0">
                <a:ln>
                  <a:noFill/>
                </a:ln>
                <a:solidFill>
                  <a:srgbClr val="A9B7C6"/>
                </a:solidFill>
                <a:effectLst/>
                <a:latin typeface="JetBrains Mono"/>
              </a:rPr>
              <a:t>(modified_folder)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E28D53"/>
                </a:solidFill>
                <a:effectLst/>
                <a:latin typeface="JetBrains Mono"/>
              </a:rPr>
              <a:t>add_to_waiting_commands</a:t>
            </a:r>
            <a:r>
              <a:rPr kumimoji="0" lang="en-US" altLang="en-US" sz="800" b="0" i="0" u="none" strike="noStrike" cap="none" normalizeH="0" baseline="0" dirty="0">
                <a:ln>
                  <a:noFill/>
                </a:ln>
                <a:solidFill>
                  <a:srgbClr val="A9B7C6"/>
                </a:solidFill>
                <a:effectLst/>
                <a:latin typeface="JetBrains Mono"/>
              </a:rPr>
              <a:t>(users</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command)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E6C1E575-35C6-583D-A037-12532B3730AA}"/>
              </a:ext>
            </a:extLst>
          </p:cNvPr>
          <p:cNvSpPr>
            <a:spLocks noChangeArrowheads="1"/>
          </p:cNvSpPr>
          <p:nvPr/>
        </p:nvSpPr>
        <p:spPr bwMode="auto">
          <a:xfrm>
            <a:off x="882556" y="1543071"/>
            <a:ext cx="901209" cy="2154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client_thread.py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6FC91D56-166E-B7C0-A9F8-1CAB0908DC2F}"/>
              </a:ext>
            </a:extLst>
          </p:cNvPr>
          <p:cNvSpPr>
            <a:spLocks noChangeArrowheads="1"/>
          </p:cNvSpPr>
          <p:nvPr/>
        </p:nvSpPr>
        <p:spPr bwMode="auto">
          <a:xfrm>
            <a:off x="881402" y="1755458"/>
            <a:ext cx="5405673"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elif </a:t>
            </a:r>
            <a:r>
              <a:rPr kumimoji="0" lang="en-US" altLang="en-US" sz="800" b="0" i="0" u="none" strike="noStrike" cap="none" normalizeH="0" baseline="0" dirty="0">
                <a:ln>
                  <a:noFill/>
                </a:ln>
                <a:solidFill>
                  <a:srgbClr val="A9B7C6"/>
                </a:solidFill>
                <a:effectLst/>
                <a:latin typeface="JetBrains Mono"/>
              </a:rPr>
              <a:t>data.</a:t>
            </a:r>
            <a:r>
              <a:rPr kumimoji="0" lang="en-US" altLang="en-US" sz="800" b="0" i="0" u="none" strike="noStrike" cap="none" normalizeH="0" baseline="0" dirty="0">
                <a:ln>
                  <a:noFill/>
                </a:ln>
                <a:solidFill>
                  <a:srgbClr val="E28D53"/>
                </a:solidFill>
                <a:effectLst/>
                <a:latin typeface="JetBrains Mono"/>
              </a:rPr>
              <a:t>startswith</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"upload_dir"</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serialized_dir = </a:t>
            </a:r>
            <a:r>
              <a:rPr kumimoji="0" lang="en-US" altLang="en-US" sz="800" b="0" i="0" u="none" strike="noStrike" cap="none" normalizeH="0" baseline="0" dirty="0">
                <a:ln>
                  <a:noFill/>
                </a:ln>
                <a:solidFill>
                  <a:srgbClr val="E28D53"/>
                </a:solidFill>
                <a:effectLst/>
                <a:latin typeface="JetBrains Mono"/>
              </a:rPr>
              <a:t>receive_data</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.client_socket</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A4926"/>
                </a:solidFill>
                <a:effectLst/>
                <a:latin typeface="JetBrains Mono"/>
              </a:rPr>
              <a:t>return_bytes</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True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directory = </a:t>
            </a:r>
            <a:r>
              <a:rPr kumimoji="0" lang="en-US" altLang="en-US" sz="800" b="0" i="0" u="none" strike="noStrike" cap="none" normalizeH="0" baseline="0" dirty="0">
                <a:ln>
                  <a:noFill/>
                </a:ln>
                <a:solidFill>
                  <a:srgbClr val="E28D53"/>
                </a:solidFill>
                <a:effectLst/>
                <a:latin typeface="JetBrains Mono"/>
              </a:rPr>
              <a:t>loads</a:t>
            </a:r>
            <a:r>
              <a:rPr kumimoji="0" lang="en-US" altLang="en-US" sz="800" b="0" i="0" u="none" strike="noStrike" cap="none" normalizeH="0" baseline="0" dirty="0">
                <a:ln>
                  <a:noFill/>
                </a:ln>
                <a:solidFill>
                  <a:srgbClr val="A9B7C6"/>
                </a:solidFill>
                <a:effectLst/>
                <a:latin typeface="JetBrains Mono"/>
              </a:rPr>
              <a:t>(serialized_dir)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rel_path = data.</a:t>
            </a:r>
            <a:r>
              <a:rPr kumimoji="0" lang="en-US" altLang="en-US" sz="800" b="0" i="0" u="none" strike="noStrike" cap="none" normalizeH="0" baseline="0" dirty="0">
                <a:ln>
                  <a:noFill/>
                </a:ln>
                <a:solidFill>
                  <a:srgbClr val="E28D53"/>
                </a:solidFill>
                <a:effectLst/>
                <a:latin typeface="JetBrains Mono"/>
              </a:rPr>
              <a:t>split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897BB"/>
                </a:solidFill>
                <a:effectLst/>
                <a:latin typeface="JetBrains Mono"/>
              </a:rPr>
              <a:t>1</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strip</a:t>
            </a: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808080"/>
                </a:solidFill>
                <a:effectLst/>
                <a:latin typeface="JetBrains Mono"/>
              </a:rPr>
              <a:t># Extract the relative path</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location = os.path.</a:t>
            </a:r>
            <a:r>
              <a:rPr kumimoji="0" lang="en-US" altLang="en-US" sz="800" b="0" i="0" u="none" strike="noStrike" cap="none" normalizeH="0" baseline="0" dirty="0">
                <a:ln>
                  <a:noFill/>
                </a:ln>
                <a:solidFill>
                  <a:srgbClr val="E28D53"/>
                </a:solidFill>
                <a:effectLst/>
                <a:latin typeface="JetBrains Mono"/>
              </a:rPr>
              <a:t>join</a:t>
            </a:r>
            <a:r>
              <a:rPr kumimoji="0" lang="en-US" altLang="en-US" sz="800" b="0" i="0" u="none" strike="noStrike" cap="none" normalizeH="0" baseline="0" dirty="0">
                <a:ln>
                  <a:noFill/>
                </a:ln>
                <a:solidFill>
                  <a:srgbClr val="A9B7C6"/>
                </a:solidFill>
                <a:effectLst/>
                <a:latin typeface="JetBrains Mono"/>
              </a:rPr>
              <a:t>(FOLDER</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rel_path)  </a:t>
            </a:r>
            <a:r>
              <a:rPr kumimoji="0" lang="en-US" altLang="en-US" sz="800" b="0" i="0" u="none" strike="noStrike" cap="none" normalizeH="0" baseline="0" dirty="0">
                <a:ln>
                  <a:noFill/>
                </a:ln>
                <a:solidFill>
                  <a:srgbClr val="808080"/>
                </a:solidFill>
                <a:effectLst/>
                <a:latin typeface="JetBrains Mono"/>
              </a:rPr>
              <a:t># Create the target location</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with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.lock:</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directory.</a:t>
            </a:r>
            <a:r>
              <a:rPr kumimoji="0" lang="en-US" altLang="en-US" sz="800" b="0" i="0" u="none" strike="noStrike" cap="none" normalizeH="0" baseline="0" dirty="0">
                <a:ln>
                  <a:noFill/>
                </a:ln>
                <a:solidFill>
                  <a:srgbClr val="E28D53"/>
                </a:solidFill>
                <a:effectLst/>
                <a:latin typeface="JetBrains Mono"/>
              </a:rPr>
              <a:t>create</a:t>
            </a:r>
            <a:r>
              <a:rPr kumimoji="0" lang="en-US" altLang="en-US" sz="800" b="0" i="0" u="none" strike="noStrike" cap="none" normalizeH="0" baseline="0" dirty="0">
                <a:ln>
                  <a:noFill/>
                </a:ln>
                <a:solidFill>
                  <a:srgbClr val="A9B7C6"/>
                </a:solidFill>
                <a:effectLst/>
                <a:latin typeface="JetBrains Mono"/>
              </a:rPr>
              <a:t>(location)  </a:t>
            </a:r>
            <a:r>
              <a:rPr kumimoji="0" lang="en-US" altLang="en-US" sz="800" b="0" i="0" u="none" strike="noStrike" cap="none" normalizeH="0" baseline="0" dirty="0">
                <a:ln>
                  <a:noFill/>
                </a:ln>
                <a:solidFill>
                  <a:srgbClr val="808080"/>
                </a:solidFill>
                <a:effectLst/>
                <a:latin typeface="JetBrains Mono"/>
              </a:rPr>
              <a:t># Create the directory at the target location</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8888C6"/>
                </a:solidFill>
                <a:effectLst/>
                <a:latin typeface="JetBrains Mono"/>
              </a:rPr>
              <a:t>print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f"Folder </a:t>
            </a:r>
            <a:r>
              <a:rPr kumimoji="0" lang="en-US" altLang="en-US" sz="800" b="0" i="0" u="none" strike="noStrike" cap="none" normalizeH="0" baseline="0" dirty="0">
                <a:ln>
                  <a:noFill/>
                </a:ln>
                <a:solidFill>
                  <a:srgbClr val="CC7832"/>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location</a:t>
            </a:r>
            <a:r>
              <a:rPr kumimoji="0" lang="en-US" altLang="en-US" sz="800" b="0" i="0" u="none" strike="noStrike" cap="none" normalizeH="0" baseline="0" dirty="0">
                <a:ln>
                  <a:noFill/>
                </a:ln>
                <a:solidFill>
                  <a:srgbClr val="CC7832"/>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 uploaded"</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modified_folder = pathlib.</a:t>
            </a:r>
            <a:r>
              <a:rPr kumimoji="0" lang="en-US" altLang="en-US" sz="800" b="0" i="0" u="none" strike="noStrike" cap="none" normalizeH="0" baseline="0" dirty="0">
                <a:ln>
                  <a:noFill/>
                </a:ln>
                <a:solidFill>
                  <a:srgbClr val="E28D53"/>
                </a:solidFill>
                <a:effectLst/>
                <a:latin typeface="JetBrains Mono"/>
              </a:rPr>
              <a:t>Path</a:t>
            </a:r>
            <a:r>
              <a:rPr kumimoji="0" lang="en-US" altLang="en-US" sz="800" b="0" i="0" u="none" strike="noStrike" cap="none" normalizeH="0" baseline="0" dirty="0">
                <a:ln>
                  <a:noFill/>
                </a:ln>
                <a:solidFill>
                  <a:srgbClr val="A9B7C6"/>
                </a:solidFill>
                <a:effectLst/>
                <a:latin typeface="JetBrains Mono"/>
              </a:rPr>
              <a:t>(rel_path).parts[</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808080"/>
                </a:solidFill>
                <a:effectLst/>
                <a:latin typeface="JetBrains Mono"/>
              </a:rPr>
              <a:t># Get the modified folder name from the relative path</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E28D53"/>
                </a:solidFill>
                <a:effectLst/>
                <a:latin typeface="JetBrains Mono"/>
              </a:rPr>
              <a:t>update_command</a:t>
            </a:r>
            <a:r>
              <a:rPr kumimoji="0" lang="en-US" altLang="en-US" sz="800" b="0" i="0" u="none" strike="noStrike" cap="none" normalizeH="0" baseline="0" dirty="0">
                <a:ln>
                  <a:noFill/>
                </a:ln>
                <a:solidFill>
                  <a:srgbClr val="A9B7C6"/>
                </a:solidFill>
                <a:effectLst/>
                <a:latin typeface="JetBrains Mono"/>
              </a:rPr>
              <a:t>((data</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serialized_dir)</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.username</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modified_folder)  </a:t>
            </a:r>
            <a:r>
              <a:rPr kumimoji="0" lang="en-US" altLang="en-US" sz="800" b="0" i="0" u="none" strike="noStrike" cap="none" normalizeH="0" baseline="0" dirty="0">
                <a:ln>
                  <a:noFill/>
                </a:ln>
                <a:solidFill>
                  <a:srgbClr val="808080"/>
                </a:solidFill>
                <a:effectLst/>
                <a:latin typeface="JetBrains Mono"/>
              </a:rPr>
              <a:t># Add the command to waiting_commands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97C70308-61F9-9B08-6541-EC4D71BF1BF4}"/>
              </a:ext>
            </a:extLst>
          </p:cNvPr>
          <p:cNvSpPr txBox="1"/>
          <p:nvPr/>
        </p:nvSpPr>
        <p:spPr>
          <a:xfrm>
            <a:off x="2836330" y="1364191"/>
            <a:ext cx="8957733" cy="369332"/>
          </a:xfrm>
          <a:prstGeom prst="rect">
            <a:avLst/>
          </a:prstGeom>
          <a:noFill/>
        </p:spPr>
        <p:txBody>
          <a:bodyPr wrap="square" rtlCol="0">
            <a:spAutoFit/>
          </a:bodyPr>
          <a:lstStyle/>
          <a:p>
            <a:pPr algn="r"/>
            <a:r>
              <a:rPr lang="he-IL" dirty="0"/>
              <a:t>דוגמה לקבלת פעולה מלקוח ושליחתה אל שאר המשתמשים שיש להם הרשאות לאותה התיקייה:</a:t>
            </a:r>
            <a:endParaRPr lang="en-US" dirty="0"/>
          </a:p>
        </p:txBody>
      </p:sp>
      <p:sp>
        <p:nvSpPr>
          <p:cNvPr id="16" name="Rectangle 10">
            <a:extLst>
              <a:ext uri="{FF2B5EF4-FFF2-40B4-BE49-F238E27FC236}">
                <a16:creationId xmlns:a16="http://schemas.microsoft.com/office/drawing/2014/main" id="{33E73437-C72B-7171-5CC3-6C21D1BACBA9}"/>
              </a:ext>
            </a:extLst>
          </p:cNvPr>
          <p:cNvSpPr>
            <a:spLocks noChangeArrowheads="1"/>
          </p:cNvSpPr>
          <p:nvPr/>
        </p:nvSpPr>
        <p:spPr bwMode="auto">
          <a:xfrm>
            <a:off x="881401" y="3241358"/>
            <a:ext cx="5151013" cy="358864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C7832"/>
                </a:solidFill>
                <a:effectLst/>
                <a:latin typeface="JetBrains Mono"/>
              </a:rPr>
              <a:t>def </a:t>
            </a:r>
            <a:r>
              <a:rPr kumimoji="0" lang="en-US" altLang="en-US" sz="800" b="0" i="0" u="none" strike="noStrike" cap="none" normalizeH="0" baseline="0" dirty="0">
                <a:ln>
                  <a:noFill/>
                </a:ln>
                <a:solidFill>
                  <a:srgbClr val="FFC66D"/>
                </a:solidFill>
                <a:effectLst/>
                <a:latin typeface="JetBrains Mono"/>
              </a:rPr>
              <a:t>receive_commands</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1" u="none" strike="noStrike" cap="none" normalizeH="0" baseline="0" dirty="0">
                <a:ln>
                  <a:noFill/>
                </a:ln>
                <a:solidFill>
                  <a:srgbClr val="629755"/>
                </a:solidFill>
                <a:effectLst/>
                <a:latin typeface="JetBrains Mono"/>
              </a:rPr>
              <a:t>"""</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Receives and processes current user's waiting commands from the server.</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1" i="1" u="none" strike="noStrike" cap="none" normalizeH="0" baseline="0" dirty="0">
                <a:ln>
                  <a:noFill/>
                </a:ln>
                <a:solidFill>
                  <a:srgbClr val="629755"/>
                </a:solidFill>
                <a:effectLst/>
                <a:latin typeface="JetBrains Mono"/>
              </a:rPr>
              <a:t>:returns</a:t>
            </a:r>
            <a:r>
              <a:rPr kumimoji="0" lang="en-US" altLang="en-US" sz="800" b="0" i="1" u="none" strike="noStrike" cap="none" normalizeH="0" baseline="0" dirty="0">
                <a:ln>
                  <a:noFill/>
                </a:ln>
                <a:solidFill>
                  <a:srgbClr val="629755"/>
                </a:solidFill>
                <a:effectLst/>
                <a:latin typeface="JetBrains Mono"/>
              </a:rPr>
              <a:t>: None</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br>
              <a:rPr kumimoji="0" lang="en-US" altLang="en-US" sz="800" b="0" i="1" u="none" strike="noStrike" cap="none" normalizeH="0" baseline="0" dirty="0">
                <a:ln>
                  <a:noFill/>
                </a:ln>
                <a:solidFill>
                  <a:srgbClr val="629755"/>
                </a:solidFill>
                <a:effectLst/>
                <a:latin typeface="JetBrains Mono"/>
              </a:rPr>
            </a:br>
            <a:r>
              <a:rPr kumimoji="0" lang="en-US" altLang="en-US" sz="800" b="0" i="1" u="none" strike="noStrike" cap="none" normalizeH="0" baseline="0" dirty="0">
                <a:ln>
                  <a:noFill/>
                </a:ln>
                <a:solidFill>
                  <a:srgbClr val="629755"/>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try</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with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.lock:</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E28D53"/>
                </a:solidFill>
                <a:effectLst/>
                <a:latin typeface="JetBrains Mono"/>
              </a:rPr>
              <a:t>send_data</a:t>
            </a:r>
            <a:r>
              <a:rPr kumimoji="0" lang="en-US" altLang="en-US" sz="800" b="0" i="0" u="none" strike="noStrike" cap="none" normalizeH="0" baseline="0" dirty="0">
                <a:ln>
                  <a:noFill/>
                </a:ln>
                <a:solidFill>
                  <a:srgbClr val="A9B7C6"/>
                </a:solidFill>
                <a:effectLst/>
                <a:latin typeface="JetBrains Mono"/>
              </a:rPr>
              <a:t>(client_socket</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6A8759"/>
                </a:solidFill>
                <a:effectLst/>
                <a:latin typeface="JetBrains Mono"/>
              </a:rPr>
              <a:t>"request_commands"</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serialized_commands = </a:t>
            </a:r>
            <a:r>
              <a:rPr kumimoji="0" lang="en-US" altLang="en-US" sz="800" b="0" i="0" u="none" strike="noStrike" cap="none" normalizeH="0" baseline="0" dirty="0">
                <a:ln>
                  <a:noFill/>
                </a:ln>
                <a:solidFill>
                  <a:srgbClr val="E28D53"/>
                </a:solidFill>
                <a:effectLst/>
                <a:latin typeface="JetBrains Mono"/>
              </a:rPr>
              <a:t>receive_data</a:t>
            </a:r>
            <a:r>
              <a:rPr kumimoji="0" lang="en-US" altLang="en-US" sz="800" b="0" i="0" u="none" strike="noStrike" cap="none" normalizeH="0" baseline="0" dirty="0">
                <a:ln>
                  <a:noFill/>
                </a:ln>
                <a:solidFill>
                  <a:srgbClr val="A9B7C6"/>
                </a:solidFill>
                <a:effectLst/>
                <a:latin typeface="JetBrains Mono"/>
              </a:rPr>
              <a:t>(client_socket</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A4926"/>
                </a:solidFill>
                <a:effectLst/>
                <a:latin typeface="JetBrains Mono"/>
              </a:rPr>
              <a:t>return_bytes</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CC7832"/>
                </a:solidFill>
                <a:effectLst/>
                <a:latin typeface="JetBrains Mono"/>
              </a:rPr>
              <a:t>True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commands = </a:t>
            </a:r>
            <a:r>
              <a:rPr kumimoji="0" lang="en-US" altLang="en-US" sz="800" b="0" i="0" u="none" strike="noStrike" cap="none" normalizeH="0" baseline="0" dirty="0">
                <a:ln>
                  <a:noFill/>
                </a:ln>
                <a:solidFill>
                  <a:srgbClr val="E28D53"/>
                </a:solidFill>
                <a:effectLst/>
                <a:latin typeface="JetBrains Mono"/>
              </a:rPr>
              <a:t>loads</a:t>
            </a:r>
            <a:r>
              <a:rPr kumimoji="0" lang="en-US" altLang="en-US" sz="800" b="0" i="0" u="none" strike="noStrike" cap="none" normalizeH="0" baseline="0" dirty="0">
                <a:ln>
                  <a:noFill/>
                </a:ln>
                <a:solidFill>
                  <a:srgbClr val="A9B7C6"/>
                </a:solidFill>
                <a:effectLst/>
                <a:latin typeface="JetBrains Mono"/>
              </a:rPr>
              <a:t>(serialized_commands)</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for </a:t>
            </a:r>
            <a:r>
              <a:rPr kumimoji="0" lang="en-US" altLang="en-US" sz="800" b="0" i="0" u="none" strike="noStrike" cap="none" normalizeH="0" baseline="0" dirty="0">
                <a:ln>
                  <a:noFill/>
                </a:ln>
                <a:solidFill>
                  <a:srgbClr val="A9B7C6"/>
                </a:solidFill>
                <a:effectLst/>
                <a:latin typeface="JetBrains Mono"/>
              </a:rPr>
              <a:t>command </a:t>
            </a:r>
            <a:r>
              <a:rPr kumimoji="0" lang="en-US" altLang="en-US" sz="800" b="0" i="0" u="none" strike="noStrike" cap="none" normalizeH="0" baseline="0" dirty="0">
                <a:ln>
                  <a:noFill/>
                </a:ln>
                <a:solidFill>
                  <a:srgbClr val="CC7832"/>
                </a:solidFill>
                <a:effectLst/>
                <a:latin typeface="JetBrains Mono"/>
              </a:rPr>
              <a:t>in </a:t>
            </a:r>
            <a:r>
              <a:rPr kumimoji="0" lang="en-US" altLang="en-US" sz="800" b="0" i="0" u="none" strike="noStrike" cap="none" normalizeH="0" baseline="0" dirty="0">
                <a:ln>
                  <a:noFill/>
                </a:ln>
                <a:solidFill>
                  <a:srgbClr val="A9B7C6"/>
                </a:solidFill>
                <a:effectLst/>
                <a:latin typeface="JetBrains Mono"/>
              </a:rPr>
              <a:t>commands:</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8888C6"/>
                </a:solidFill>
                <a:effectLst/>
                <a:latin typeface="JetBrains Mono"/>
              </a:rPr>
              <a:t>type</a:t>
            </a:r>
            <a:r>
              <a:rPr kumimoji="0" lang="en-US" altLang="en-US" sz="800" b="0" i="0" u="none" strike="noStrike" cap="none" normalizeH="0" baseline="0" dirty="0">
                <a:ln>
                  <a:noFill/>
                </a:ln>
                <a:solidFill>
                  <a:srgbClr val="A9B7C6"/>
                </a:solidFill>
                <a:effectLst/>
                <a:latin typeface="JetBrains Mono"/>
              </a:rPr>
              <a:t>(command) </a:t>
            </a:r>
            <a:r>
              <a:rPr kumimoji="0" lang="en-US" altLang="en-US" sz="800" b="0" i="0" u="none" strike="noStrike" cap="none" normalizeH="0" baseline="0" dirty="0">
                <a:ln>
                  <a:noFill/>
                </a:ln>
                <a:solidFill>
                  <a:srgbClr val="CC7832"/>
                </a:solidFill>
                <a:effectLst/>
                <a:latin typeface="JetBrains Mono"/>
              </a:rPr>
              <a:t>is </a:t>
            </a:r>
            <a:r>
              <a:rPr kumimoji="0" lang="en-US" altLang="en-US" sz="800" b="0" i="0" u="none" strike="noStrike" cap="none" normalizeH="0" baseline="0" dirty="0">
                <a:ln>
                  <a:noFill/>
                </a:ln>
                <a:solidFill>
                  <a:srgbClr val="8888C6"/>
                </a:solidFill>
                <a:effectLst/>
                <a:latin typeface="JetBrains Mono"/>
              </a:rPr>
              <a:t>tuple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command[</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startswith</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"upload_dir"</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rel_path = command[</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split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A8759"/>
                </a:solidFill>
                <a:effectLst/>
                <a:latin typeface="JetBrains Mono"/>
              </a:rPr>
              <a:t>"||"</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6897BB"/>
                </a:solidFill>
                <a:effectLst/>
                <a:latin typeface="JetBrains Mono"/>
              </a:rPr>
              <a:t>1</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E28D53"/>
                </a:solidFill>
                <a:effectLst/>
                <a:latin typeface="JetBrains Mono"/>
              </a:rPr>
              <a:t>strip</a:t>
            </a: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808080"/>
                </a:solidFill>
                <a:effectLst/>
                <a:latin typeface="JetBrains Mono"/>
              </a:rPr>
              <a:t># Extract the relative path</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serialized_dir = command[</a:t>
            </a:r>
            <a:r>
              <a:rPr kumimoji="0" lang="en-US" altLang="en-US" sz="800" b="0" i="0" u="none" strike="noStrike" cap="none" normalizeH="0" baseline="0" dirty="0">
                <a:ln>
                  <a:noFill/>
                </a:ln>
                <a:solidFill>
                  <a:srgbClr val="6897BB"/>
                </a:solidFill>
                <a:effectLst/>
                <a:latin typeface="JetBrains Mono"/>
              </a:rPr>
              <a:t>1</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directory = </a:t>
            </a:r>
            <a:r>
              <a:rPr kumimoji="0" lang="en-US" altLang="en-US" sz="800" b="0" i="0" u="none" strike="noStrike" cap="none" normalizeH="0" baseline="0" dirty="0">
                <a:ln>
                  <a:noFill/>
                </a:ln>
                <a:solidFill>
                  <a:srgbClr val="E28D53"/>
                </a:solidFill>
                <a:effectLst/>
                <a:latin typeface="JetBrains Mono"/>
              </a:rPr>
              <a:t>loads</a:t>
            </a:r>
            <a:r>
              <a:rPr kumimoji="0" lang="en-US" altLang="en-US" sz="800" b="0" i="0" u="none" strike="noStrike" cap="none" normalizeH="0" baseline="0" dirty="0">
                <a:ln>
                  <a:noFill/>
                </a:ln>
                <a:solidFill>
                  <a:srgbClr val="A9B7C6"/>
                </a:solidFill>
                <a:effectLst/>
                <a:latin typeface="JetBrains Mono"/>
              </a:rPr>
              <a:t>(serialized_dir)</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pathlib.</a:t>
            </a:r>
            <a:r>
              <a:rPr kumimoji="0" lang="en-US" altLang="en-US" sz="800" b="0" i="0" u="none" strike="noStrike" cap="none" normalizeH="0" baseline="0" dirty="0">
                <a:ln>
                  <a:noFill/>
                </a:ln>
                <a:solidFill>
                  <a:srgbClr val="E28D53"/>
                </a:solidFill>
                <a:effectLst/>
                <a:latin typeface="JetBrains Mono"/>
              </a:rPr>
              <a:t>Path</a:t>
            </a:r>
            <a:r>
              <a:rPr kumimoji="0" lang="en-US" altLang="en-US" sz="800" b="0" i="0" u="none" strike="noStrike" cap="none" normalizeH="0" baseline="0" dirty="0">
                <a:ln>
                  <a:noFill/>
                </a:ln>
                <a:solidFill>
                  <a:srgbClr val="A9B7C6"/>
                </a:solidFill>
                <a:effectLst/>
                <a:latin typeface="JetBrains Mono"/>
              </a:rPr>
              <a:t>(rel_path).parts[</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 ==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.username:</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location = os.path.</a:t>
            </a:r>
            <a:r>
              <a:rPr kumimoji="0" lang="en-US" altLang="en-US" sz="800" b="0" i="0" u="none" strike="noStrike" cap="none" normalizeH="0" baseline="0" dirty="0">
                <a:ln>
                  <a:noFill/>
                </a:ln>
                <a:solidFill>
                  <a:srgbClr val="E28D53"/>
                </a:solidFill>
                <a:effectLst/>
                <a:latin typeface="JetBrains Mono"/>
              </a:rPr>
              <a:t>join</a:t>
            </a:r>
            <a:r>
              <a:rPr kumimoji="0" lang="en-US" altLang="en-US" sz="800" b="0" i="0" u="none" strike="noStrike" cap="none" normalizeH="0" baseline="0" dirty="0">
                <a:ln>
                  <a:noFill/>
                </a:ln>
                <a:solidFill>
                  <a:srgbClr val="A9B7C6"/>
                </a:solidFill>
                <a:effectLst/>
                <a:latin typeface="JetBrains Mono"/>
              </a:rPr>
              <a:t>(DIRECTORY</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rel_path)  </a:t>
            </a:r>
            <a:r>
              <a:rPr kumimoji="0" lang="en-US" altLang="en-US" sz="800" b="0" i="0" u="none" strike="noStrike" cap="none" normalizeH="0" baseline="0" dirty="0">
                <a:ln>
                  <a:noFill/>
                </a:ln>
                <a:solidFill>
                  <a:srgbClr val="808080"/>
                </a:solidFill>
                <a:effectLst/>
                <a:latin typeface="JetBrains Mono"/>
              </a:rPr>
              <a:t># If the modified folder is owned by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 the user, use the user's main directory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else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if </a:t>
            </a:r>
            <a:r>
              <a:rPr kumimoji="0" lang="en-US" altLang="en-US" sz="800" b="0" i="0" u="none" strike="noStrike" cap="none" normalizeH="0" baseline="0" dirty="0">
                <a:ln>
                  <a:noFill/>
                </a:ln>
                <a:solidFill>
                  <a:srgbClr val="A9B7C6"/>
                </a:solidFill>
                <a:effectLst/>
                <a:latin typeface="JetBrains Mono"/>
              </a:rPr>
              <a:t>pathlib.</a:t>
            </a:r>
            <a:r>
              <a:rPr kumimoji="0" lang="en-US" altLang="en-US" sz="800" b="0" i="0" u="none" strike="noStrike" cap="none" normalizeH="0" baseline="0" dirty="0">
                <a:ln>
                  <a:noFill/>
                </a:ln>
                <a:solidFill>
                  <a:srgbClr val="E28D53"/>
                </a:solidFill>
                <a:effectLst/>
                <a:latin typeface="JetBrains Mono"/>
              </a:rPr>
              <a:t>Path</a:t>
            </a:r>
            <a:r>
              <a:rPr kumimoji="0" lang="en-US" altLang="en-US" sz="800" b="0" i="0" u="none" strike="noStrike" cap="none" normalizeH="0" baseline="0" dirty="0">
                <a:ln>
                  <a:noFill/>
                </a:ln>
                <a:solidFill>
                  <a:srgbClr val="A9B7C6"/>
                </a:solidFill>
                <a:effectLst/>
                <a:latin typeface="JetBrains Mono"/>
              </a:rPr>
              <a:t>(rel_path).parts[</a:t>
            </a:r>
            <a:r>
              <a:rPr kumimoji="0" lang="en-US" altLang="en-US" sz="800" b="0" i="0" u="none" strike="noStrike" cap="none" normalizeH="0" baseline="0" dirty="0">
                <a:ln>
                  <a:noFill/>
                </a:ln>
                <a:solidFill>
                  <a:srgbClr val="6897BB"/>
                </a:solidFill>
                <a:effectLst/>
                <a:latin typeface="JetBrains Mono"/>
              </a:rPr>
              <a:t>0</a:t>
            </a:r>
            <a:r>
              <a:rPr kumimoji="0" lang="en-US" altLang="en-US" sz="800" b="0" i="0" u="none" strike="noStrike" cap="none" normalizeH="0" baseline="0" dirty="0">
                <a:ln>
                  <a:noFill/>
                </a:ln>
                <a:solidFill>
                  <a:srgbClr val="A9B7C6"/>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in </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.shared_read_write:</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location = os.path.</a:t>
            </a:r>
            <a:r>
              <a:rPr kumimoji="0" lang="en-US" altLang="en-US" sz="800" b="0" i="0" u="none" strike="noStrike" cap="none" normalizeH="0" baseline="0" dirty="0">
                <a:ln>
                  <a:noFill/>
                </a:ln>
                <a:solidFill>
                  <a:srgbClr val="E28D53"/>
                </a:solidFill>
                <a:effectLst/>
                <a:latin typeface="JetBrains Mono"/>
              </a:rPr>
              <a:t>join</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.read_write_path</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rel_path)  </a:t>
            </a:r>
            <a:r>
              <a:rPr kumimoji="0" lang="en-US" altLang="en-US" sz="800" b="0" i="0" u="none" strike="noStrike" cap="none" normalizeH="0" baseline="0" dirty="0">
                <a:ln>
                  <a:noFill/>
                </a:ln>
                <a:solidFill>
                  <a:srgbClr val="808080"/>
                </a:solidFill>
                <a:effectLst/>
                <a:latin typeface="JetBrains Mono"/>
              </a:rPr>
              <a:t># If the modified folder</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 is in the shared read-write list, use the read-write path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CC7832"/>
                </a:solidFill>
                <a:effectLst/>
                <a:latin typeface="JetBrains Mono"/>
              </a:rPr>
              <a:t>else</a:t>
            </a:r>
            <a:r>
              <a:rPr kumimoji="0" lang="en-US" altLang="en-US" sz="800" b="0" i="0" u="none" strike="noStrike" cap="none" normalizeH="0" baseline="0" dirty="0">
                <a:ln>
                  <a:noFill/>
                </a:ln>
                <a:solidFill>
                  <a:srgbClr val="A9B7C6"/>
                </a:solidFill>
                <a:effectLst/>
                <a:latin typeface="JetBrains Mono"/>
              </a:rPr>
              <a:t>:</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location = os.path.</a:t>
            </a:r>
            <a:r>
              <a:rPr kumimoji="0" lang="en-US" altLang="en-US" sz="800" b="0" i="0" u="none" strike="noStrike" cap="none" normalizeH="0" baseline="0" dirty="0">
                <a:ln>
                  <a:noFill/>
                </a:ln>
                <a:solidFill>
                  <a:srgbClr val="E28D53"/>
                </a:solidFill>
                <a:effectLst/>
                <a:latin typeface="JetBrains Mono"/>
              </a:rPr>
              <a:t>join</a:t>
            </a:r>
            <a:r>
              <a:rPr kumimoji="0" lang="en-US" altLang="en-US" sz="800" b="0" i="0" u="none" strike="noStrike" cap="none" normalizeH="0" baseline="0" dirty="0">
                <a:ln>
                  <a:noFill/>
                </a:ln>
                <a:solidFill>
                  <a:srgbClr val="A9B7C6"/>
                </a:solidFill>
                <a:effectLst/>
                <a:latin typeface="JetBrains Mono"/>
              </a:rPr>
              <a:t>(</a:t>
            </a:r>
            <a:r>
              <a:rPr kumimoji="0" lang="en-US" altLang="en-US" sz="800" b="0" i="0" u="none" strike="noStrike" cap="none" normalizeH="0" baseline="0" dirty="0">
                <a:ln>
                  <a:noFill/>
                </a:ln>
                <a:solidFill>
                  <a:srgbClr val="94558D"/>
                </a:solidFill>
                <a:effectLst/>
                <a:latin typeface="JetBrains Mono"/>
              </a:rPr>
              <a:t>self</a:t>
            </a:r>
            <a:r>
              <a:rPr kumimoji="0" lang="en-US" altLang="en-US" sz="800" b="0" i="0" u="none" strike="noStrike" cap="none" normalizeH="0" baseline="0" dirty="0">
                <a:ln>
                  <a:noFill/>
                </a:ln>
                <a:solidFill>
                  <a:srgbClr val="A9B7C6"/>
                </a:solidFill>
                <a:effectLst/>
                <a:latin typeface="JetBrains Mono"/>
              </a:rPr>
              <a:t>.read_only_path</a:t>
            </a:r>
            <a:r>
              <a:rPr kumimoji="0" lang="en-US" altLang="en-US" sz="800" b="0" i="0" u="none" strike="noStrike" cap="none" normalizeH="0" baseline="0" dirty="0">
                <a:ln>
                  <a:noFill/>
                </a:ln>
                <a:solidFill>
                  <a:srgbClr val="CC7832"/>
                </a:solidFill>
                <a:effectLst/>
                <a:latin typeface="JetBrains Mono"/>
              </a:rPr>
              <a:t>, </a:t>
            </a:r>
            <a:r>
              <a:rPr kumimoji="0" lang="en-US" altLang="en-US" sz="800" b="0" i="0" u="none" strike="noStrike" cap="none" normalizeH="0" baseline="0" dirty="0">
                <a:ln>
                  <a:noFill/>
                </a:ln>
                <a:solidFill>
                  <a:srgbClr val="A9B7C6"/>
                </a:solidFill>
                <a:effectLst/>
                <a:latin typeface="JetBrains Mono"/>
              </a:rPr>
              <a:t>rel_path)  </a:t>
            </a:r>
            <a:r>
              <a:rPr kumimoji="0" lang="en-US" altLang="en-US" sz="800" b="0" i="0" u="none" strike="noStrike" cap="none" normalizeH="0" baseline="0" dirty="0">
                <a:ln>
                  <a:noFill/>
                </a:ln>
                <a:solidFill>
                  <a:srgbClr val="808080"/>
                </a:solidFill>
                <a:effectLst/>
                <a:latin typeface="JetBrains Mono"/>
              </a:rPr>
              <a:t># Otherwise, use the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 read-only path </a:t>
            </a:r>
            <a:br>
              <a:rPr kumimoji="0" lang="en-US" altLang="en-US" sz="800" b="0" i="0" u="none" strike="noStrike" cap="none" normalizeH="0" baseline="0" dirty="0">
                <a:ln>
                  <a:noFill/>
                </a:ln>
                <a:solidFill>
                  <a:srgbClr val="808080"/>
                </a:solidFill>
                <a:effectLst/>
                <a:latin typeface="JetBrains Mono"/>
              </a:rPr>
            </a:br>
            <a:r>
              <a:rPr kumimoji="0" lang="en-US" altLang="en-US" sz="800" b="0" i="0" u="none" strike="noStrike" cap="none" normalizeH="0" baseline="0" dirty="0">
                <a:ln>
                  <a:noFill/>
                </a:ln>
                <a:solidFill>
                  <a:srgbClr val="808080"/>
                </a:solidFill>
                <a:effectLst/>
                <a:latin typeface="JetBrains Mono"/>
              </a:rPr>
              <a:t>                        </a:t>
            </a:r>
            <a:r>
              <a:rPr kumimoji="0" lang="en-US" altLang="en-US" sz="800" b="0" i="0" u="none" strike="noStrike" cap="none" normalizeH="0" baseline="0" dirty="0">
                <a:ln>
                  <a:noFill/>
                </a:ln>
                <a:solidFill>
                  <a:srgbClr val="8888C6"/>
                </a:solidFill>
                <a:effectLst/>
                <a:latin typeface="JetBrains Mono"/>
              </a:rPr>
              <a:t>print</a:t>
            </a:r>
            <a:r>
              <a:rPr kumimoji="0" lang="en-US" altLang="en-US" sz="800" b="0" i="0" u="none" strike="noStrike" cap="none" normalizeH="0" baseline="0" dirty="0">
                <a:ln>
                  <a:noFill/>
                </a:ln>
                <a:solidFill>
                  <a:srgbClr val="A9B7C6"/>
                </a:solidFill>
                <a:effectLst/>
                <a:latin typeface="JetBrains Mono"/>
              </a:rPr>
              <a:t>(location)</a:t>
            </a:r>
            <a:br>
              <a:rPr kumimoji="0" lang="en-US" altLang="en-US" sz="800" b="0" i="0" u="none" strike="noStrike" cap="none" normalizeH="0" baseline="0" dirty="0">
                <a:ln>
                  <a:noFill/>
                </a:ln>
                <a:solidFill>
                  <a:srgbClr val="A9B7C6"/>
                </a:solidFill>
                <a:effectLst/>
                <a:latin typeface="JetBrains Mono"/>
              </a:rPr>
            </a:br>
            <a:r>
              <a:rPr kumimoji="0" lang="en-US" altLang="en-US" sz="800" b="0" i="0" u="none" strike="noStrike" cap="none" normalizeH="0" baseline="0" dirty="0">
                <a:ln>
                  <a:noFill/>
                </a:ln>
                <a:solidFill>
                  <a:srgbClr val="A9B7C6"/>
                </a:solidFill>
                <a:effectLst/>
                <a:latin typeface="JetBrains Mono"/>
              </a:rPr>
              <a:t>                        directory.</a:t>
            </a:r>
            <a:r>
              <a:rPr kumimoji="0" lang="en-US" altLang="en-US" sz="800" b="0" i="0" u="none" strike="noStrike" cap="none" normalizeH="0" baseline="0" dirty="0">
                <a:ln>
                  <a:noFill/>
                </a:ln>
                <a:solidFill>
                  <a:srgbClr val="E28D53"/>
                </a:solidFill>
                <a:effectLst/>
                <a:latin typeface="JetBrains Mono"/>
              </a:rPr>
              <a:t>create</a:t>
            </a:r>
            <a:r>
              <a:rPr kumimoji="0" lang="en-US" altLang="en-US" sz="800" b="0" i="0" u="none" strike="noStrike" cap="none" normalizeH="0" baseline="0" dirty="0">
                <a:ln>
                  <a:noFill/>
                </a:ln>
                <a:solidFill>
                  <a:srgbClr val="A9B7C6"/>
                </a:solidFill>
                <a:effectLst/>
                <a:latin typeface="JetBrains Mono"/>
              </a:rPr>
              <a:t>(location)  </a:t>
            </a:r>
            <a:r>
              <a:rPr kumimoji="0" lang="en-US" altLang="en-US" sz="800" b="0" i="0" u="none" strike="noStrike" cap="none" normalizeH="0" baseline="0" dirty="0">
                <a:ln>
                  <a:noFill/>
                </a:ln>
                <a:solidFill>
                  <a:srgbClr val="808080"/>
                </a:solidFill>
                <a:effectLst/>
                <a:latin typeface="JetBrains Mono"/>
              </a:rPr>
              <a:t># Create the directory at the specified location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F0B57A1C-5AA5-D960-C47A-7A4C84C9FC2D}"/>
              </a:ext>
            </a:extLst>
          </p:cNvPr>
          <p:cNvSpPr>
            <a:spLocks noChangeArrowheads="1"/>
          </p:cNvSpPr>
          <p:nvPr/>
        </p:nvSpPr>
        <p:spPr bwMode="auto">
          <a:xfrm>
            <a:off x="881402" y="3093099"/>
            <a:ext cx="656170" cy="2154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A9B7C6"/>
                </a:solidFill>
                <a:effectLst/>
                <a:latin typeface="Segoe UI" panose="020B0502040204020203" pitchFamily="34" charset="0"/>
                <a:cs typeface="Segoe UI" panose="020B0502040204020203" pitchFamily="34" charset="0"/>
              </a:rPr>
              <a:t>client.py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102987"/>
      </p:ext>
    </p:extLst>
  </p:cSld>
  <p:clrMapOvr>
    <a:masterClrMapping/>
  </p:clrMapOvr>
</p:sld>
</file>

<file path=ppt/theme/theme1.xml><?xml version="1.0" encoding="utf-8"?>
<a:theme xmlns:a="http://schemas.openxmlformats.org/drawingml/2006/main" name="חיתוך">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חיתוך</Template>
  <TotalTime>808</TotalTime>
  <Words>1550</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Aharoni</vt:lpstr>
      <vt:lpstr>Arial</vt:lpstr>
      <vt:lpstr>Franklin Gothic Book</vt:lpstr>
      <vt:lpstr>JetBrains Mono</vt:lpstr>
      <vt:lpstr>Segoe UI</vt:lpstr>
      <vt:lpstr>חיתוך</vt:lpstr>
      <vt:lpstr>filespace</vt:lpstr>
      <vt:lpstr>תקציר הפרויקט</vt:lpstr>
      <vt:lpstr>תקשורת</vt:lpstr>
      <vt:lpstr>הצפנה</vt:lpstr>
      <vt:lpstr>ארכיטקטורת תוכנה</vt:lpstr>
      <vt:lpstr>ניהול וסנכרון תהליכים</vt:lpstr>
      <vt:lpstr>ניהול קבצים</vt:lpstr>
      <vt:lpstr>בסיסי נתונים</vt:lpstr>
      <vt:lpstr>קטעי קוד</vt:lpstr>
      <vt:lpstr>רפלקציה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filespace</dc:title>
  <dc:creator>cyber</dc:creator>
  <cp:lastModifiedBy>Ori Cohen</cp:lastModifiedBy>
  <cp:revision>13</cp:revision>
  <dcterms:created xsi:type="dcterms:W3CDTF">2023-05-30T10:02:27Z</dcterms:created>
  <dcterms:modified xsi:type="dcterms:W3CDTF">2023-06-20T20:41:50Z</dcterms:modified>
</cp:coreProperties>
</file>