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302" r:id="rId3"/>
    <p:sldId id="309" r:id="rId4"/>
    <p:sldId id="328" r:id="rId5"/>
    <p:sldId id="316" r:id="rId6"/>
    <p:sldId id="333" r:id="rId7"/>
    <p:sldId id="334" r:id="rId8"/>
    <p:sldId id="323" r:id="rId9"/>
    <p:sldId id="324" r:id="rId10"/>
    <p:sldId id="313" r:id="rId11"/>
    <p:sldId id="312" r:id="rId12"/>
    <p:sldId id="311" r:id="rId13"/>
    <p:sldId id="307" r:id="rId14"/>
  </p:sldIdLst>
  <p:sldSz cx="9144000" cy="6858000" type="screen4x3"/>
  <p:notesSz cx="6858000" cy="9144000"/>
  <p:custDataLst>
    <p:tags r:id="rId16"/>
  </p:custData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7901" autoAdjust="0"/>
  </p:normalViewPr>
  <p:slideViewPr>
    <p:cSldViewPr>
      <p:cViewPr varScale="1">
        <p:scale>
          <a:sx n="54" d="100"/>
          <a:sy n="54" d="100"/>
        </p:scale>
        <p:origin x="17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1">
            <a:extLst>
              <a:ext uri="{FF2B5EF4-FFF2-40B4-BE49-F238E27FC236}">
                <a16:creationId xmlns:a16="http://schemas.microsoft.com/office/drawing/2014/main" id="{F8613021-39D5-4EF9-86AB-EB30CFF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8916B0C-D60F-4179-BA9D-BD85607D7AF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92F605C-C044-4A6B-95C5-37F2A5AF18A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BE364BC3-BF44-49F2-BE36-06C649CD1A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1EA919-94E5-409B-A4B5-4E55130D7D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CA815F8-12A0-4A64-8EB2-6D8B87B126E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491214F-25CD-406A-AF98-9E82FB2203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2550BB8C-09A5-4728-9B4C-D96EE15DE9D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6AE3DCB-79F0-4F73-B88F-6960497CE6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84AD9F0-004C-4B89-9E3F-4596BA5A1D2E}" type="slidenum">
              <a:rPr lang="en-US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AB66205-1FAC-4F76-A14D-A6FA59435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80E637-B58A-423E-B1DE-B467FD822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54DCA486-2D66-42FA-B597-5A8E28547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C6BB7798-3C5B-48D8-B7D9-8896A10FF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D6A37A24-7A07-4940-B124-D8978BC501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7A3933EC-095A-4C03-B410-41564FE84322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234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C9BE625-E37F-4E3E-8A98-A3C2E7B86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65ADBD0-F211-4FD2-8141-8006440A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FCD0AA5-7FB2-43E1-852E-6E40192979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41F6645-F65F-409A-A939-0356992907FC}" type="slidenum">
              <a:rPr lang="en-GB" altLang="en-US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C03D-CD52-4919-99F4-64261180AF5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9A294-B83B-4A82-9CF2-8BFA04FCCD1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2D3435-F68D-418C-AD38-58168DEF625C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6314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DB0F-3E37-4F28-9161-E2AD36FC7C3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89173-2BC3-4DDE-843F-BDE2FF2A3E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D22FB66-9C81-45F9-8D3F-D4C93E1A0480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693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92E4C-F950-4487-B30D-940E4D7C873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EC7E4-F1C8-4B27-9ED3-9B4589A6CE8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CB9823-9CCE-45A6-AAA7-9F3E595365EC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00377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5ADFD6-F1AC-4148-AF08-5BA787BFD3F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088D82-3D7D-4D44-A594-FED34F2C3E1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D0944F-E44E-4B36-9D7C-0FFA27B454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DB6D4-0BD1-4BFF-AF14-1F5A766C9A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524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80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1E29B7-AD4D-4851-9F56-1B083EBD0C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2A146B-A89B-4183-AEBB-231FACD8397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B8852E-A020-483D-9E63-D0E0BD59E05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61345-E904-42E6-AB02-6962B7BC17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845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0DE9CE-E9F4-49B2-9A04-DE3BB41597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5CAE21-E22A-49B3-A9B1-E4BF5059920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A8570F-D1EA-4D64-A390-3A82AF33F43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E79F8-14C5-48B3-9075-0C80FE90BF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4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B4341-5BCD-4D7F-8361-CAE3B1D068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C17E2-2038-4D0C-AF7F-EECD2A1C3F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2004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B0520-2DC6-4CCF-97FA-842D1FE98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263A9E-3ACB-4CC9-A942-C1A8F1EED8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574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6D01F-BDD3-4A85-9D61-B9C1826D8E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083F3-E236-40D9-9ACB-60D4486751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DCDA5-5AD6-4702-B5E7-040A6CEB3C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A6AC-AC5A-43E0-8128-3FC4A7273AE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12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A8283F4-539A-4FCF-923B-FF18AC5E08E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9B27CB-30CA-4C37-BD8E-05EC704ADE4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A741DD-F727-4016-9833-71CDA4DD87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58AF4-0840-4C5B-9DB1-54E1055136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199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1C5309-A3C9-4DA9-8D18-08DA4D4646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9C0E-5C2D-40B2-B753-43AD0558B66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149FD4-DA75-4A58-AEE6-367DF19EFC8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E1CB9-7E7D-475A-AC67-A10D9039042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2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1BA1-C65C-4843-808F-FEB7AC7FB08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48351-A5CD-4FE2-8F6A-C184D880C35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97A662-8D8E-4493-AD3A-670B844ECE02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748977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2F8525-FFC8-4110-8574-20BA41AC81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5DEE05-C7D0-4511-B1DB-F46364CDAA1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516A8D-15B0-469B-8A3E-B095C10CF19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7FA5D-2126-4C97-A98F-02B2831E437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206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F4BEB3-0C71-4AFE-B850-C1356CA7C29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F77A0F-4244-4C2E-881B-0C7C1712467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AB904E-C102-4484-887C-ACF5B74D24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98425-ACA1-447B-B5F7-1FB948A7FA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8860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FA75-CD84-4316-9A32-73CF380AF5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6C76-DAF6-4DBA-B903-342FAB100A6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26A1-0A40-4236-B74C-0EE9B33C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DD57EC-8BF7-47B0-A5E0-66FA017D26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1749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73B22-36BE-465A-B28C-A8467E4A21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AEB6-CF73-4A7D-B0CC-802A691DBC6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DCB88-2025-4B97-97F0-D949B35FE5D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197C5-EBF6-47A6-91B2-2519FA68C7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956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172F7-F97F-4E9F-B9FE-21D88542EE0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EBC5-C0E1-4DFA-80EF-9E185260E3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F33005-D7D7-4887-894D-F327986CE9F3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1865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5152-D251-4786-ABAB-DBC3DF1AA01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EF95-6CBE-4FEF-830F-41E345B923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AA0FB4-9A2E-4156-ABE8-3A62C44B022C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7133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BF2909-60B6-4B9F-A984-5E895880D03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AF6019-F1C1-444B-B20C-85AD131AE0E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2580E6-8496-49B4-8B64-64F1D8A50620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903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0C512-30F6-4E4D-A59E-B5F81F722F4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31A88-5851-497B-8F43-6700A94EB4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482C89-39AC-4E32-BE29-EE36C280AA1B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1519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A122A3-677F-4A3A-B9F7-23437274897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7B3F1-777D-45FA-9E7B-B30AC09FFBE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BD2846-F4F1-415D-9A05-6586730214B2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232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56D6-3D44-494F-A548-07155A7BD2D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BE32-C7C7-47EB-9B8D-F35B1C86ED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5439A9-2655-4CCE-BB09-EAE8C3905C4E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9158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367C-45B2-49A2-9FC4-5BF8402D1D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05EA-17AD-4D65-A707-1A4D3E0707F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433DAFD-EBCC-42D3-8FE9-3C7AA49667B1}" type="slidenum">
              <a:rPr lang="en-GB" altLang="en-US"/>
              <a:pPr/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82379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13AFBD5-05A0-4ECC-BAD5-D77DBD0B1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C608112-ADD8-4186-913A-9E356A55E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A800421-932C-4EC2-B6D1-746455BA808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EAFD3-706F-4EC0-9280-958E4405C4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9BF33F92-C0AC-4030-BF63-344AD014AE3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50D06C6-C12F-4879-944A-5BE49C3A6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24200"/>
            <a:ext cx="77708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94DBE1-632C-4625-99DB-BA98A1FD928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399D71-97C4-4401-A784-053279AAAB9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D0C14A-F4D1-4ABF-919C-7461068F02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222222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>
                <a:solidFill>
                  <a:srgbClr val="222222"/>
                </a:solidFill>
                <a:cs typeface="Arial Unicode MS" panose="020B0604020202020204" pitchFamily="34" charset="-128"/>
              </a:defRPr>
            </a:lvl1pPr>
          </a:lstStyle>
          <a:p>
            <a:fld id="{3AA68115-DB0D-44A5-9920-BE98EF58291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010624F5-2F30-4A38-B0C9-A28220EC4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0" r:id="rId1"/>
    <p:sldLayoutId id="2147485520" r:id="rId2"/>
    <p:sldLayoutId id="2147485501" r:id="rId3"/>
    <p:sldLayoutId id="2147485502" r:id="rId4"/>
    <p:sldLayoutId id="2147485521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22" r:id="rId11"/>
    <p:sldLayoutId id="2147485508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–"/>
        <a:defRPr sz="24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•"/>
        <a:defRPr sz="2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panose="020B0604020202020204" pitchFamily="34" charset="0"/>
        <a:buChar char="–"/>
        <a:defRPr sz="2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C3739BBB-0E39-48FF-9679-365186DEF6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1500" y="3027399"/>
            <a:ext cx="8001000" cy="1447801"/>
          </a:xfrm>
        </p:spPr>
        <p:txBody>
          <a:bodyPr/>
          <a:lstStyle/>
          <a:p>
            <a:pPr eaLnBrk="1" hangingPunct="1"/>
            <a:r>
              <a:rPr lang="en-US" altLang="en-US" b="1"/>
              <a:t>Arrays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1B2C19D9-DEE1-4E89-AE51-17D140790D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075" y="19812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/>
              <a:t>Chapter </a:t>
            </a:r>
            <a:r>
              <a:rPr lang="en-GB" altLang="en-US" sz="3400" b="1"/>
              <a:t>2</a:t>
            </a:r>
            <a:endParaRPr lang="en-US" altLang="en-US" sz="3400" b="1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GB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en-US" sz="180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A17229A-9CB5-0A4D-B3E9-468670F9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" y="2006010"/>
            <a:ext cx="8756305" cy="3256918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276B8A59-6B63-FB47-A451-4DD6D21DB42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/>
              <a:t>Big O Notation</a:t>
            </a:r>
            <a:r>
              <a:rPr lang="en-GB" b="1" kern="0"/>
              <a:t> (cont’d)</a:t>
            </a: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125430929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Not Use Arrays for Everything?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426B5-35FF-1E48-888D-8AADC3FD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733"/>
            <a:ext cx="8228013" cy="5020629"/>
          </a:xfrm>
        </p:spPr>
        <p:txBody>
          <a:bodyPr/>
          <a:lstStyle/>
          <a:p>
            <a:pPr algn="just"/>
            <a:r>
              <a:rPr lang="en-GB" sz="2000" b="1">
                <a:solidFill>
                  <a:srgbClr val="FF0000"/>
                </a:solidFill>
              </a:rPr>
              <a:t>D</a:t>
            </a:r>
            <a:r>
              <a:rPr lang="en-US" sz="2000" b="1">
                <a:solidFill>
                  <a:srgbClr val="FF0000"/>
                </a:solidFill>
              </a:rPr>
              <a:t>isadvantages</a:t>
            </a:r>
            <a:r>
              <a:rPr lang="en-GB" sz="2000" b="1"/>
              <a:t>: </a:t>
            </a:r>
            <a:r>
              <a:rPr lang="en-US" sz="2000"/>
              <a:t>In an </a:t>
            </a:r>
            <a:r>
              <a:rPr lang="en-US" sz="2000" b="1"/>
              <a:t>unordered</a:t>
            </a:r>
            <a:r>
              <a:rPr lang="en-US" sz="2000"/>
              <a:t> array you can insert items</a:t>
            </a:r>
            <a:r>
              <a:rPr lang="en-GB" sz="2000"/>
              <a:t> </a:t>
            </a:r>
            <a:r>
              <a:rPr lang="en-US" sz="2000"/>
              <a:t>quickly, in O(1) time, but searching takes slow O(N) time. </a:t>
            </a:r>
            <a:endParaRPr lang="en-GB" sz="2000"/>
          </a:p>
          <a:p>
            <a:pPr algn="just"/>
            <a:r>
              <a:rPr lang="en-US" sz="2000"/>
              <a:t>In an </a:t>
            </a:r>
            <a:r>
              <a:rPr lang="en-US" sz="2000" b="1"/>
              <a:t>ordered</a:t>
            </a:r>
            <a:r>
              <a:rPr lang="en-US" sz="2000"/>
              <a:t> array you</a:t>
            </a:r>
            <a:r>
              <a:rPr lang="en-GB" sz="2000"/>
              <a:t> </a:t>
            </a:r>
            <a:r>
              <a:rPr lang="en-US" sz="2000"/>
              <a:t>can search quickly, in O(logN) time, but insertion takes O(N) time. For both kinds of</a:t>
            </a:r>
            <a:r>
              <a:rPr lang="en-GB" sz="2000"/>
              <a:t> </a:t>
            </a:r>
            <a:r>
              <a:rPr lang="en-US" sz="2000"/>
              <a:t>arrays, deletion takes O(N) time because half the items (on the average) must be</a:t>
            </a:r>
            <a:r>
              <a:rPr lang="en-GB" sz="2000"/>
              <a:t> </a:t>
            </a:r>
            <a:r>
              <a:rPr lang="en-US" sz="2000"/>
              <a:t>moved to fill in the hole.</a:t>
            </a:r>
            <a:endParaRPr lang="en-GB" sz="2000"/>
          </a:p>
          <a:p>
            <a:pPr algn="just"/>
            <a:r>
              <a:rPr lang="en-US" sz="2000"/>
              <a:t>Arrays is that their </a:t>
            </a:r>
            <a:r>
              <a:rPr lang="en-US" sz="2000" b="1"/>
              <a:t>size is fixed</a:t>
            </a:r>
            <a:r>
              <a:rPr lang="en-US" sz="2000"/>
              <a:t> when they are first created</a:t>
            </a:r>
            <a:r>
              <a:rPr lang="en-GB" sz="2000"/>
              <a:t> </a:t>
            </a:r>
            <a:r>
              <a:rPr lang="en-US" sz="2000"/>
              <a:t>with new. Usually, when the program first starts, you don’t know exactly how many</a:t>
            </a:r>
            <a:r>
              <a:rPr lang="en-GB" sz="2000"/>
              <a:t> </a:t>
            </a:r>
            <a:r>
              <a:rPr lang="en-US" sz="2000"/>
              <a:t>items will be placed in the array later, so you guess how big it should be.</a:t>
            </a:r>
            <a:endParaRPr lang="en-GB" sz="2000"/>
          </a:p>
          <a:p>
            <a:pPr algn="just"/>
            <a:r>
              <a:rPr lang="en-US" sz="2000"/>
              <a:t> If your</a:t>
            </a:r>
            <a:r>
              <a:rPr lang="en-GB" sz="2000"/>
              <a:t> </a:t>
            </a:r>
            <a:r>
              <a:rPr lang="en-US" sz="2000"/>
              <a:t>guess is too </a:t>
            </a:r>
            <a:r>
              <a:rPr lang="en-US" sz="2000" b="1"/>
              <a:t>large</a:t>
            </a:r>
            <a:r>
              <a:rPr lang="en-US" sz="2000"/>
              <a:t>, you’ll </a:t>
            </a:r>
            <a:r>
              <a:rPr lang="en-US" sz="2000" b="1"/>
              <a:t>waste</a:t>
            </a:r>
            <a:r>
              <a:rPr lang="en-US" sz="2000"/>
              <a:t> </a:t>
            </a:r>
            <a:r>
              <a:rPr lang="en-US" sz="2000" b="1"/>
              <a:t>memory</a:t>
            </a:r>
            <a:r>
              <a:rPr lang="en-US" sz="2000"/>
              <a:t> by having cells in the array that are never</a:t>
            </a:r>
            <a:r>
              <a:rPr lang="en-GB" sz="2000"/>
              <a:t> </a:t>
            </a:r>
            <a:r>
              <a:rPr lang="en-US" sz="2000"/>
              <a:t>filled.</a:t>
            </a:r>
            <a:endParaRPr lang="en-GB" sz="2000"/>
          </a:p>
          <a:p>
            <a:pPr algn="just"/>
            <a:r>
              <a:rPr lang="en-US" sz="2000"/>
              <a:t> If your guess is too </a:t>
            </a:r>
            <a:r>
              <a:rPr lang="en-US" sz="2000" b="1"/>
              <a:t>small</a:t>
            </a:r>
            <a:r>
              <a:rPr lang="en-US" sz="2000"/>
              <a:t>, you’ll </a:t>
            </a:r>
            <a:r>
              <a:rPr lang="en-US" sz="2000" b="1"/>
              <a:t>overflow</a:t>
            </a:r>
            <a:r>
              <a:rPr lang="en-US" sz="2000"/>
              <a:t> the array, causing at best a message</a:t>
            </a:r>
            <a:r>
              <a:rPr lang="en-GB" sz="2000"/>
              <a:t> </a:t>
            </a:r>
            <a:r>
              <a:rPr lang="en-US" sz="2000"/>
              <a:t>to the program’s user, and at worst a program crash.</a:t>
            </a:r>
          </a:p>
        </p:txBody>
      </p:sp>
    </p:spTree>
    <p:extLst>
      <p:ext uri="{BB962C8B-B14F-4D97-AF65-F5344CB8AC3E}">
        <p14:creationId xmlns:p14="http://schemas.microsoft.com/office/powerpoint/2010/main" val="39461314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A8CFBFD4-F13E-4C5D-AA8B-E3ADB8B96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Reference </a:t>
            </a:r>
            <a:endParaRPr lang="en-US" altLang="en-US"/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C350ABAA-652F-4AD5-868E-4E9EC804D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000"/>
              <a:t>Data Structures and Algorithms in Java,</a:t>
            </a:r>
            <a:r>
              <a:rPr lang="en-GB" altLang="en-US" sz="2000"/>
              <a:t> </a:t>
            </a:r>
            <a:r>
              <a:rPr lang="en-US" altLang="en-US" sz="2000"/>
              <a:t>Second Edition</a:t>
            </a:r>
            <a:endParaRPr lang="en-GB" altLang="en-US" sz="2000"/>
          </a:p>
          <a:p>
            <a:pPr marL="0" indent="0">
              <a:buNone/>
            </a:pPr>
            <a:r>
              <a:rPr lang="en-GB" altLang="en-US" sz="2000"/>
              <a:t> </a:t>
            </a:r>
            <a:r>
              <a:rPr lang="en-US" altLang="en-US" sz="2000"/>
              <a:t>Copyright © 2003 by Sams Publishing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BA2D5F56-7119-45A3-A262-79004807E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016F5F5-1A7D-4555-8592-21C65D00E434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en-US" sz="18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426B5-35FF-1E48-888D-8AADC3FD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Basics of Arrays</a:t>
            </a:r>
          </a:p>
          <a:p>
            <a:r>
              <a:rPr lang="en-GB" sz="2400"/>
              <a:t>A</a:t>
            </a:r>
            <a:r>
              <a:rPr lang="en-US" sz="2400"/>
              <a:t>n Ordered</a:t>
            </a:r>
            <a:r>
              <a:rPr lang="en-GB" sz="2400"/>
              <a:t> </a:t>
            </a:r>
            <a:r>
              <a:rPr lang="en-US" sz="2400"/>
              <a:t>Array</a:t>
            </a:r>
          </a:p>
          <a:p>
            <a:r>
              <a:rPr lang="en-US" sz="2400"/>
              <a:t>Big O Notation 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219505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Basics of Arrays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24E4E-DF1A-4F43-A330-E16208C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935"/>
            <a:ext cx="8228013" cy="4916269"/>
          </a:xfrm>
        </p:spPr>
        <p:txBody>
          <a:bodyPr/>
          <a:lstStyle/>
          <a:p>
            <a:pPr algn="just"/>
            <a:r>
              <a:rPr lang="en-US" sz="2400" b="1">
                <a:solidFill>
                  <a:srgbClr val="FF0000"/>
                </a:solidFill>
              </a:rPr>
              <a:t>Creating an Array</a:t>
            </a:r>
            <a:endParaRPr lang="en-GB" sz="2400" b="1">
              <a:solidFill>
                <a:srgbClr val="FF0000"/>
              </a:solidFill>
            </a:endParaRPr>
          </a:p>
          <a:p>
            <a:pPr algn="just"/>
            <a:r>
              <a:rPr lang="en-US" sz="2400" b="1"/>
              <a:t>Arrays</a:t>
            </a:r>
            <a:r>
              <a:rPr lang="en-US" sz="2400"/>
              <a:t> in Java are objects, created with the new operator.</a:t>
            </a:r>
            <a:endParaRPr lang="en-GB" sz="2400"/>
          </a:p>
          <a:p>
            <a:pPr algn="just"/>
            <a:r>
              <a:rPr lang="en-US" sz="2400"/>
              <a:t>int[] intArray; // defines a reference to an array</a:t>
            </a:r>
          </a:p>
          <a:p>
            <a:pPr algn="just"/>
            <a:r>
              <a:rPr lang="en-US" sz="2400"/>
              <a:t>intArray = </a:t>
            </a:r>
            <a:r>
              <a:rPr lang="en-US" sz="2400" b="1"/>
              <a:t>new</a:t>
            </a:r>
            <a:r>
              <a:rPr lang="en-US" sz="2400"/>
              <a:t> int[100]; // creates the array, and</a:t>
            </a:r>
            <a:r>
              <a:rPr lang="en-GB" sz="2400"/>
              <a:t> </a:t>
            </a:r>
            <a:r>
              <a:rPr lang="en-US" sz="2400"/>
              <a:t>// sets intArray to refer to it</a:t>
            </a:r>
            <a:endParaRPr lang="en-GB" sz="2400"/>
          </a:p>
          <a:p>
            <a:pPr algn="just"/>
            <a:r>
              <a:rPr lang="en-GB" sz="2400"/>
              <a:t>int intArray[] = new int[100]; // alternative syntax</a:t>
            </a:r>
          </a:p>
          <a:p>
            <a:pPr algn="just"/>
            <a:r>
              <a:rPr lang="en-GB" sz="2400"/>
              <a:t>Arrays have a length field, which you can use to find the size (the number of elements) of an array: </a:t>
            </a:r>
          </a:p>
          <a:p>
            <a:pPr algn="just"/>
            <a:r>
              <a:rPr lang="en-GB" sz="2400"/>
              <a:t>int arrayLength = intArray.length; // find array size</a:t>
            </a:r>
          </a:p>
          <a:p>
            <a:pPr algn="just"/>
            <a:endParaRPr lang="en-GB" sz="2400"/>
          </a:p>
          <a:p>
            <a:pPr marL="0" indent="0" algn="just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340095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Basics of Arrays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24E4E-DF1A-4F43-A330-E16208C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050"/>
            <a:ext cx="8341336" cy="5167312"/>
          </a:xfrm>
        </p:spPr>
        <p:txBody>
          <a:bodyPr/>
          <a:lstStyle/>
          <a:p>
            <a:pPr algn="just"/>
            <a:r>
              <a:rPr lang="en-GB" sz="2400" b="1">
                <a:solidFill>
                  <a:srgbClr val="FF0000"/>
                </a:solidFill>
              </a:rPr>
              <a:t>Accessing Array Elements</a:t>
            </a:r>
          </a:p>
          <a:p>
            <a:pPr algn="just"/>
            <a:r>
              <a:rPr lang="en-GB" sz="2400"/>
              <a:t>Array elements are accessed using an index number in square brackets. </a:t>
            </a:r>
          </a:p>
          <a:p>
            <a:pPr algn="just"/>
            <a:r>
              <a:rPr lang="en-GB" sz="2400"/>
              <a:t>temp = intArray[3]; // get contents of fourth element of array</a:t>
            </a:r>
          </a:p>
          <a:p>
            <a:pPr algn="just"/>
            <a:r>
              <a:rPr lang="en-GB" sz="2400"/>
              <a:t>intArray[7] = 66; // insert 66 into the eighth cell.</a:t>
            </a:r>
          </a:p>
          <a:p>
            <a:pPr marL="0" indent="0" algn="just">
              <a:buNone/>
            </a:pPr>
            <a:endParaRPr lang="en-GB" sz="2400"/>
          </a:p>
          <a:p>
            <a:pPr algn="just"/>
            <a:r>
              <a:rPr lang="en-GB" sz="2400" b="1">
                <a:solidFill>
                  <a:srgbClr val="FF0000"/>
                </a:solidFill>
              </a:rPr>
              <a:t>Initialization</a:t>
            </a:r>
          </a:p>
          <a:p>
            <a:pPr algn="just"/>
            <a:r>
              <a:rPr lang="en-US" sz="2400"/>
              <a:t>initialize an array of a primitive type to something besides 0 using thi</a:t>
            </a:r>
            <a:r>
              <a:rPr lang="en-GB" sz="2400"/>
              <a:t>s </a:t>
            </a:r>
            <a:r>
              <a:rPr lang="en-US" sz="2400"/>
              <a:t>syntax:</a:t>
            </a:r>
          </a:p>
          <a:p>
            <a:pPr algn="just"/>
            <a:r>
              <a:rPr lang="en-US" sz="2400"/>
              <a:t>int[] intArray = { 0, 3, 6, 9, 12, 15, 18, 21, 24, 27 };</a:t>
            </a:r>
            <a:endParaRPr lang="en-GB" sz="2400"/>
          </a:p>
          <a:p>
            <a:pPr marL="0" indent="0" algn="just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18791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Advantages of Ordered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F96D-C195-A145-B0BD-7183F50E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The major advantage is that search</a:t>
            </a:r>
            <a:r>
              <a:rPr lang="en-GB" sz="2400"/>
              <a:t> </a:t>
            </a:r>
            <a:r>
              <a:rPr lang="en-US" sz="2400"/>
              <a:t>times are much faster than in an unordered array. </a:t>
            </a:r>
            <a:endParaRPr lang="en-GB" sz="2400"/>
          </a:p>
          <a:p>
            <a:pPr algn="just"/>
            <a:r>
              <a:rPr lang="en-US" sz="2400"/>
              <a:t>The disadvantage is that insertion</a:t>
            </a:r>
            <a:r>
              <a:rPr lang="en-GB" sz="2400"/>
              <a:t> </a:t>
            </a:r>
            <a:r>
              <a:rPr lang="en-US" sz="2400"/>
              <a:t>takes longer because all the data items with a higher key value must be moved up to</a:t>
            </a:r>
            <a:r>
              <a:rPr lang="en-GB" sz="2400"/>
              <a:t> </a:t>
            </a:r>
            <a:r>
              <a:rPr lang="en-US" sz="2400"/>
              <a:t>make room. </a:t>
            </a:r>
            <a:endParaRPr lang="en-GB" sz="2400"/>
          </a:p>
          <a:p>
            <a:pPr algn="just"/>
            <a:r>
              <a:rPr lang="en-US" sz="2400"/>
              <a:t>Deletions are slow in both ordered and unordered arrays because items</a:t>
            </a:r>
            <a:r>
              <a:rPr lang="en-GB" sz="2400"/>
              <a:t> </a:t>
            </a:r>
            <a:r>
              <a:rPr lang="en-US" sz="2400"/>
              <a:t>must be moved down to fill the hole left by the deleted item.</a:t>
            </a:r>
            <a:endParaRPr lang="en-GB" sz="2400"/>
          </a:p>
          <a:p>
            <a:pPr algn="just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79588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172B-F76E-9944-9708-477BB418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b="1"/>
              <a:t>The Opposite of Raising Two to a Power</a:t>
            </a:r>
          </a:p>
          <a:p>
            <a:pPr algn="just"/>
            <a:r>
              <a:rPr lang="en-US" sz="2400"/>
              <a:t>The inverse of raising something to a power is called a logarithm. </a:t>
            </a:r>
            <a:endParaRPr lang="en-GB" sz="2400"/>
          </a:p>
          <a:p>
            <a:pPr algn="just"/>
            <a:r>
              <a:rPr lang="en-US" sz="2400" b="1">
                <a:solidFill>
                  <a:srgbClr val="FF0000"/>
                </a:solidFill>
              </a:rPr>
              <a:t>s = log2(r)</a:t>
            </a:r>
            <a:endParaRPr lang="en-GB" sz="2400" b="1">
              <a:solidFill>
                <a:srgbClr val="FF0000"/>
              </a:solidFill>
            </a:endParaRPr>
          </a:p>
          <a:p>
            <a:pPr algn="just"/>
            <a:r>
              <a:rPr lang="en-US" sz="2400"/>
              <a:t>the number of steps (comparisons) is equal to the logarithm</a:t>
            </a:r>
            <a:r>
              <a:rPr lang="en-GB" sz="2400"/>
              <a:t> </a:t>
            </a:r>
            <a:r>
              <a:rPr lang="en-US" sz="2400"/>
              <a:t>to the base 2 of the range.</a:t>
            </a:r>
            <a:endParaRPr lang="en-GB" sz="2400"/>
          </a:p>
          <a:p>
            <a:pPr algn="just"/>
            <a:r>
              <a:rPr lang="en-US" sz="2400"/>
              <a:t> What’s a logarithm? The base 2 logarithm of a number r is</a:t>
            </a:r>
            <a:r>
              <a:rPr lang="en-GB" sz="2400"/>
              <a:t> </a:t>
            </a:r>
            <a:r>
              <a:rPr lang="en-US" sz="2400"/>
              <a:t>the number of times you must multiply two by itself t</a:t>
            </a:r>
            <a:r>
              <a:rPr lang="en-GB" sz="2400"/>
              <a:t>o </a:t>
            </a:r>
            <a:r>
              <a:rPr lang="en-US" sz="2400"/>
              <a:t>get r</a:t>
            </a:r>
            <a:r>
              <a:rPr lang="en-GB" sz="2400"/>
              <a:t>.</a:t>
            </a:r>
            <a:endParaRPr lang="en-US" sz="24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22CD08-7829-2444-8042-C91F090FB4C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b="1" kern="0"/>
              <a:t>L</a:t>
            </a:r>
            <a:r>
              <a:rPr lang="en-US" b="1" kern="0"/>
              <a:t>ogarithm</a:t>
            </a:r>
            <a:r>
              <a:rPr lang="en-GB" b="1" kern="0"/>
              <a:t> (cont’d)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5881198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en-US" sz="18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A13B11D-C8F6-E54B-90AA-A50F78521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2" y="1654897"/>
            <a:ext cx="9148642" cy="4255775"/>
          </a:xfr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368249D7-E33B-AA44-8918-61539F77132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b="1" kern="0"/>
              <a:t>L</a:t>
            </a:r>
            <a:r>
              <a:rPr lang="en-US" b="1" kern="0"/>
              <a:t>ogarithm</a:t>
            </a:r>
            <a:r>
              <a:rPr lang="en-GB" b="1" kern="0"/>
              <a:t> (cont’d)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16238398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en-US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1B029-39EB-EA4B-9702-9234ED0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>
                <a:solidFill>
                  <a:srgbClr val="FF0000"/>
                </a:solidFill>
              </a:rPr>
              <a:t>r = 2s</a:t>
            </a:r>
            <a:endParaRPr lang="en-GB" sz="2400" b="1">
              <a:solidFill>
                <a:srgbClr val="FF0000"/>
              </a:solidFill>
            </a:endParaRPr>
          </a:p>
          <a:p>
            <a:pPr algn="just"/>
            <a:r>
              <a:rPr lang="en-US" sz="2400"/>
              <a:t>s, the number of steps,  r, the range. For example, if s is 6,</a:t>
            </a:r>
            <a:r>
              <a:rPr lang="en-GB" sz="2400"/>
              <a:t> </a:t>
            </a:r>
            <a:r>
              <a:rPr lang="en-US" sz="2400"/>
              <a:t>the range is 26, or 64.</a:t>
            </a:r>
            <a:endParaRPr lang="en-GB" sz="2400"/>
          </a:p>
          <a:p>
            <a:pPr algn="just"/>
            <a:endParaRPr lang="en-GB" sz="240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5EF35FF-347D-4F4C-ABC3-8BCBBF08D3B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36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b="1" kern="0"/>
              <a:t>L</a:t>
            </a:r>
            <a:r>
              <a:rPr lang="en-US" b="1" kern="0"/>
              <a:t>ogarithm</a:t>
            </a:r>
            <a:r>
              <a:rPr lang="en-GB" b="1" kern="0"/>
              <a:t> (cont’d)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7071703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39CCB24-539E-456F-AE25-34368DA0F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BAD42D4-23AF-4152-BE43-D6DB1E8D5FDF}" type="slidenum">
              <a:rPr lang="en-GB" altLang="en-US" sz="140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3ADE3-8646-F441-9EC5-B034B081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Big O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426B5-35FF-1E48-888D-8AADC3FD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 </a:t>
            </a:r>
            <a:r>
              <a:rPr lang="en-US" sz="2400" b="1"/>
              <a:t>Big O notation</a:t>
            </a:r>
            <a:r>
              <a:rPr lang="en-US" sz="2400"/>
              <a:t> provides a convenient way to compare the speed of algorithms.</a:t>
            </a:r>
            <a:endParaRPr lang="en-GB" sz="2400"/>
          </a:p>
          <a:p>
            <a:pPr algn="just"/>
            <a:r>
              <a:rPr lang="en-US" sz="2400"/>
              <a:t>Big O notation uses the uppercase letter O</a:t>
            </a:r>
            <a:r>
              <a:rPr lang="en-GB" sz="2400"/>
              <a:t>.</a:t>
            </a:r>
            <a:endParaRPr lang="en-US" sz="2400"/>
          </a:p>
          <a:p>
            <a:pPr algn="just"/>
            <a:r>
              <a:rPr lang="en-US" sz="2400"/>
              <a:t>An algorithm that runs in O(1) time is the best, O(log N) is good, O(N) is fair,and O(N2) is pretty bad.</a:t>
            </a:r>
          </a:p>
        </p:txBody>
      </p:sp>
    </p:spTree>
    <p:extLst>
      <p:ext uri="{BB962C8B-B14F-4D97-AF65-F5344CB8AC3E}">
        <p14:creationId xmlns:p14="http://schemas.microsoft.com/office/powerpoint/2010/main" val="2414913852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D7354B8-54EB-41A4-8A1C-3EA8C2040136}"/>
  <p:tag name="ISPRING_RESOURCE_FOLDER" val="D:\UCSY Moodle (Ethics) by voice\CS 306 (Ethics-Video)\UCSY Moodle (Ethics)\Powerpoint for Ethics in IT\ethics_ch01\"/>
  <p:tag name="ISPRING_PRESENTATION_PATH" val="D:\UCSY Moodle (Ethics) by voice\CS 306 (Ethics-Video)\UCSY Moodle (Ethics)\Powerpoint for Ethics in IT\ethics_ch01.ppt"/>
  <p:tag name="ISPRING_PROJECT_VERSION" val="9.3"/>
  <p:tag name="ISPRING_PROJECT_FOLDER_UPDATED" val="1"/>
  <p:tag name="ISPRING_SCREEN_RECS_UPDATED" val="D:\UCSY Moodle (Ethics) by voice\CS 306 (Ethics-Video)\UCSY Moodle (Ethics)\Powerpoint for Ethics in IT\ethics_ch01\"/>
  <p:tag name="ISPRING_PRESENTATION_TITLE" val="ethics_ch01"/>
  <p:tag name="ISPRING_FIRST_PUBLISH" val="1"/>
  <p:tag name="ISPRING_PRESENTATION_COURSE_TITLE" val="ethics_ch01"/>
  <p:tag name="ISPRING_PLAYERS_CUSTOMIZATION_2" val="UEsDBBQAAgAIAHBAFk8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DAtHpPkEkmJSgFAAD2EwAAHQAAAHVuaXZlcnNhbC9jb21tb25fbWVzc2FnZXMubG5nrVj/bts2EP6/QN+BEFBgA7q0HdBgGBIXtMTEQmTJFemk2TAIjMTYRCTR1Q8n3l97mj3YnmRHSnbttoGkpEAcmJLvuyP5fXdHnnx4yFK0FkUpVX5qvTt6ayGRxyqR+eLUmrOzX36zUFnxPOGpysWplSsLfRi9fHGS8nxR84WA7y9fIHSSibKEYTnSoy9jJJNTazaOxti+iFgQ4dksGs8ZC/zIw2PiWaMxj+9O3rQ/f8TaDqYz7F9HXnAeRGP33BrZKlvxfIM8tVA//Xp8/PDu/fHPg2DoFHveIRAySO/f9gDyWRh4EaARL/LJJ2aN9P9hdsGcea5PrFH7ZZj1LCSX1kj/77SbhyHxWUQ91yGRSyM/YGYtPMKIY42uVY2WfC1QpdBaintULQWwoJKFQGUqE/MiVvAgr0WXMyeYYtePQkJZ6NrMDXxrRFVRbF4bWF5XS1WAuxIlsuQ3qUiMT+Cbeb8qRAmueQV8RPBXLSX8UmVc5kfdrq98L8COIdmUUIrPYXHZblKAdAB/L6slvEuEeg0u7vNU8QTdFgIAA4r4apXKuPmlpKtCRzhL+aYzihBfuf45kD3waER8Z/vEGpE8QU7B9WQHooSYkhAACl6K4gm2keG6MUc4TYchTNzziQcfpkOYyMUyhU81NI4ZASbMRN5lBUwlIXCc0qsgdPSigSvE0YqX5b0qkgOW7u9nF7Dr2wEIwWZ74ExjbIGBHxJyX1GIuOoGgyix4XerK5gqEDBiJhloSWV1WYFsslUqKmGilXoqPDaUuhG3CvSVCr5uuA/ejdg6ae7huW9PojHbpVCP13m87GkH4vyuPvbVUANN9jnfGVOLFo2DT5BdIBkGQyyCC8iBF0MsrgmFRSa0y8bHl+45NrsEeW+blLZJL+Y6x6QbxOMY7DSb1lLVJTzRSwKpyexIeTTMDSUf58BiF3uP5NYGFehgRgu5FhBHkYii0xGke5s4WlQf5+4f0Rl2PeJ8h3p8g3JVIZ6seR4LIFvM9Z5u4F0iE/NO0974/1zLvxGv2lT/qq0SvkM+vRoaz0FheUQRvKpEtqq6XOsFa8N/ShRa4o+G0GfqT/NPbeLj0A1+zM6UMqvTpgI9e392kQ3do84gnrlS/XfrR0dCm1JDoGHRxRF6jLS/1US7HbuBroiJ6G/n+mdgM2vqFhQ2N79V/a39oAXwFXoqBp3AGpvIKbQ6GVSh/raXMOuD8C91wehvf0XG1GVQda7ETSmrTs9Gz73rq5Hz0wvrXs96UGyYyzwI2QfARdsPliiVGcSf9MCcT8l2BZoScTCTK1WniZF/Ku9MmYC1rTPxbTd8W6jMPE15uaV/U6Y+PCeKZnJh43Q2oJ/aKbj3/uwJ+Om7RAkOoY2xsW/r3sfWak97GoF89FJ4jG5bJ9BRxqt4CeX4VtV50hOoOYI55AwDWDtnKnjR3YW1AF+F0TxF7dPfB4Hojg6SKNmB/emrSpR/DQbR09hh0ObgJx6qTiCGx4cBmEEfq/bgu7XreQ5mLnD5hxwweVPiMpXBo6NuvyCVdusxY9ieTEFN1IhH1QW0kEMQtuSxg3kIB7RWhzYAQTvAZJUKRB64Vs8Q1CkOLyDPmiOXNZry4g6SNFMqHRSb2UAtjmrYnL7caNRVKvNBkT+vROoJM3cWYccx1zuwknB6v2s6ggSOj3F7z5OqRW8we4J9qAFf4YlEVkMBQ0J21zf6isJcB3iK63u2//75t8velN1thoUk1oy/pLD1t1V4NyrNDd3Jm70Lu/8BUEsDBBQAAgAIAMC0ek8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wLR6T0inUWWwBAAAyBgAACcAAAB1bml2ZXJzYWwvZmxhc2hfcHVibGlzaGluZ19zZXR0aW5ncy54bWzlWd1SGzcUvvdTaLaTy3ghQEMY2wy114Mn/qHeJQ3T6TDyruxV0UpbSWvHuerT9MH6JD2ybGODAZnEGZpcMLDSOd85Oj+fzi6V008ZQ2MiFRW86u2X9zxEeCwSykdV7zJqvj72kNKYJ5gJTqoeFx46rZUqeTFgVKUh0RpEFQIYrk5yXfVSrfMT359MJmWqcml2BSs04KtyLDI/l0QRron0c4an8EtPc6K8OYIDAPxkgs/VaqUSQhWL1BFJwQiiCXjOqTkUZk2GVer5VmyA45uRFAVP6oIJieRoUPV+qgeN/cbBQsZCNWhGuImJqsGiWdYnOEmo8QKzkH4mKCV0lIK7+3uHHprQRKdV72DvjcEBef8+zgzdHh4bnLqAKHA9N5ARjROssX20FiUZEgnpIKqmZUEAdG1tRVKTT3q5YJeSKccZjSPYQSZWVa8RXfeDZtAPuvXg+rLftq46a0StqB046YTtViO47vaiILw+jzrtrZWi4GO0hdK2njnDn19dBP12q/v+Our12lHr4lZrloyVsFf89QxWINOikKt50mmRDTimDLrmTrIU0dB3DMsRiUSTQlkNMVPEQ3/mZPRrgRnVU1Nq0J43hORnKiex7psyqnqmNLxbOAsIjkFtLYv06N2yRt8erx3dt9Zvj7XRywrWGscpFLNe1OLqykKKmr7GsaZj6BRy54zDgrGwyHMh9W05ry4uXXgApjIUfC1w5hkNBEuW4SLZgCRdnJEVCghvKG+C5L6HhpBiBoHs5YSjEHOgHaohuPESQBUDpame0U1zLn0mKWYI8IAXCeqE94Idp1iqtZwu82paPa793hWaqD9ssO3Sg6Iho2DFVJaTfMAT1JB4AjTpIn5BuIvYOZQNM6VDpJMTEqstJNEZYy7Cv4mCJWgqCsToDcREIGiqIoO/UoJWqRQNpchmq0D3GqlZCMeUTEhy6mLoCkxkBWjC3ZIzoq2Fvwr6GQ3IUEjAJXgMIYZ1qix+eSvgHCt1C4oXPr6yhNTqNoKPr8wBcTLGQO7bgUMrkizXO8HHU8SFXuhBOGJcQAZNUhKazPZczlZ+fhqWbAB5/krZWMNXNCsY/prwy4CsQO8w5buxsk3in/TA2WyKx7NGN807g4YWp5ASiwkbMTA55fPbwwEwxhwJzqYIx3AXK0MbYyoKBSuWICy0er6HVh/KdPY0glsHLMqESCfIvf03B4dHP789fndS9v/9+5/XjyrNp5QLho05O6bUHx3SnDXvDIRP6D0weLlp3Rm/nlB6ZAi7p9sUMjOtkdwzunmwdFBvdaOgf1aPWh9a0dUGgFm+7k8AFd9MJ5uHldnE9lJnlTA469fPUT8IL9tReOJSw10BdKHjFLpgaN6uXHR6lxHkNHCCN6lzGm76wQcnQEiiU7u7me32nA783kWqbweci5XhxskFuLBGloDhymI0o1DE34x+voQMnPryWTzy/+CCL35xsWSyIy4gWMbpzurox2DrXSboOw77y36j/55fu/uLL1cuwh0sb4hEkRBMfVOiWC+5MOi0fum1Gz8AKb/QCNqn5dfQtc+fFX/jh2+zk1FOMwireYlafi2vHR3uVfzNW6USoK3/96FW+g9QSwMEFAACAAgAwLR6T3HTHwJqAwAAnAwAACEAAAB1bml2ZXJzYWwvZmxhc2hfc2tpbl9zZXR0aW5ncy54bWyVV9tO4zAQfecrqu47XQq7BSlU6g0JbRfQ0u2700xbq44d2U7Z/v2OL2mcNiGFCAnPnGPP5XgsIrWjvLMHqajgj91+d3jV6USrXErgegFpxoiGTkwUPCeP3ae/83m35yCCCfkOWlO+UcZS2DoUgXGuteDXK8E17nPNhUwJ6w6/PdmfqGeRbSyBYV3KWZMVlMf86N+PpxdR/Bl348F08tBEWIk0I/wwFxtxHZPVbiNFzhMT2q35mmjbQwaSUb5rjYhRpZ81pJWYZjez/qx/GSWToBSYkB6mo/7oZyuLkRjYMfvB3f3d6EJOedTnjTmh7ami2tIG/cHt4K6JlpENVIs8mU1vprfNeI67V7vyaVyOoOGfbs0cxX8A+aXNRZZnX9FIJsXGFPSEMzBfK4cJkuD1Q8L0wXytBJOQOahVkIrRBNsgZOKk+N18TeCmWvo/wyERmbstBXszTTiZHkYhMYOhljlEvWLlfGorPl5zjZcJhmvCFAJCUwl6wwzfSK6Kbaq2EvcHPihPApA3lIilYHkKExdvAKzaS/xkMrZzJYzvaAsClLD3xiDC0lgiX7CsZ8jAWCLfTbdeOTucwU89jlPoYUx8Mz+vPnqBE1wW9SpWhdecNDe3XAVHe0OBSUUCQyurBU3BdC3qWZsLqXcWU8TJnm6Ixnfpt8HFB5uMinonDq+0el1FmmoGdXJbiVwqDAbdS5+t71yNx1Hcw6FGeg5rXaCrxrIp5rUItWDX7Ur32x3r5tYdjW/JYzclcgdyIQRT3Y7n4f3DbdyrfM4w0xrfUpDPfC0Cjg2sicSFBnUpWLg7eCmcaE1W2xRjakrhWFLX2foGRv7Yus7yPI1BzlAQFApFVm0Ot6WbLcNfvaTwAUmV0OB0TL3F7TihR8EHBq8AIHK1La6DWzhPmjNNGeyhGCqBwSbclFmkUP51+Rp1VTUZWC4SpJ9BpVJCXNVRQ1hiXPUM52kXvSaxsplVRkox3cuZUpn3xZg0Yg0npF17JVU2Rn9dBbFXlXKSXIt3TaT2m5ZrnzvZw4jT1E4gdATH13gchwmR+apYZ1GtM3sZgnm1jpupglDjaaKYOTvs11Gs53TILvB6DtcSIByw1ngVPAG/4BALIpOXI6TyJtS4HRtzxFfTzmuc9Gmmo15gcs05tgH/xv9Khv8BUEsDBBQAAgAIAMC0ek8l97kdrAQAAFIYAAAmAAAAdW5pdmVyc2FsL2h0bWxfcHVibGlzaGluZ19zZXR0aW5ncy54bWzdWVFT2zgQfudXaHzTxyZQ2itlkjBc4gyZhiRnm16ZmxtGsZVYhyz5JDlp+nS/5n7Y/ZJbWUlIIIDCETrtAwNe73672m93vTa1ky8ZQxMiFRW87h1U9j1EeCwSysd17yJqvz7ykNKYJ5gJTuoeFx46aezV8mLIqEpDojWoKgQwXB3nuu6lWufH1ep0Oq1QlUtzV7BCA76qxCKr5pIowjWR1ZzhGfzSs5wob47gAAA/meBzs8beHkI1i3QukoIRRBOInFNzKMzOdMa8qtUa4vh6LEXBk6ZgQiI5Hta9n5p+66B1uNCxSC2aEW5SohogNGJ9jJOEmiAwC+lXglJCxylEe7D/1kNTmui07h3uvzE4oF+9i1Oi27Njg9MUkASu5w4yonGCNbaX1qMkIyKBDaIaWhYEQNdkK5qafNFLgRUlM44zGkdwB5lU1b1WdBX4bT/we03/6iLo2lCdLaJO1PWdbMJup+Vf9fqRH16dRefdrY0i/3O0hdG2kTnDn10O/KDb6X28ivr9btQZ3FiVZKykvVZdZ7AGTItCrvKk0yIbckwZNM0tshTR0HYMyzGJRJtCWY0wU8RDf+Zk/GuBGdUzU2rQndeE5KcqJ7EOTBnVPVMa3g2cBYTAoLaWRfruw7JG3x+tHb1qvd8ca2OUNaw1jlMoZr2oxVXJQouatsaxphPoFHLrjKOCsbDIcyH1TTmvCpch3ANTGwm+ljhzjYaCJct0kWxIkh7OgL5Bm3toBJwyyFw/JxyFmMOYoRqyGS8tVDFUmupyvLTn2qeSYoZghMAcJOg8vJPdOMVSrZG4JNL0dtz4vSc0UX/Y7FrRvaoho+DFlJKTvs8T1JJ4CmPRRX1AuIvaGdQJM7VCpFMQEqstNNEpYy7Kv4mCJWgmCsToNeREIOiiIoO/UoJWZycaSZGVUoaVRqpM4YSSKUlOXBxdgousAEt4luSMaOvhr4J+RUMyEhJwCZ5AikFOlcWvbAWcY6VuQPEixld2AnV6Lf/zK3NAnEwwTPPtwKH3SJbrneDjGeJCL+wgHTEugEFDSkKT8p7L2SpPp2HZ/sDzM7Gxhq9oVjD8nPDLhKxA75Dy3XjZhvhHI3B2m+JJ2eimeUtoaHEKlFhMuBHDkKd8/rhwAIwxR4KzGcIxPHyVGRsTKgoFEjsgLLR6eoTWHsq0vBrDogkeZUKkE+T+wZvDt+9+fn/04bhS/ffvf14/aDRfSwYMG3d2L2k+uJU5W97aAB+xu2fTcrO6tW89YvTA1nXHti1kZlojueN08ybpYN7pRX5w2ow6nzrR5QaAkq+7G0CtataRzdtJuaLdWk6G3247Cf3ToHmGAj+86EbhsUvV9gQMCB2nUPcj8wLlYtO/iIBF3wnekOW0zgT+JydAoM2pwd3c9vpOB/7oohXYlWawss44hQCPqLEdufCQYjSjULYvNnD+T/s7deKTJsf30f0b303og+1vB8aOup9gGac7q5zveCJ/O05+4ExvrH616emHQpJRY/RCj8Ef+U06WHx9clE+x/KaSBQJwdSLzoX1cgv9884v/W5rp3VH3Qrvu2j2502fvVp+zlz7flmrbvxyvQfy9f8DNPb+A1BLAwQUAAIACADAtHpP73xgLqwBAABpBgAAHwAAAHVuaXZlcnNhbC9odG1sX3NraW5fc2V0dGluZ3MuanONlM9PgzAUx+/+FQSvZlGG4rzNMROTHUz0ZjwUeDKy0te0HW4u/u9SNmeBh45e6JcP3/cD+nZnXn35qe/debvmvtk/tfeNBlYzag0XbZ0P6KXVfc2LDF6KEnghwO8g1c+rR/nrl6CMfdGYJttna6sdPx/tk3fGtYtLwkIRmia0itA+CG1DBf5sVXaoal+R0+ZkbQyKUYrCgDAjgapkDeOfPzSXW2AHxgrUP+g7S6Fleh3c3seD5K9jeB/Fs4nLpVhKJrYLzHGUsHSVK1yL7BB/bJdLL7cSVP3BV0NheaHNo4GyG3h+NQ/mwTApFWgNh7iTeBpMb0iYswS4W1AU3obTP9CWcb+hHboqdGF+6CiIxlHo0pLl0OvSbB5fxeM2JmqvXjd7wfecgY0ZKkZytgV1ihXKtTzhA0qFue1IH43sIlGOLCtEvufiiV0kZ5O1tkP/RjMxRgmq7PhXXNrlMr1mtI4Zdo7Zkji15dBwOWEyGPJw607UBTUXOCVScZHQJPVyRSZjupPG7l/rsplagXpB5PXw9HxmDEuXZT1P6uzf3LlAJpqeXFInq7Ovb1BLAwQUAAIACADAtHpPlBOzImkAAABuAAAAHAAAAHVuaXZlcnNhbC9sb2NhbF9zZXR0aW5ncy54bWwNzDEOgzAMQNGdU1jeKe3WgcDGVpbSA1jERZEcG5GA4PZk+8PTb/szChy8pWDq8PV4IrDO5oMuDn/TUL8RUib1JKbsUA2h76pWbCb5cs4FJliFLt4mjiUyjxSLHHYRqOFTXv/AHpuuugFQSwMEFAACAAgAwLR6Tx0BjvlqJwAACkIAABcAAAB1bml2ZXJzYWwvdW5pdmVyc2FsLnBuZ+17aVhT59ouFrcRtQFFJUBIsLrR2pYQQYkMCTjWXQpaFaoCAVLFAQgRMUFIokIVJBDr0KBMWmxRseBUAgKJICRWkKiIgIFEs4RIIIQQMk/fira13Xufc65zfee7vnOd4w9YGd51v/f7vM9wP2ut5G0MX//hDLcZdnZ2H274fM1XdnZTne3sPmBMnwZ+Uu81rgQPU9K+Wr/KrroTPgy+mZoY+mWond0N5kxT/N/A9w6pn29Ls7OD3rP9TeETL39jZxdavmFN6BZKrHzAylRnbJPqzQo/L4sn0IrfuNhy/X5Yh9vRwNFpjJPLE+aeSnZeczrS/s7tTs8+rx8wXaNhgU21nw5Pv+a+887sqayx+PObhlHCGU9Ht4oUxWT6EJUTk741PUYahPjVl9ytj9xaOdYVUx5VetXIbfgApIM5gp5iO+T9Tw4b9obpOsmcisCkfemuHlA7u8Nuiwscquz9BmKwEH9H8H2xr5ffA+mLIXB4atp6Jvid7xUCeGo/Ax3q4gK+8Af4cLfBtFQV+LpuJWFVRRY0BWF390fDMzYnXS2rqoltmnjwSQ9VVSx++vQLVNPkOCfPOIy0vEQi+tMyUE0GeVUE1VIcxcySjEQpDo3uiyLSXrVHEQ3fcoOqJIAb1eRLz1S3iPtNtAoICN+CN7W5fC8drrOz894Eh9dAL/zChcFuVqxiTJdiEPCl2KH15RRlc9PdlSDzpTDnlPkgmbzsl91HbhaiyrpJJ3RQsyzEeOrQ6BXrxAvRi+hfPJwtAD1LI1NYxhTfSwcql4oFcWF12+zsWEODLHwswnPkNscsJ+Lq1mvzExddg1ajbsC2YvBsrJdpAkUfl7nQlNR2lWQSQ08XXRRZNlsnZBHWyVvtqmVtxtns+s+MlgLJiqsiwUlXZx5/vlZ7HGsqjkKaB5ifocgOU+yiz3cfuRGOorFaFigD53gr17trBslLSmp2IJ0lnpovra/KY+nHadjgWGYXYNJPEqqCPhdrgsVGanuX78BxdHyjI974vKfayjCaa8cajDbbb/OAfdJzEUnOrdTUQC+j6nWDp0sqA12dIwXhMME/ivg5EbQJR2QslpONLUcAq7PWB1e7QNpUoYdKtL44VdlxXPg4suyQzGDYFE3uD+9PifYKZ7Yzu9g/83L0KyooSF6GciJLlHUByy0n1VPokmWkzEqLbnXdr0U+sUiFlELtMc/TjmCoHAvHmGDJWkcqZy7Yo85gSNR1pboSBtsXG1HFns3K65IcAmqZH9q9eHINeuLsJ7TvBrFE/dmaTx1BznURmAjyMq/WI3FZ/llY889WEz4aObcTUk5KhUGubipB1vCHSS9g4H8gLg3uyQ+VmjqO63y93SHVJAslEAgADhmhq9iEFoo7KQ7eU6BNpHGlwgIt2jvw2FG9vG0YIOQKKRW8HMxJZEVztfGTMaNyghLsTX/N6RWRVcJYKgK4TaHzhK7aDbNmAsmtQgRxYTiSxdSuTPkkHLfC7vAXtwKWRHJisNaoGm/Hn9SsHu2HUmk4L0cpxRwuwAGey6DTpfaP6zE4NxT/yGAWLRoFXcQ/Mo6hwncX9kiFrj2uUvnezBA45BapQbUHZ1poHTWEBJ1gSVWSm8CLQNGuRhz6cqu8LMCz49vRIiftZtPKWISCb6PaVdePod5WcHJZjgUOQgFhlrNqZFN/FKlJf5vUoKxls0n/AN13V3rItawGy5X7lACrLGQ77enL6IG+IidIJTCo84XCpOgF0HVAQ6fy0FzIZcJUGKROObE7ehdt/l0MFZtayOt1QgkgnQ3PEU6KQ0bSDhXf5zwKx30IWyYhlDhyIj7+hp8DmyIx57KDxRCSCKRV7SxtMwbROuLE1NkopJtzbc9ALPZEO1+aTiv/AYPC9qC9Wvnfuc4DI/eh7PDX+khuLpqmlMg8t4s/G1vY2V5a4LAJ7sk7kgAv4Y0oJzC4zuLyeB8kpRq6CjhESkVUCoiEEiz+IJYI7x3bl3nYXdGjubscepPglJs9KiePAzeFiV4dUuZIB1KB/rbYUrS68aHePECmF0juKPV5TLKNVyIvR35ruWRCaDywtZ+PXnqtUzjvTcg4KUbyFmPT1UNIy+ORmq51uPGfkI2G+wSu+U57kzyZyMUqhivLY8ssryu4B82GrEBhLatP9Gx3Ji2aWLIiheDX6c4qwPF3Smt7An+U95zto0MnYphUefNnJjbOC90ptHzFt6Um7kofJh29wBvnfUvBn8ET9qWfI7krDyYqV6RMjObXMTEocoBXa+juoFR+8z64X6EKEJDsEBAW6SQGGhQFuagK3QungJ/GkRnzNsFfFWZ36wOMJ7QkGhVuYio6+cmdkBskka6IZ8R6B3IfkrbPVQAaQsCWy7pSBxW1acTi1rYHIJwQYg7gGY/jo4mzPlcaZCoYrvb6HaRkBeiXKIE2vqTWHO0x401gHiOr6wVUy8tmzQ6a6eeeeyGmleH5Kv5OpoezRK0/mFAEqwy26Pg1KN8UnK9XqzzYalI5ohqIYTAimSY8Z7EorJbmJiNTZLzh8j3k0fHz/Bwfxw+q0AuO5SzgHd5t6spX4b7QKwUm+T3VceWhEheWq7RNzc94bKpd3T/mgqfIDYPFpn3zhMyzlhRqWBE33wNyVGjfQ6I1wiHfky64s/Ky+5d0FuMRbeqh7Id1Iswjhv0ghern7Y9PxJNK5XuUGr68zbhSHN4Y1Jk/pJgUENM4YVkMIM7cu2pXWC+tn5SKoyMitT0awnl6RAvH+BFWo8xg4IBavr5KQOiHABOPMbhq33KspayDmMkx3XiTtZvHq3lTrIFidVdNIBV+ga8HbmM8yx2fsyuJXBUOKrNl6yXh+IFn1Sq+0Xn1KpM+TWHWH2cN+Hsx2vtvs/A0vc0uEKAqW0pwg/QC56apkpPBoJpxDDaPN/gDehbjYlxKbxm2+pbbdN6tObw6pzbuAx/eiSSC7kVQv6Howh2Q/iOyvV2dX1X2y62CYG3/vewxvev0TVlSOmjH/K6xe0Xj9xdyJ8cblVhxW5FTQc1nUZBx/opp2brZh9FLGMi/9xY6ACwYb3BImCs5Nzt+edIsYZe2wAFIbvOdIzH3lpUn03b9zezq7DaP4eA/841D5ER5BLxGSAuyJ40+Xq3lyms5lIz+MQ46PqVHGFCrrIASjQXcWAQG2QWbJblLQ8yUuNoJ0fHqpCNyeY48455mEu3VwUvmC5G4504Jo7mJXklE4KlkBQbJy1n3N0LLww9sC7J/uVUVqpWZ5KE6qquzZJszwPeQmKiEVY3yx5o+l0rNky9QA6/Xw3/ICMvt4U+hzYKQl4PpxQm1Xpi4rXVkNQPeJ/4Q7S/y/mfyD3FDPrQz8eIMgl8v1A6YbHAD/VjH8gL/RS3RgEvXXDW8RtIJGXezkoToBWWDPozEpQywznLcfDSl/kkRSIga0JDnCbxg1jn3KDjiEwp+WFD0aEl5djHELnVPJKS5wc266JXGxadQ/KWTlNkF1sfnQW4dgjm59IT9JYiBIXAj8IiV2GMNMGeawvrAujnv8cGwXN6tKQmw6UAc3TL7iN7Fh8dcxIiPU0dsgb7ZESG+tk5xzvEcT3H8gv87mbXNY6pi6bTDpBcekEHSC5y166QqxMl6W4IJ9nYpsNfD5g4JCwpB+yUXCE/wmB8xVCCUarcPmESpHHmxqetkBcqiFn/q+D0zGTRfqCnrejByVIA76NSTx3vt1LPNHJsdn2mAOQ8h03IljZRiUqYy0U/Ew1h/KkgMeFSMvrjpjVC0mfaodh5EDPT9rYJChZcIHlrPtyyZ9m23YiEMoiZ5coOJme4VyhXsmhpezm7TMp7+JiBPEcb6C63j+/T4sDo35x/066fUCuBfm/OnK9vnRK1e5ZcUwWTXz5H+LFoXTaPVtnx5vnw4BA86iR7eH/Sm/tpht5jqVsFzmBJ19+APOo8Zqp1RrJVSi3qzdQ+4f8VtqU6QVxXdO1Oem8Dsiooc3RskPMJhOBRMrKzLeFMh7a7dSTFUQFnPZX2Okwlhu88Imh++CSj7uG4NzjwUxYJ0PI8JUh0Rhbs5t8jsvmSLk9I5UHCj8yIh3KtyZ39TlIf3L7oYx8n0iSJQA0/eCNBtpRIteO7toLhnY6bLq4m8qaDUJlTZ47u1Fj5R6rKgLI329KI/AVTpJTe6j9TIjJP4LNDfrpnlhsVL660MB1Bs8yIhnDulFqMjLQP8ZiB4Iq8Gpyv+h/9vYNmxA+FWwxXrm0lEpvsspOnLH91/gwytSal8u61Fv3ArueMT2dyfD+x/UjT+I4q64dSiDU/c+z+OhDSd8m6Iis0YlHVH4Ztscl39gju3MjAjDFyFCMObumFr0+STL6LE+k4ywtQj8bPNvLu1yPPKTcr3q47ZGgg3tNfnV73v2ZZdAHNetJUVD557eB3D4dTVdh8vO7uQhSBK904Y2EddmE04ekm2zLa0R7no0K/SXf+AuzPLRtsvIezklpj/bdjvZOiX37rE1hlGE3GZ6g5fQXSw/tXpU52XKGF8QiACqOJbot+CXkE4l9EMwyNCk6GHS1M/31ezIeC0BO3BlFMYNQhj2ltClw6F5SriqqFrFpWuV8LwwRrpH5yffOwKzmgHruP0MpCFHUhi8U6bsUBi4Q9sbEGypWdsk/l4fe7y1J+jLKhi0iYrohQUfiBCU6ZtlMocLS8cv2fhfzsvX3JXdib7kyur8foHUdW018dpr2VGrtXIMrdGmFonDgltc99tcnPGml46csdeDFEVmWI1+asoVtNDScMv9Mn19NtBEbKvgwoTPs3lbw3qHOJvZcxSjuYoi4pr2G849RejX55LLKvHFuVl63BWFY6uOzDavZPYoBuTyw5c2Ue4LFw+v4OwOmh+FMvVtsDDmWAVbw4PWhiXHjtXHFzQzqiV8qfPruQf2Rh90FTUQlkJ/V5i0vNdeMm83bPt15XMp/NCt0ZjU/b1i+oKn95AGm8gGxC/DiUuSnLPFl1MXAz7HTSUBh8fDejNu7gAOgG8oBsHujAo6BlJY11BXT8Ep2seUSUsyc2uoLiR/ar9vd3pPD3hm1wcYCDF9q8rcalhsv+e/inC18i78xjN8rXtgHZXGCziVmG2LmNJruQwHXs3j8VnhrSClUuNXtUKc4KsAcgI8FgjEHjnCpnKeDUjG+Y0dOOjsitONUTU4nRZ0XeeAUP7bTv/QsRw2DTrAyCOZqE6AK5TSYeRQEgj9thhmOcQ/nsYK2+ESYqnfd+yJIWQ+XwJ9JLEpDzUL0JD4p9QvREQFZCwNahQsqwB4b7Q5s2pYJZ7TBkKgevWKPfDH61HL+2ArBHaX1ICcxo6mZK7e02FOckkvd51plID9YjeoG3SZcLpbOnFJG/EQkJqr7oX9nYvVnqtIW10rmjhJE5rzSDZ+ZWvwN2KS6fNZTcFf3Yi+3JGbq5E+2njJuvVnC19sJkS9DLHJEBBLXFpG6y17y+x+WKdC2EVvKNDMC0X7VlW4IQCG6ZtMwATqY/k5NeZn22pG9XtPAFKwG1/I5XC3Gor+YNscX2BcEdMpCwyKDwB7l7RzNF8OOONjWIZDsrSJ/oQL6hGWrkdrLolCFa+ive1U1tohM0Phknn0Cta1UPthZLbpExSE2WGTjZBCiTVU8U/nr2znLZneLepifkyKWhaRUz20d/ZzQVCg+zjem7Z8TJUvrAfML15XVLlyyLJQU1T8PCTE/xHQUta26v4Z9+M9wfjz5+DXjLqNucjm6Xjwk4e+MpG7m6R5/AlW7wcBkN1w/8qVM8wHQRBqg51MthcLFJ7I4R/DvbP1UXjLTNR0cHqp5t7xE1nDsS2/UsuWfTxf2/eE8KcwfxCjKYOncM1GbLpxitVYrNOEWN+psja8lWXBA1nDtpyYKa6SPz9W6Cr/BxpOf2lbDVSX1q1HjfJ3RBwS3LDg6nsJtB/m3YL0yHC1LCYBVlwqrPin/Li+LWpw435fJ3sBo71B2B38/FLqr3q3vJ3DCtrD40KfmMJiisL36qPCVBFlpNLE99ZsL4d/bLNBf/0nEYHMFE4RYAgkmmu/90iG9fyctr/grr1m7C6a++HvB/y3z2EtcwrS7fQKpMRkNbWicZkrvZXekNQ01UKTmLeVkoW/vxHyLQWXThxk9BCpE/SuYYnLO7+ySkGq9lq0ndbjb9I8VElCPouqAiQ14SLtzYWKFdIWVHfdg8bn3NwquQkQTutY95fsZaBeXy6VerCJanJVqu4mOB4guwRksj9ArmaJ5uMeWjfcjHx45zfEPh3ggW2iG6MZzhcXeLrZSq2AmK8NeNBqLK6nec7n3eECrbPBoFpWIpAHOZnKA/5VVu/TSxvMFhjM+WGFUAAULuuaqS1nBCWq5KOmI3Wcb4jCok6ThJR6OuqEtdcE5Ura3nythHgti6Ng7LousozKMYq4+Wb77IJzHnL4y9piS2aCxR8g3dgOQLF7AEO46A3AVcn5aG5NfxByWBdf1ZgBaHalwsnhM6agj7ZOgw2XesKYNN5yT+LxrIyK/QrhlgVdUnRi2MLhQz27Jr1Ss43ZVdISe9yCdrr8g8NcGeJJ87CGFK8YApzWfxbiB8w15kjjJ71JH3dqGbyddFIB4rfnBV0K46TBIqKbdOFbN/O4h1NONWgDX9UV0QI6k0XJd/+I3mBmXvpHaIgrDd2V1CXJycTR2v19HZmlaL8ya8DVO0AfyYvvcLH25+WFZ/CGa3r10yS3IVvqCaW+IsP+tFGgRXb/ywg5w1o0fFzQSFFhe/mt5P6ugeHDsYk0lYey5ErYqYD+6sSVyaBhIAVtaj1Kr5riorvVvtXF1jKz6HMDzEVNWede6y5WdXFZuVlj5IueNAL6cEfPbdQ7u4Wp0s0wKR+kFIOLLMpJ1gNPwM49wEpsyrxQ3DL9CtaKMfW+NFLlAvnK8NOkEQYc+0/cfwGFMCvBZCeqmzZ73OwgLuZftaUbMrKcCG2Kq4nXTJJ6tMPLqFF3Kszac7NIPUpa3+QC92TxeWUjBIXQnMdrRHByhMWsAgXioh0zr9Y9deiC7S/rozhwOp+V1hAn71flLrt/ZD3Q/4vH/LKmz+1lKg4pLXeNDWOBO34i4a8yDR1TrxY/SRj7r/VWJ7/qrEoFr1LUGBoQNe/6rLHeOpgVRSTLjndnj17Q3A+/0BQbRRTn/wbjxWg8mLF/Gfa8vsxBQ5g78mt8SWqM3p2/iYax/aHUZRtLuk/BVt0QLugwfvWn8rl1IfvgnqZ1+53af87dOhfbHj+zyX10bu8/RHh6NC73OPq7PdnO1+ofz/Vv5nqwK+EFpUAR7ddlqdliK5u9rZOdkWgIriKd1gB6WG59rL1CP2PVewmubynSRWDo6r70wSfoQJdID1AwKZ+nmw/uY9SHin9+TyK/vqOWNUkZgeZOe+o2lRDfybd8pI8DAzC5kayPNp6x+2JhuaqxWW6p+pQULjTTQZB907FzWKGw/GyH+PCeptt/Imf2nL8MHMlPC0EwcpQOVpfTzQuWXdsPdL8y0jCblglf7ryOz7NaJiEfcqzm13JbF8PTC4pUzpBDCq90oCh94t29xgRq5vrOurMekKBSpoY1WoM9kaiBIQWjXnl0Dk4ccs746QEeLUeUV1M9GptPhDkuwD6ii1tC9W/uVnBdobYbiRRmPYKytDqRkTBJk/o6wrMZ8dy6+T6Rn2Acv9cKahgNPyMKvQCkUC/HzAXsviDUhaf749TJSCcJZa8l/H9z2TJItY/lcjr/CMk+KKazvJ8+zFwguwxmAOv2YoZR7LcxU1MFnATmNzEcBQmrmxNZthbKHTJBVqJP3KSH0qFv67pLM5vby26HkzlmEz7G+Xorxm8Ip+xiu4M7Y13ztGHXgA9BcTRER8UflztAhEBccHQ28CgLs0PqouCDFRNiUN4Shr11PMorqIxGehzQIcwkF8UoXDcIK75MUUM7Cfh2nZKh9pFle+47+TlUCJD4bsF4kHcj3UWTG+h/Yj+3NQ00jnlrGOb4L3E8uVOuFU+ON/4nrjr1B2qjAY3QkjQwgQb0VkOQnopaJRahYL6J4V3hdACmyN5EQw9s550CFzctGOYYCiPPwJCVsxQTpgCXST7CSG5iT5JXADZJkRWhESvSNkXlOkJHQfMrqwCFj/UqkluS67h5dQ9VGIZQiRSujcslx1sfb22xB9X9VGnOxJ0iSx8P/vdOkrBTZ+SAV9DdBfX481l2fJ0yWEa9kJhfAKWjh0vDI0vQbCdK/l61aA00b3Vd+qQsJAlTfywtV2lrhUsya1l42jIlqwdQmGB0I0lxm5e4B1Ih1exM/AP3sXZafzdy6pP/uuifx6hZSHT9KRbitXqBzOYWMO+np87u8zvZty0K0xXr7WYRmLpJiUTH6ztT3PE0wzDlciyxLDXW9+p382gLpzW4tg4DMH7z2GgFxwSCkW04BWtGUrDwbDcroSkXJ7dRePmdyd0FI3bHiFwhBzBfDYtBw1tHOSLD6nfBKVaWk63pBNWNVpsd0KPE1Y3Jm2sw79LLQ9MRasZDqoRQlgvB/6QsMqU8q0tH9xTSdSksrH17ywEVo5cleTcTGXiXEGYj1d/zZ8iSF3kU15pjHpHaLTIiWuNa+R4OEtclhWqhtALLAxkMkw6bDn754TUCOYx8zh/nkSdEZaL58BwHKfKNtS+En4OzFNyhxQ717o0J3Hpn6fayQPr8/tS9P/QVPXt6FCp8HQEth5UXMt+G0Fe7vX5nZL/89fZ/osu372HfQ/7HvY97HvY97DvYd/Dvod9D/se9v8fWMZp/lTbk1jEaBRHJ8mu6WTeCkg9eamecdo25gKr+0j2ordN0gvGz1D4oj1vp0xMSn/hueFti2R7ogyy4W2HdNd1hwfm8ydvG6TOXtnd0FNDy8IRzrGH1MIoZrAaXy1S9/ZUiyY+wdcf6kKZBptQIgGFDpgLtUg7jCPS2iGOteKwh1QL8bE0jwv3muT+FoMBm/XKGc81SGbWBNeRI1zwicGG1nxH3OIq9o9dbtqd/TV9NYQoCPSUH4v0pGi8RWxabbRu4huRSIjdox1wuxoLvqZYO+kSS0tFIVHrpmd3yudribtGt72hyttAWHWtu8p6Pf0TLNTuQg1lXYvMqrz6MXR7hFrEbLre+Fn3fK3qSuTv+Kne+9KG6Cft7ppffjzJFkutsm6IVkOKZF8UDm95awnMnrCvzfxr++xC8LTWl5pA9XqPP38NGopcbXCp30X/9arW3nCCC1RxrVfbfZ3HiJXbfzdf3Wa2OT8aqGXq/14lcnz9sCjV6PpPA8jK/Oj/0dcXH725MuuroAm6bwmw2hdn7tGULmIytalvc4S5vIet2oxTo2qMA2Jzb3baZU2fgKZ5SfWgd5bn40z36KrxtPF2pOlsqeNNKitQs6I2ko6S3EFaxonYxia9Ym30imrfznzmvsFHg5LkVqOrQptc/1DRwpQkwyXmwyKGA7sc/dJy8KrO2rBI/sm9oo2LoA9EBoG1rZtpuo8TZniy51Wsjk78BDqHsDE3Ym//M22WQlvqtzG1UZfVRvXQpvUrSBc8JBcys7wrYG6RkF6jN3k0OUluyJzdUyCEsV1YeezZEnPhxQXhTOZi0dgDTntbcpucL+ftTGmXKSnuHjfvdCYfuC8LYM8ucSe0yBPD6rilezMfeW4QgoGwVnL301Fj9XhkFkRXlOhRsr8YjsImksaDMrtw+soex5/k0l3Yu8zsMdL1JsV+Y6cwsUecXzcWtLRtp+Sm0sIzBoNrN5UyZn9kscDvRJtcWXnMh0UbexZURku9cHOmSHm/78cJK/eLJxxwyrbwleNISPXxVjJTmv353mvQ83wpUZ3BSMzN0UUzZieIBzWlbEE110U40qlINK0sxtXC4AlLMAfq49O3/9gNkISZOE2LGrdhPv7+LscLjttipCsCXvWO9E+SP7lbfwXuPJQ9RMlIP/dFR9FJRa01vHQvNu7kpa2uxNdF19NHM+YNfN895dU/stiUoB9p5boxlaZB+vRrDz8BRCoUAHun95LrCURCrUKx9mAYrLCpX3b7H1V8YIllQIfijD/P/sJSoZN+GMUKfrqgagS+t8d4U6GBrhwK6DPGQTu/7C4af+2Mwta10U2J2yP00m04yzluE3YjI8GugL/XT7zORE6O9nJj5R1J5UQ3YvEpc4kLvf1j8eays7afXPVI25waghVebcllCenu/ns4dDZSWIcHlgG3qdr4fiKglie3jQCNuszlsaLurIGYNmmSpTIDUPTJ9veF//ImX80irLoBLvCBaXIiRhL4QJiNk4Emlmar5FKlNy+HSkd1UsNyUZND9Baf2ELU81rxd0zUfUkjhipGoYK+SS+NKUCtIscQe4YfL+BHL+Z4FqBKwOWuwPjPI6wKqt5ViWAwrd5JbYSDJu3HIkHMkP1LGCyS1zyiUwAabh7pUUAHsGZtA5YTE8kmnR5iI5HWLFEdnm929rjjCFigQqGbNrmEq1At7+gZiDJRzw9McoG0d+HaK7Pbv8+UwKFKAp8qfSf6Ij493hZq1GxD8k2dOX2cdo9M93sXuS594nM+8Mx6/71hRdzdDNT0KFaepIF+S1fYL5t5e3UtS7w1K34lnbwHS2zEWqLT73NGWvkrOiCLz73o38JwUPlelHA/q2of3Wcif4KoIr3AIDt4e0jn9C8ORO+iJTGnxEX7iyrrOnebtMnw6UyhR1udk+SQanjeQ2sMlidbkfJEIxdYiTDtCGzGD6u1L4O2M4VuPXldgGl3NJH27EFWJiD36DJZrz0QPL4i2We34XmUbWloQgtmev/OWQ6kwAq956kAUmrwmBBzGSGuZ3ZJ7tKCrvO4R50kF3DY9fFvomD/a8XaEhwTCSg+z+3ip85WiE2ZLhJqQVcLp/1DYmuRDwcGFaLOsOXL6N/VK/bfy+pLNiah/K31spMxPa5iaomiWLfKL3DJ3fqV6gspQkzurL4bKfDRTqvZdXUz5n6BNg3GyjumJDG0iVhMmbsgJFebjqXCr6WU39j4WBNnOdmd3H9JqeGXVyVmdWh7Lhp93ATzc4Xn6XPj1dfOxJQ3bD6hJTcWXDfTt9ZubrOO/H0P3pWXk0Dyoby+i4Mu5TcP/AP+KEVIPrkhNgshsQscA3RpNM+2IwaZhdklVYwr7kT3kkXPwO1ccOwwKZPwaLqSxpczVUPcbKUB5qSJSckVlhIbnsuUGA4MIXbdHuP1HLvTjxOSj+qIjJAHf5Opr6fy9FW4KFuW01zw5FTNR+47Qz3/aUlxMbjLoQn3Rc8wtruowDlolf0T/W25r7MEBJ/YTRMnbJwF3PW3ZK78hndydQFT8XWVsG4DIOffWjaEXJur4lHr3Jw1A8cfm6wlPtgoYWR5Q5hKniM3nh7eAsSFnjpouwo+9pTDB3QfkaJUm7PvcSoZCJDG7nKSRSbYevxa9a2l63JGTzo119f/OqUPs8SxAbqIuQc+ygvd0xiEzGJuSs30XFlcnrccmsOWTJLOKW8bleIH6OuiV4TeHpMSTrClgEZzneMQeuW0IhKXt5M3yKx3rNARh5N66DukggGZabOb/brLOtLxzX9Ikv4rVCZf7pIl5LmcUbkwqtrXgkx8nyeWcA1p3bacJZS5ujYcTUs7jX7pZT16r18WF5hCRKwjFzgIkcNu1ph8+4eg49PEkkEnYG0jdtozoW728dfYAgfVCCkOO9bTXXRdgWVIVL7C5d8w2bMjpcgdjWZdJnqLqR3656JsRDCPl53zOc91ii5FevzFMGlhJKcbhhvHY8Tx2WnOkENV3BF+pLJUQkp1Z/JJL+6YSdnyKcOYFwV8RVYfyZCV2rg3qOqjFDL8gojHxKwBgMBnthikGAlhReWbfMquXH+zVapkRvvxbnogu7whCUibf7Vs7f6rv8u2wsnuGppadoOPaDDchWDH70huYxwxnTbPioOLkwOf6lqSxFPuggZiaPpiUyxvbbXX8gEZMVcioFAz9dM7vwyCRtJ7mJ9B7/KbKTDItcrbwb0xvwR4elg/DFSHYNy4Z9L7eRpX6NnfvanKSGb8Cmg9Sg4hC43J8KfMTXvU1tMn0PGNEfGBngOX/ti11JBZf0O7NVrNCq5hshJHVY/eEnCqF5dnTcgS6ZrEGhRhy+F7kUy+so3Uq12b4WftH+VUnrB521X9zGafcv9YJL06AEzehPOKW7oPlsciIeuq2u/V1w8XOT20BjtUKcIV+9KvNySnhwQc4/pYAmvNxIfXg30Ksx9vy5ql0v+ZceAHD7WCi8bUEhzyqYDNNgeJDoTlClTXJtLS/7CmhjJ4Nqr6+FHYLE1ee8GmBbHTDu4IRlQoY366bj6aMhefW4AyDKGmvQnLasnMB8qDUVJFQPAbhsWQb/tkN1NTltp+dSI64iQuFWnFZ5OrsgeSG6Cf8xXJudbaVsFTZIBTmbv4S+ZIiqAqKSuLv32A9+XzdGunVV6sKKdqX5oyZ0oMVUL38nyS4Uteji7Tr+xvs6+Wh77bco1OjbeqR5AEzDOi+Rkxxiyrsci6q2o4S0t31jRpBlCMm6BJd1vCY3JRLZKZ9x6bVA9fPiJToNtiEvHKb1/K8g27xXLbEj7+mUOJjXlT352Y8oyOIA2ZHb2KOFn0qF5PNraKazavu0oI6H4r8kWP0C8LRk/qZh+j/NR8RWQeI+PNfeXmvomQsIDjKXvVFHgbOWdI8epa64vUjtBW0M3619liIkk4ZdfXMfNtk1wY+IuEjT9OWbfKVJjzM2V7QtYU54LKJZ2WVxGWV7LVSMOjCc/fYEvyFaJWwj5LeHxuDxAYrNq8UZtuk32PbY7cVb1gwTVvx3dy7B02maMqjQJ7HsONOLUqRSXYfqyuM1CkLBwMLToAHXiqQR/Y8e815G+NT46HyKJh4yjDDZFs52SzjdhbTlcN0nVRbUJMq3FKk6tzCo7QYpb/IfxH48JOPgPR2bvF6xosZ7PPae0P+Xr103g5RuFvLUZ8WG+8mgAFxEfLhBbRVNzQhTTFTykAe7ugLZlIF7ec+LenLLBsu9+Niivh5tcZUvCmD9ZZgy511s9Qolb0846E9A9dpH+YMGQ+zEkB0BU9/7QQrFUvwDeBUUgff66UBJBi7F5oYH9lDnY0dQ8rJaKdShJ84bEjthBt3ne8baev/VS71PMNOupClugK7qP0UdxAVfE8sF2KzRg8O9icvWitUpwL9pI5aXqk9gaX8SnNGmoas/3s+7Rj+Lb8QJz3LUPwTLuQpm5cz7U7yyDXppU1DPfWEBLFhmfs7yFOp+a20RcuC3dzTjG6fDuwttKy7CYMItEuXiPAGkezN3P3mTBrSoif2x1uUNWKdSOD1pF0VZmlpd1xbBAovdeTp23azC0spRqFYs4h/SCLBZlzyvuWjrjKxF4wcgm9oP8ZakZDfspE+30JC017YY+ssyxeKJXc7kbtnWqX0vNFDU1Ivpefn7jom2M5F1U2uOIsj5mp7mBHCzbBh9t32R7ltwtP+M8dUtPV+CnOlxaQY6qbA22fbFgbvqZ6VdzR/wBQSwMEFAACAAgAwLR6Tw6+/eFMAAAAagAAABsAAAB1bml2ZXJzYWwvdW5pdmVyc2FsLnBuZy54bWyzsa/IzVEoSy0qzszPs1Uy1DNQsrfj5bIpKEoty0wtV6gAigEFIUBJodJWycQIwS3PTCnJsFUyN0FSkpGamZ5RYqtkamoGF9QHGgkAUEsDBBQAAgAIAJm0ek+8fTX3SgAAAEkAAAAfAAAAdmlkZW9sZWN0dXJlL2xvY2FsX3NldHRpbmdzLnhtbLOxr8jNUShLLSrOzM+zVTLUM1BSSM1Lzk/JzEu3VQoNcdO1UFIoLknMS0nMyc9LtVXKy1dSsLfjssnJT07MCU4tKQEqLNa34wIAUEsBAgAAFAACAAgAcEAWTzZhWAJHAwAA4QkAABQAAAAAAAAAAQAAAAAAAAAAAHVuaXZlcnNhbC9wbGF5ZXIueG1sUEsBAgAAFAACAAgAwLR6T5BJJiUoBQAA9hMAAB0AAAAAAAAAAQAAAAAAeQMAAHVuaXZlcnNhbC9jb21tb25fbWVzc2FnZXMubG5nUEsBAgAAFAACAAgAwLR6TxUeYBujAAAAfwEAAC4AAAAAAAAAAQAAAAAA3AgAAHVuaXZlcnNhbC9wbGF5YmFja19hbmRfbmF2aWdhdGlvbl9zZXR0aW5ncy54bWxQSwECAAAUAAIACADAtHpPSKdRZbAEAADIGAAAJwAAAAAAAAABAAAAAADLCQAAdW5pdmVyc2FsL2ZsYXNoX3B1Ymxpc2hpbmdfc2V0dGluZ3MueG1sUEsBAgAAFAACAAgAwLR6T3HTHwJqAwAAnAwAACEAAAAAAAAAAQAAAAAAwA4AAHVuaXZlcnNhbC9mbGFzaF9za2luX3NldHRpbmdzLnhtbFBLAQIAABQAAgAIAMC0ek8l97kdrAQAAFIYAAAmAAAAAAAAAAEAAAAAAGkSAAB1bml2ZXJzYWwvaHRtbF9wdWJsaXNoaW5nX3NldHRpbmdzLnhtbFBLAQIAABQAAgAIAMC0ek/vfGAurAEAAGkGAAAfAAAAAAAAAAEAAAAAAFkXAAB1bml2ZXJzYWwvaHRtbF9za2luX3NldHRpbmdzLmpzUEsBAgAAFAACAAgAwLR6T5QTsyJpAAAAbgAAABwAAAAAAAAAAQAAAAAAQhkAAHVuaXZlcnNhbC9sb2NhbF9zZXR0aW5ncy54bWxQSwECAAAUAAIACADAtHpPHQGO+WonAAAKQgAAFwAAAAAAAAAAAAAAAADlGQAAdW5pdmVyc2FsL3VuaXZlcnNhbC5wbmdQSwECAAAUAAIACADAtHpPDr794UwAAABqAAAAGwAAAAAAAAABAAAAAACEQQAAdW5pdmVyc2FsL3VuaXZlcnNhbC5wbmcueG1sUEsBAgAAFAACAAgAmbR6T7x9NfdKAAAASQAAAB8AAAAAAAAAAQAAAAAACUIAAHZpZGVvbGVjdHVyZS9sb2NhbF9zZXR0aW5ncy54bWxQSwUGAAAAAAsACwBTAwAAkEIAAAAA"/>
  <p:tag name="ISPRING_CURRENT_PLAYER_ID" val="universal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979E5D95E044DBB3BEB79F8718FA0" ma:contentTypeVersion="0" ma:contentTypeDescription="Create a new document." ma:contentTypeScope="" ma:versionID="3d7db0d517acc34c47375ba2ba0d80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D2AA8B-2227-4448-B0F9-B69565630070}"/>
</file>

<file path=customXml/itemProps2.xml><?xml version="1.0" encoding="utf-8"?>
<ds:datastoreItem xmlns:ds="http://schemas.openxmlformats.org/officeDocument/2006/customXml" ds:itemID="{00FEBD24-30BA-4033-B72A-EB70E98E1E0D}"/>
</file>

<file path=customXml/itemProps3.xml><?xml version="1.0" encoding="utf-8"?>
<ds:datastoreItem xmlns:ds="http://schemas.openxmlformats.org/officeDocument/2006/customXml" ds:itemID="{85B914C1-F22E-4113-9B58-E91D849833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2646</Words>
  <Application>Microsoft Office PowerPoint</Application>
  <PresentationFormat>On-screen Show (4:3)</PresentationFormat>
  <Paragraphs>449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1_Default Design</vt:lpstr>
      <vt:lpstr>Arrays</vt:lpstr>
      <vt:lpstr>Objectives</vt:lpstr>
      <vt:lpstr>The Basics of Arrays in Java</vt:lpstr>
      <vt:lpstr>The Basics of Arrays in Java</vt:lpstr>
      <vt:lpstr>Advantages of Ordered Arrays</vt:lpstr>
      <vt:lpstr>Logarithm (cont’d)</vt:lpstr>
      <vt:lpstr>Logarithm (cont’d)</vt:lpstr>
      <vt:lpstr>Logarithm (cont’d)</vt:lpstr>
      <vt:lpstr>Big O Notation</vt:lpstr>
      <vt:lpstr>Big O Notation (cont’d)</vt:lpstr>
      <vt:lpstr>Why Not Use Arrays for Everything?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ethics_ch01</dc:title>
  <dc:creator>Nelson Ford</dc:creator>
  <cp:lastModifiedBy>Thidar Win</cp:lastModifiedBy>
  <cp:revision>240</cp:revision>
  <dcterms:modified xsi:type="dcterms:W3CDTF">2020-07-11T13:43:17Z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0x0101001C7979E5D95E044DBB3BEB79F8718FA0</vt:lpwstr>
  </property>
</Properties>
</file>