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5" r:id="rId5"/>
    <p:sldId id="262" r:id="rId6"/>
    <p:sldId id="263" r:id="rId7"/>
    <p:sldId id="259" r:id="rId8"/>
    <p:sldId id="260" r:id="rId9"/>
    <p:sldId id="266" r:id="rId10"/>
    <p:sldId id="264" r:id="rId11"/>
    <p:sldId id="26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1BCA-0283-4034-8795-AEEAB83C8B42}" type="datetimeFigureOut">
              <a:rPr lang="ru-RU" smtClean="0"/>
              <a:t>16.07.2023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BA5-3563-4E95-A62A-E507A7E6D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29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1BCA-0283-4034-8795-AEEAB83C8B42}" type="datetimeFigureOut">
              <a:rPr lang="ru-RU" smtClean="0"/>
              <a:t>16.07.2023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BA5-3563-4E95-A62A-E507A7E6D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21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1BCA-0283-4034-8795-AEEAB83C8B42}" type="datetimeFigureOut">
              <a:rPr lang="ru-RU" smtClean="0"/>
              <a:t>16.07.2023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BA5-3563-4E95-A62A-E507A7E6D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818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1BCA-0283-4034-8795-AEEAB83C8B42}" type="datetimeFigureOut">
              <a:rPr lang="ru-RU" smtClean="0"/>
              <a:t>16.07.2023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BA5-3563-4E95-A62A-E507A7E6D65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1347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1BCA-0283-4034-8795-AEEAB83C8B42}" type="datetimeFigureOut">
              <a:rPr lang="ru-RU" smtClean="0"/>
              <a:t>16.07.2023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BA5-3563-4E95-A62A-E507A7E6D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252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1BCA-0283-4034-8795-AEEAB83C8B42}" type="datetimeFigureOut">
              <a:rPr lang="ru-RU" smtClean="0"/>
              <a:t>16.07.2023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BA5-3563-4E95-A62A-E507A7E6D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18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1BCA-0283-4034-8795-AEEAB83C8B42}" type="datetimeFigureOut">
              <a:rPr lang="ru-RU" smtClean="0"/>
              <a:t>16.07.2023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BA5-3563-4E95-A62A-E507A7E6D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29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1BCA-0283-4034-8795-AEEAB83C8B42}" type="datetimeFigureOut">
              <a:rPr lang="ru-RU" smtClean="0"/>
              <a:t>16.07.2023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BA5-3563-4E95-A62A-E507A7E6D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813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1BCA-0283-4034-8795-AEEAB83C8B42}" type="datetimeFigureOut">
              <a:rPr lang="ru-RU" smtClean="0"/>
              <a:t>16.07.2023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BA5-3563-4E95-A62A-E507A7E6D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81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1BCA-0283-4034-8795-AEEAB83C8B42}" type="datetimeFigureOut">
              <a:rPr lang="ru-RU" smtClean="0"/>
              <a:t>16.07.2023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BA5-3563-4E95-A62A-E507A7E6D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99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1BCA-0283-4034-8795-AEEAB83C8B42}" type="datetimeFigureOut">
              <a:rPr lang="ru-RU" smtClean="0"/>
              <a:t>16.07.2023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BA5-3563-4E95-A62A-E507A7E6D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72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1BCA-0283-4034-8795-AEEAB83C8B42}" type="datetimeFigureOut">
              <a:rPr lang="ru-RU" smtClean="0"/>
              <a:t>16.07.2023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BA5-3563-4E95-A62A-E507A7E6D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221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1BCA-0283-4034-8795-AEEAB83C8B42}" type="datetimeFigureOut">
              <a:rPr lang="ru-RU" smtClean="0"/>
              <a:t>16.07.2023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BA5-3563-4E95-A62A-E507A7E6D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164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1BCA-0283-4034-8795-AEEAB83C8B42}" type="datetimeFigureOut">
              <a:rPr lang="ru-RU" smtClean="0"/>
              <a:t>16.07.2023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BA5-3563-4E95-A62A-E507A7E6D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14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1BCA-0283-4034-8795-AEEAB83C8B42}" type="datetimeFigureOut">
              <a:rPr lang="ru-RU" smtClean="0"/>
              <a:t>16.07.2023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BA5-3563-4E95-A62A-E507A7E6D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59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1BCA-0283-4034-8795-AEEAB83C8B42}" type="datetimeFigureOut">
              <a:rPr lang="ru-RU" smtClean="0"/>
              <a:t>16.07.2023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BA5-3563-4E95-A62A-E507A7E6D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946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1BCA-0283-4034-8795-AEEAB83C8B42}" type="datetimeFigureOut">
              <a:rPr lang="ru-RU" smtClean="0"/>
              <a:t>16.07.2023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BA5-3563-4E95-A62A-E507A7E6D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91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B61BCA-0283-4034-8795-AEEAB83C8B42}" type="datetimeFigureOut">
              <a:rPr lang="ru-RU" smtClean="0"/>
              <a:t>16.07.2023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6ABA5-3563-4E95-A62A-E507A7E6D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287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48153" y="797048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+mn-lt"/>
                <a:cs typeface="Times New Roman" panose="02020603050405020304" pitchFamily="18" charset="0"/>
              </a:rPr>
              <a:t>Криптография на эллиптических кривых</a:t>
            </a:r>
            <a:endParaRPr lang="ru-RU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2207" y="6151807"/>
            <a:ext cx="4692162" cy="460008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Выполнил: Гутров Роман, </a:t>
            </a:r>
            <a:r>
              <a:rPr lang="ru-RU" sz="1600" dirty="0" smtClean="0"/>
              <a:t>МК-301</a:t>
            </a:r>
            <a:endParaRPr lang="ru-RU" sz="16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345723" y="5468815"/>
            <a:ext cx="6775938" cy="1389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1600" dirty="0" smtClean="0"/>
              <a:t>Научный руководитель: </a:t>
            </a:r>
            <a:r>
              <a:rPr lang="ru-RU" sz="1600" dirty="0" err="1" smtClean="0"/>
              <a:t>Шалагинов</a:t>
            </a:r>
            <a:r>
              <a:rPr lang="ru-RU" sz="1600" dirty="0" smtClean="0"/>
              <a:t> Леонид Викторович</a:t>
            </a:r>
            <a:r>
              <a:rPr lang="ru-RU" sz="1600" dirty="0" smtClean="0"/>
              <a:t>, </a:t>
            </a:r>
            <a:r>
              <a:rPr lang="ru-RU" sz="1600" dirty="0" smtClean="0"/>
              <a:t>доцент, </a:t>
            </a:r>
            <a:r>
              <a:rPr lang="ru-RU" sz="1600" dirty="0" smtClean="0"/>
              <a:t>Доктор физ.-мат наук</a:t>
            </a:r>
            <a:endParaRPr lang="ru-RU" sz="1600" dirty="0" smtClean="0"/>
          </a:p>
          <a:p>
            <a:r>
              <a:rPr lang="ru-RU" sz="1600" dirty="0" smtClean="0"/>
              <a:t>Научный руководитель: Панасенко </a:t>
            </a:r>
            <a:r>
              <a:rPr lang="ru-RU" sz="1600" dirty="0" err="1" smtClean="0"/>
              <a:t>дмитрий</a:t>
            </a:r>
            <a:r>
              <a:rPr lang="ru-RU" sz="1600" dirty="0" smtClean="0"/>
              <a:t> </a:t>
            </a:r>
            <a:r>
              <a:rPr lang="ru-RU" sz="1600" dirty="0" err="1" smtClean="0"/>
              <a:t>игоревич</a:t>
            </a:r>
            <a:r>
              <a:rPr lang="ru-RU" sz="1600" dirty="0" smtClean="0"/>
              <a:t>, </a:t>
            </a:r>
            <a:r>
              <a:rPr lang="ru-RU" sz="1600" dirty="0" err="1" smtClean="0"/>
              <a:t>ст.Преподаватель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27130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252" y="2022383"/>
            <a:ext cx="107529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Криптография на ЭК имеет широкое применение. На сегодняшний день она используется для обмена секретными ключами по незащищенному каналу, получения цифровой подписи, шифрования данных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Протоколы цифровой подписи: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ECDSA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EdDSA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BLS</a:t>
            </a:r>
          </a:p>
          <a:p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Протоколы установления общего секретного ключа: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ECDH</a:t>
            </a:r>
          </a:p>
          <a:p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Протоколы аутентификации: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ECMQV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831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+mj-lt"/>
              </a:rPr>
              <a:t>Применение криптографии на ЭК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915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209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  <a:cs typeface="Times New Roman" panose="02020603050405020304" pitchFamily="18" charset="0"/>
              </a:rPr>
              <a:t>Выводы</a:t>
            </a:r>
            <a:endParaRPr lang="ru-RU" sz="3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6184" y="2206869"/>
            <a:ext cx="94753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Криптография на эллиптических кривых имеет ряд преимуществ, включая высокую стойкость криптографии при использовании коротких ключей, компактность и эффективность вычислений.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Ее использование находит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широкое применение в различных областях, включая защиту данных, аутентификацию, электронную коммерцию, мобильные приложения и другие. Она предлагает эффективные и надежные методы обеспечения безопасности информации.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4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5102" y="149441"/>
            <a:ext cx="6057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+mj-lt"/>
                <a:cs typeface="Times New Roman" panose="02020603050405020304" pitchFamily="18" charset="0"/>
              </a:rPr>
              <a:t>Цели курсовой работы</a:t>
            </a:r>
            <a:endParaRPr lang="ru-RU" sz="3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6669" y="2066193"/>
            <a:ext cx="77899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Целями курсовой работы являются:</a:t>
            </a:r>
          </a:p>
          <a:p>
            <a:pPr marL="342900" indent="-342900">
              <a:buAutoNum type="arabicPeriod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Изучение эллиптических кривых и операций с точками на них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Реализация класса эллиптических кривых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Изучение и реализация алгоритма факторизации 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Ленстры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Изучение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реализация криптографического протокола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ECDH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Рассмотрение сферы применения криптографии на эллиптических кривых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4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425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+mj-lt"/>
                <a:cs typeface="Times New Roman" panose="02020603050405020304" pitchFamily="18" charset="0"/>
              </a:rPr>
              <a:t>Актуальность курсовой работы</a:t>
            </a:r>
            <a:endParaRPr lang="ru-RU" sz="3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447" y="1776046"/>
            <a:ext cx="78691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Криптография на эллиптических кривых представляет собой одну из наиболее актуальных и востребованных областей криптографии в современном мире.</a:t>
            </a:r>
          </a:p>
          <a:p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Это обусловлено высокой степенью </a:t>
            </a:r>
            <a:r>
              <a:rPr lang="ru-RU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криптостойкости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при меньшем размере ключа, по сравнению с классической криптографией, что делает ее особенно полезной в ограниченных вычислительных ресурсах.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38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501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+mj-lt"/>
                <a:cs typeface="Times New Roman" panose="02020603050405020304" pitchFamily="18" charset="0"/>
              </a:rPr>
              <a:t>Основа криптографии на эллиптических кривых</a:t>
            </a:r>
            <a:endParaRPr lang="ru-RU" sz="3600" dirty="0">
              <a:latin typeface="+mj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81917" y="1475873"/>
                <a:ext cx="8994167" cy="26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Эллиптическая кривая в нормальной форме Вейерштрасса – кривая вида: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/>
                        </m:ctrlPr>
                      </m:sSupPr>
                      <m:e>
                        <m:r>
                          <a:rPr lang="en-US" sz="2400" i="1"/>
                          <m:t>𝐸</m:t>
                        </m:r>
                        <m:r>
                          <a:rPr lang="ru-RU" sz="2400" i="1"/>
                          <m:t>: </m:t>
                        </m:r>
                        <m:r>
                          <a:rPr lang="en-US" sz="2400" i="1"/>
                          <m:t>𝑦</m:t>
                        </m:r>
                      </m:e>
                      <m:sup>
                        <m:r>
                          <a:rPr lang="ru-RU" sz="2400" i="1"/>
                          <m:t>2</m:t>
                        </m:r>
                      </m:sup>
                    </m:sSup>
                    <m:r>
                      <a:rPr lang="ru-RU" sz="2400" i="1"/>
                      <m:t>=</m:t>
                    </m:r>
                    <m:sSup>
                      <m:sSupPr>
                        <m:ctrlPr>
                          <a:rPr lang="ru-RU" sz="2400" i="1"/>
                        </m:ctrlPr>
                      </m:sSupPr>
                      <m:e>
                        <m:r>
                          <a:rPr lang="en-US" sz="2400" i="1"/>
                          <m:t>𝑥</m:t>
                        </m:r>
                      </m:e>
                      <m:sup>
                        <m:r>
                          <a:rPr lang="ru-RU" sz="2400" i="1"/>
                          <m:t>3</m:t>
                        </m:r>
                      </m:sup>
                    </m:sSup>
                    <m:r>
                      <a:rPr lang="ru-RU" sz="2400" i="1"/>
                      <m:t>+</m:t>
                    </m:r>
                    <m:r>
                      <a:rPr lang="en-US" sz="2400" i="1"/>
                      <m:t>𝑎𝑥</m:t>
                    </m:r>
                    <m:r>
                      <a:rPr lang="ru-RU" sz="2400" i="1"/>
                      <m:t>+</m:t>
                    </m:r>
                    <m:r>
                      <a:rPr lang="en-US" sz="2400" i="1"/>
                      <m:t>𝑏</m:t>
                    </m:r>
                    <m:r>
                      <a:rPr lang="ru-RU" sz="2400" i="1"/>
                      <m:t> (</m:t>
                    </m:r>
                    <m:r>
                      <a:rPr lang="en-US" sz="2400" i="1"/>
                      <m:t>𝑚𝑜𝑑</m:t>
                    </m:r>
                    <m:r>
                      <a:rPr lang="en-US" sz="2400" i="1"/>
                      <m:t> </m:t>
                    </m:r>
                    <m:r>
                      <a:rPr lang="en-US" sz="2400" i="1"/>
                      <m:t>𝑛</m:t>
                    </m:r>
                    <m:r>
                      <a:rPr lang="ru-RU" sz="2400" i="1"/>
                      <m:t>)</m:t>
                    </m:r>
                  </m:oMath>
                </a14:m>
                <a:r>
                  <a:rPr lang="ru-RU" sz="2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ru-RU" sz="2400" dirty="0" smtClean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ru-RU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ru-RU" sz="2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Для некоторой точки </a:t>
                </a:r>
                <a14:m>
                  <m:oMath xmlns:m="http://schemas.openxmlformats.org/officeDocument/2006/math">
                    <m:r>
                      <a:rPr lang="ru-RU" sz="2400" i="1"/>
                      <m:t>𝑄</m:t>
                    </m:r>
                    <m:r>
                      <a:rPr lang="ru-RU" sz="2400" i="1"/>
                      <m:t>∈</m:t>
                    </m:r>
                    <m:r>
                      <a:rPr lang="ru-RU" sz="2400" i="1"/>
                      <m:t>𝐸</m:t>
                    </m:r>
                    <m:r>
                      <a:rPr lang="ru-RU" sz="2400" i="1"/>
                      <m:t>, </m:t>
                    </m:r>
                    <m:r>
                      <a:rPr lang="ru-RU" sz="2400" i="1"/>
                      <m:t>𝑄</m:t>
                    </m:r>
                    <m:r>
                      <a:rPr lang="ru-RU" sz="2400" i="1"/>
                      <m:t>=</m:t>
                    </m:r>
                    <m:r>
                      <a:rPr lang="ru-RU" sz="2400" i="1"/>
                      <m:t>𝑘</m:t>
                    </m:r>
                    <m:r>
                      <a:rPr lang="ru-RU" sz="2400" i="1"/>
                      <m:t>∗</m:t>
                    </m:r>
                    <m:r>
                      <a:rPr lang="ru-RU" sz="2400" i="1"/>
                      <m:t>𝑃</m:t>
                    </m:r>
                    <m:r>
                      <a:rPr lang="ru-RU" sz="2400" i="1"/>
                      <m:t>, где </m:t>
                    </m:r>
                    <m:r>
                      <a:rPr lang="ru-RU" sz="2400" i="1"/>
                      <m:t>𝑃</m:t>
                    </m:r>
                    <m:r>
                      <a:rPr lang="ru-RU" sz="2400" i="1"/>
                      <m:t>∈</m:t>
                    </m:r>
                    <m:r>
                      <a:rPr lang="ru-RU" sz="2400" i="1"/>
                      <m:t>𝐸</m:t>
                    </m:r>
                    <m:r>
                      <a:rPr lang="ru-RU" sz="2400" i="1"/>
                      <m:t>, </m:t>
                    </m:r>
                    <m:r>
                      <a:rPr lang="ru-RU" sz="2400" i="1"/>
                      <m:t>𝑘</m:t>
                    </m:r>
                    <m:r>
                      <a:rPr lang="ru-RU" sz="2400" i="1"/>
                      <m:t> ∈</m:t>
                    </m:r>
                    <m:sSub>
                      <m:sSubPr>
                        <m:ctrlPr>
                          <a:rPr lang="ru-RU" sz="2400" i="1"/>
                        </m:ctrlPr>
                      </m:sSubPr>
                      <m:e>
                        <m:r>
                          <a:rPr lang="ru-RU" sz="2400" i="1"/>
                          <m:t>𝐹</m:t>
                        </m:r>
                      </m:e>
                      <m:sub>
                        <m:r>
                          <a:rPr lang="ru-RU" sz="2400" i="1"/>
                          <m:t>𝑛</m:t>
                        </m:r>
                      </m:sub>
                    </m:sSub>
                  </m:oMath>
                </a14:m>
                <a:r>
                  <a:rPr lang="ru-RU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невозможно провести обратную операцию разложения на скаляр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 </a:t>
                </a:r>
                <a:r>
                  <a:rPr lang="ru-RU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и точку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ru-RU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за разумное </a:t>
                </a:r>
                <a:r>
                  <a:rPr lang="ru-RU" sz="2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время в достаточно большом поле.</a:t>
                </a:r>
                <a:endParaRPr lang="ru-RU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17" y="1475873"/>
                <a:ext cx="8994167" cy="2685992"/>
              </a:xfrm>
              <a:prstGeom prst="rect">
                <a:avLst/>
              </a:prstGeom>
              <a:blipFill>
                <a:blip r:embed="rId2"/>
                <a:stretch>
                  <a:fillRect l="-1085" t="-1814" r="-1763" b="-40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97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10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+mj-lt"/>
                <a:cs typeface="Times New Roman" panose="02020603050405020304" pitchFamily="18" charset="0"/>
              </a:rPr>
              <a:t>Реализация </a:t>
            </a:r>
            <a:r>
              <a:rPr lang="ru-RU" sz="3600" dirty="0" smtClean="0">
                <a:latin typeface="+mj-lt"/>
                <a:cs typeface="Times New Roman" panose="02020603050405020304" pitchFamily="18" charset="0"/>
              </a:rPr>
              <a:t>класса эллиптической кривой</a:t>
            </a:r>
            <a:endParaRPr lang="ru-RU" sz="3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420" y="1464791"/>
            <a:ext cx="11198372" cy="411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Класс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ELLEPTIC_CURVE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Реализует абстракцию эллиптической кривой. Предоставляет следующие методы: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сложение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двух точек методом “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double and add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”;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умножение точки на скаляр;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проверка принадлежности точки заданной кривой;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нахождение всех точек, определенных на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кривой;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нахождение порядка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точки.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Операции с целыми числами произвольной длины поддерживается благодаря библиотеке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boost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multiprecision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17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621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+mj-lt"/>
                <a:cs typeface="Times New Roman" panose="02020603050405020304" pitchFamily="18" charset="0"/>
              </a:rPr>
              <a:t>Протокол </a:t>
            </a:r>
            <a:r>
              <a:rPr lang="en-US" sz="3600" dirty="0" smtClean="0">
                <a:latin typeface="+mj-lt"/>
                <a:cs typeface="Times New Roman" panose="02020603050405020304" pitchFamily="18" charset="0"/>
              </a:rPr>
              <a:t>ECDH</a:t>
            </a:r>
            <a:r>
              <a:rPr lang="ru-RU" sz="3600" dirty="0" smtClean="0">
                <a:latin typeface="+mj-lt"/>
                <a:cs typeface="Times New Roman" panose="02020603050405020304" pitchFamily="18" charset="0"/>
              </a:rPr>
              <a:t>.</a:t>
            </a:r>
            <a:r>
              <a:rPr lang="en-US" sz="3600" dirty="0">
                <a:latin typeface="+mj-lt"/>
                <a:cs typeface="Times New Roman" panose="02020603050405020304" pitchFamily="18" charset="0"/>
              </a:rPr>
              <a:t> (Elliptic Curve </a:t>
            </a:r>
            <a:r>
              <a:rPr lang="en-US" sz="3600" dirty="0" err="1">
                <a:latin typeface="+mj-lt"/>
                <a:cs typeface="Times New Roman" panose="02020603050405020304" pitchFamily="18" charset="0"/>
              </a:rPr>
              <a:t>Diffie</a:t>
            </a:r>
            <a:r>
              <a:rPr lang="en-US" sz="3600" dirty="0">
                <a:latin typeface="+mj-lt"/>
                <a:cs typeface="Times New Roman" panose="02020603050405020304" pitchFamily="18" charset="0"/>
              </a:rPr>
              <a:t>-Hellman)</a:t>
            </a:r>
            <a:r>
              <a:rPr lang="ru-RU" sz="3600" dirty="0" smtClean="0">
                <a:latin typeface="+mj-lt"/>
                <a:cs typeface="Times New Roman" panose="02020603050405020304" pitchFamily="18" charset="0"/>
              </a:rPr>
              <a:t> </a:t>
            </a:r>
            <a:endParaRPr lang="ru-RU" sz="3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272" y="928381"/>
            <a:ext cx="11176854" cy="6060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Протокол использующий эллиптическую кривую, позволяющую двум абонентам установить общий секретный ключ по незащищенному каналу связи.</a:t>
            </a:r>
          </a:p>
          <a:p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Реализация соответствует описанию алгоритма.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генерации основных параметров используется метод </a:t>
            </a:r>
            <a:r>
              <a:rPr lang="ru-RU" sz="2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ECDH.gen_main_parameters</a:t>
            </a:r>
            <a:r>
              <a:rPr lang="ru-RU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который генерирует случайную ЭК над заданным полем и пару секретный ключ(число) – публичный ключ(точка на кривой).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корректной работы алгоритма основные параметры должны совпадать у обоих абонентов. Метод </a:t>
            </a:r>
            <a:r>
              <a:rPr lang="ru-RU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ECDH. </a:t>
            </a:r>
            <a:r>
              <a:rPr lang="ru-RU" sz="2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set_main_parameters</a:t>
            </a:r>
            <a:r>
              <a:rPr lang="ru-RU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2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publicParameter</a:t>
            </a:r>
            <a:r>
              <a:rPr lang="ru-RU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pp</a:t>
            </a:r>
            <a:r>
              <a:rPr lang="ru-RU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установить их принимая на вход вспомогательную структуру 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publicParameter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полученную от второго абонента.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завершении вызывается метод </a:t>
            </a:r>
            <a:r>
              <a:rPr lang="ru-RU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ECDH. </a:t>
            </a:r>
            <a:r>
              <a:rPr lang="ru-RU" sz="2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gen_shared_secret</a:t>
            </a:r>
            <a:r>
              <a:rPr lang="ru-RU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(POINT PK)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который формирует общий секретный ключ. В дальнейшем он может быть использован как ключ симметричной криптографии.</a:t>
            </a:r>
          </a:p>
          <a:p>
            <a:endParaRPr lang="ru-RU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35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557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+mj-lt"/>
                <a:cs typeface="Times New Roman" panose="02020603050405020304" pitchFamily="18" charset="0"/>
              </a:rPr>
              <a:t>Алгоритм </a:t>
            </a:r>
            <a:r>
              <a:rPr lang="ru-RU" sz="3600" dirty="0" err="1" smtClean="0">
                <a:latin typeface="+mj-lt"/>
                <a:cs typeface="Times New Roman" panose="02020603050405020304" pitchFamily="18" charset="0"/>
              </a:rPr>
              <a:t>Ленстры</a:t>
            </a:r>
            <a:endParaRPr lang="ru-RU" sz="3600" dirty="0">
              <a:latin typeface="+mj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12755" y="1617785"/>
                <a:ext cx="10314921" cy="4548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Алгортм</a:t>
                </a:r>
                <a:r>
                  <a:rPr lang="ru-RU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Ленстры</a:t>
                </a:r>
                <a:r>
                  <a:rPr lang="ru-RU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– эффективный алгоритм факторизации чисел, основанный на использовании свойств групп точек на эллиптической кривой</a:t>
                </a:r>
                <a:r>
                  <a:rPr lang="ru-RU" sz="2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2400" dirty="0" smtClean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- </a:t>
                </a:r>
                <a:r>
                  <a:rPr lang="ru-RU" sz="2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исходная кривая.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- кривая, меньшая чем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по модулю </a:t>
                </a:r>
                <a:r>
                  <a:rPr lang="en-US" sz="2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p.</a:t>
                </a:r>
                <a:r>
                  <a:rPr lang="ru-RU" sz="2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- порядок кривой.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sz="2400" dirty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- кривая, меньшая чем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400" dirty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по модулю </a:t>
                </a:r>
                <a:r>
                  <a:rPr lang="en-US" sz="2400" dirty="0" smtClean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sz="2400" dirty="0" smtClean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- порядок кривой.</a:t>
                </a:r>
              </a:p>
              <a:p>
                <a:pPr lvl="0"/>
                <a:r>
                  <a:rPr lang="en-US" sz="2400" dirty="0" err="1" smtClean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p,q</a:t>
                </a:r>
                <a:r>
                  <a:rPr lang="en-US" sz="2400" dirty="0" smtClean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– </a:t>
                </a:r>
                <a:r>
                  <a:rPr lang="ru-RU" sz="2400" dirty="0" smtClean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два простых делителя </a:t>
                </a:r>
                <a:r>
                  <a:rPr lang="en-US" sz="2400" dirty="0" smtClean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ru-RU" sz="2400" dirty="0" smtClean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0"/>
                <a:r>
                  <a:rPr lang="ru-RU" sz="2400" dirty="0" smtClean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Маловероятно, что большинство простых делителей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24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и</m:t>
                    </m:r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ru-RU" sz="24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400" dirty="0" smtClean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совпадают, и вероятно, при вычислении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𝑒𝑃</m:t>
                    </m:r>
                  </m:oMath>
                </a14:m>
                <a:r>
                  <a:rPr lang="ru-RU" sz="2400" dirty="0" smtClean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найдется точка на бесконечности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𝑝𝐾</m:t>
                    </m:r>
                  </m:oMath>
                </a14:m>
                <a:r>
                  <a:rPr lang="ru-RU" sz="2400" dirty="0" smtClean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400" dirty="0" smtClean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mod </a:t>
                </a:r>
                <a:r>
                  <a:rPr lang="en-US" sz="2400" dirty="0" err="1" smtClean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q|p</a:t>
                </a:r>
                <a:r>
                  <a:rPr lang="ru-RU" sz="2400" dirty="0" smtClean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2400" dirty="0" smtClean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ru-RU" sz="2400" dirty="0" smtClean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Если это так,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𝑝𝐾</m:t>
                    </m:r>
                  </m:oMath>
                </a14:m>
                <a:r>
                  <a:rPr lang="ru-RU" sz="2400" dirty="0" smtClean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не существует и на исходной кривой, следовательно в вычислениях найдено такое </a:t>
                </a:r>
                <a:r>
                  <a:rPr lang="en-US" sz="2400" dirty="0" smtClean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</a:t>
                </a:r>
                <a:r>
                  <a:rPr lang="ru-RU" sz="2400" dirty="0" smtClean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что НОД(</a:t>
                </a:r>
                <a:r>
                  <a:rPr lang="en-US" sz="2400" dirty="0" smtClean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v, n</a:t>
                </a:r>
                <a:r>
                  <a:rPr lang="ru-RU" sz="2400" dirty="0" smtClean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является простым делителем исходного </a:t>
                </a:r>
                <a:r>
                  <a:rPr lang="en-US" sz="2400" dirty="0" smtClean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n.</a:t>
                </a:r>
                <a:endParaRPr lang="ru-RU" sz="2400" dirty="0">
                  <a:solidFill>
                    <a:prstClr val="whit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ru-RU" sz="20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55" y="1617785"/>
                <a:ext cx="10314921" cy="4548361"/>
              </a:xfrm>
              <a:prstGeom prst="rect">
                <a:avLst/>
              </a:prstGeom>
              <a:blipFill>
                <a:blip r:embed="rId2"/>
                <a:stretch>
                  <a:fillRect l="-886" t="-1071" r="-8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76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1548"/>
            <a:ext cx="778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  <a:cs typeface="Times New Roman" panose="02020603050405020304" pitchFamily="18" charset="0"/>
              </a:rPr>
              <a:t>Ускорение работы алгоритма</a:t>
            </a:r>
            <a:endParaRPr lang="ru-RU" sz="3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07879"/>
            <a:ext cx="107529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Реализовано два способа, направленных на уменьшения времени работы алгоритма:</a:t>
            </a:r>
          </a:p>
          <a:p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1. Запуск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алгоритма на нескольких различных ЭК. Поскольку алгоритм 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Ленстры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является вероятностным, это позволит увеличить шансы сгенерировать оптимальную(удачную) ЭК. В итоге, при использовании 5 потоков это позволило сократить время работы, в среднем, на 70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%.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790" y="2926656"/>
            <a:ext cx="6604210" cy="393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41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1548"/>
            <a:ext cx="778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  <a:cs typeface="Times New Roman" panose="02020603050405020304" pitchFamily="18" charset="0"/>
              </a:rPr>
              <a:t>Ускорение работы алгоритма</a:t>
            </a:r>
            <a:endParaRPr lang="ru-RU" sz="3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07879"/>
            <a:ext cx="10752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Реализовано два способа, направленных на уменьшения времени работы алгоритма:</a:t>
            </a:r>
          </a:p>
          <a:p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2. Разбиение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внутреннего цикла с диапазоном [1,B] на равные части и вычисление точек в цикле в отдельных потоках. Этот способ при использовании 5 потоков позволил сократить время работы, в среднем, на 45%.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564" y="2865835"/>
            <a:ext cx="6546436" cy="399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17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524</TotalTime>
  <Words>463</Words>
  <Application>Microsoft Office PowerPoint</Application>
  <PresentationFormat>Широкоэкранный</PresentationFormat>
  <Paragraphs>60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Symbol</vt:lpstr>
      <vt:lpstr>Times New Roman</vt:lpstr>
      <vt:lpstr>Wingdings 3</vt:lpstr>
      <vt:lpstr>Ион</vt:lpstr>
      <vt:lpstr>Криптография на эллиптических кривых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и сравнение алгоритмов симметричного шифрования на примере DES и LOKI97</dc:title>
  <dc:creator>Рома Гутров</dc:creator>
  <cp:lastModifiedBy>Рома Гутров</cp:lastModifiedBy>
  <cp:revision>33</cp:revision>
  <dcterms:created xsi:type="dcterms:W3CDTF">2022-07-16T06:55:25Z</dcterms:created>
  <dcterms:modified xsi:type="dcterms:W3CDTF">2023-07-16T11:35:42Z</dcterms:modified>
</cp:coreProperties>
</file>