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0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10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986194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22448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92819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72937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260338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22808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10342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21081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116595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19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7736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20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766949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24522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083679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29138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9428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2958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45050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93902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23770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06064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20974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9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49750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31.05.2023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31.05.2023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31.05.2023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31.05.2023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Autofit/>
          </a:bodyPr>
          <a:lstStyle/>
          <a:p>
            <a:pPr algn="l"/>
            <a:r>
              <a:rPr lang="ru-RU" sz="5400" noProof="1" smtClean="0"/>
              <a:t>Факторизация целых чисел на эллиптических кривых. Алгоритм Ленстры.</a:t>
            </a:r>
            <a:endParaRPr lang="ru-RU" sz="54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Операции на эллиптической кривой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5" y="1827324"/>
            <a:ext cx="4055856" cy="4624276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 smtClean="0"/>
              <a:t>Основная операция на ЭК – сложение точек, принадлежащих этой кривой.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 smtClean="0"/>
              <a:t>Суммой </a:t>
            </a:r>
            <a:r>
              <a:rPr lang="ru-RU" sz="2000" noProof="1"/>
              <a:t>двух точек P и Q называется точка R = P + Q, обратная третьей точке пересечения эллиптической кривой и прямой, проходящей через точки P и Q.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540" y="1810798"/>
            <a:ext cx="6093619" cy="47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79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Операции на эллиптической кривой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827324"/>
            <a:ext cx="9681481" cy="1281636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/>
              <a:t>Если суммируемые точки P и Q совпадают, то P + Q = P + P = R, что равносильно удвоению точки R=2P.  При </a:t>
            </a:r>
            <a:r>
              <a:rPr lang="ru-RU" sz="2000" noProof="1" smtClean="0"/>
              <a:t>P</a:t>
            </a:r>
            <a:r>
              <a:rPr lang="en-US" sz="2000" noProof="1" smtClean="0"/>
              <a:t>=</a:t>
            </a:r>
            <a:r>
              <a:rPr lang="ru-RU" sz="2000" noProof="1" smtClean="0"/>
              <a:t>Q </a:t>
            </a:r>
            <a:r>
              <a:rPr lang="ru-RU" sz="2000" noProof="1"/>
              <a:t>секущая PQ превращается в касательную к кривой и геометрически удвоенная точка 2P – это точка, обратная к точке пересечения этой касательной и эллиптической кривой.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5" y="3345609"/>
            <a:ext cx="87534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80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Операции на эллиптической кривой</a:t>
            </a:r>
            <a:endParaRPr lang="ru-R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104" y="1827324"/>
                <a:ext cx="11107376" cy="4603956"/>
              </a:xfrm>
            </p:spPr>
            <p:txBody>
              <a:bodyPr rtl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Найдем координаты точки 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3, y3), выразив их через координаты точек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1,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1) и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2,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2). При этом точки P и Q могут быть различными или совпадающими. В соответствии с этим имеем два случая: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≠±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Запишем уравнение прямой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Угловой коэффициент прямой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PQ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равен: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ru-RU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 smtClean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ru-RU" sz="20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При 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 = Q,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2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Угловой коэффициент прямой равен: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3∗</m:t>
                            </m:r>
                            <m:sSubSup>
                              <m:sSubSup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sub/>
                        </m:sSub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2∗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ru-RU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RU" sz="2000" noProof="1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104" y="1827324"/>
                <a:ext cx="11107376" cy="4603956"/>
              </a:xfrm>
              <a:blipFill>
                <a:blip r:embed="rId3"/>
                <a:stretch>
                  <a:fillRect l="-1207" t="-3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06" y="3452017"/>
            <a:ext cx="4724400" cy="542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06" y="5137945"/>
            <a:ext cx="2676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76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Операции на эллиптической кривой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827324"/>
            <a:ext cx="11107376" cy="4603956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Итак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 чтобы построить группу E точек эллиптической кривой, выберем  в качестве нейтрального элемента группы точку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; ∞), для которой положим: </a:t>
            </a:r>
            <a:b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+ (-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O, </a:t>
            </a:r>
            <a:r>
              <a:rPr lang="ru-RU" sz="2000" dirty="0">
                <a:ea typeface="Calibri" panose="020F0502020204030204" pitchFamily="34" charset="0"/>
                <a:cs typeface="Cambria Math" panose="02040503050406030204" pitchFamily="18" charset="0"/>
              </a:rPr>
              <a:t>∀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sz="2000" dirty="0">
                <a:ea typeface="Calibri" panose="020F0502020204030204" pitchFamily="34" charset="0"/>
                <a:cs typeface="Cambria Math" panose="02040503050406030204" pitchFamily="18" charset="0"/>
              </a:rPr>
              <a:t>∈ </a:t>
            </a:r>
            <a:r>
              <a:rPr lang="en-US" sz="2000" dirty="0">
                <a:ea typeface="Calibri" panose="020F0502020204030204" pitchFamily="34" charset="0"/>
                <a:cs typeface="Cambria Math" panose="02040503050406030204" pitchFamily="18" charset="0"/>
              </a:rPr>
              <a:t>E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a typeface="Calibri" panose="020F0502020204030204" pitchFamily="34" charset="0"/>
              </a:rPr>
              <a:t>Прямая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ea typeface="Calibri" panose="020F0502020204030204" pitchFamily="34" charset="0"/>
              </a:rPr>
              <a:t>проходящая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через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точки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P </a:t>
            </a:r>
            <a:r>
              <a:rPr lang="ru-RU" sz="2000" dirty="0">
                <a:ea typeface="Calibri" panose="020F0502020204030204" pitchFamily="34" charset="0"/>
              </a:rPr>
              <a:t>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-P, </a:t>
            </a:r>
            <a:r>
              <a:rPr lang="ru-RU" sz="2000" dirty="0">
                <a:ea typeface="Calibri" panose="020F0502020204030204" pitchFamily="34" charset="0"/>
              </a:rPr>
              <a:t>перпендикулярна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ea typeface="Calibri" panose="020F0502020204030204" pitchFamily="34" charset="0"/>
              </a:rPr>
              <a:t>к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оси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абсцисс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поэтому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можно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принять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ea typeface="Calibri" panose="020F0502020204030204" pitchFamily="34" charset="0"/>
              </a:rPr>
              <a:t>что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третья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точка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пересечения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</a:rPr>
              <a:t>перпендик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уляра и кривой уходит в бесконечность вдоль оси ординат. Поэтому точку  O называют </a:t>
            </a:r>
            <a:r>
              <a:rPr lang="ru-RU" sz="2000" dirty="0">
                <a:highlight>
                  <a:srgbClr val="D3D3D3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точкой на бесконечности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000" dirty="0">
                <a:highlight>
                  <a:srgbClr val="D3D3D3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бесконечно удаленной  точкой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кривой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highlight>
                  <a:srgbClr val="D3D3D3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Согласно теореме Анри Пуанкаре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множество точек эллиптической кривой вместе с введенной точкой на бесконечности </a:t>
            </a:r>
            <a:r>
              <a:rPr lang="ru-RU" sz="2000" dirty="0">
                <a:highlight>
                  <a:srgbClr val="D3D3D3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образует коммутативную группу относительно  операции сложения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точек: для этого есть все необходимые свойства – замкнутость, коммутативность, ассоциативность, наличие обратного элемента и нейтральный элемент.</a:t>
            </a:r>
            <a:endParaRPr lang="ru-RU" sz="2000" noProof="1"/>
          </a:p>
        </p:txBody>
      </p:sp>
    </p:spTree>
    <p:extLst>
      <p:ext uri="{BB962C8B-B14F-4D97-AF65-F5344CB8AC3E}">
        <p14:creationId xmlns:p14="http://schemas.microsoft.com/office/powerpoint/2010/main" val="3254862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674785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Операции на эллиптической кривой</a:t>
            </a:r>
            <a:r>
              <a:rPr lang="en-US" sz="2800" noProof="1" smtClean="0"/>
              <a:t>. </a:t>
            </a:r>
            <a:r>
              <a:rPr lang="ru-RU" sz="2800" noProof="1" smtClean="0"/>
              <a:t>Определение группы точек.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827324"/>
            <a:ext cx="10745107" cy="4603956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/>
              <a:t>Следовательно, приходим к такому определению группы точек на </a:t>
            </a:r>
            <a:r>
              <a:rPr lang="ru-RU" sz="2000" noProof="1" smtClean="0"/>
              <a:t>ЭК:</a:t>
            </a:r>
            <a:br>
              <a:rPr lang="ru-RU" sz="2000" noProof="1" smtClean="0"/>
            </a:br>
            <a:r>
              <a:rPr lang="ru-RU" sz="2000" noProof="1" smtClean="0"/>
              <a:t>	Группой </a:t>
            </a:r>
            <a:r>
              <a:rPr lang="ru-RU" sz="2000" noProof="1"/>
              <a:t>точек эллиптической кривой над конечным полем называется множество точек (x;y), координаты которых принадлежат полю и удовлетворяют уравнению:  </a:t>
            </a:r>
            <a:endParaRPr lang="ru-RU" sz="2000" noProof="1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noProof="1"/>
              <a:t> </a:t>
            </a:r>
            <a:r>
              <a:rPr lang="ru-RU" sz="2000" noProof="1" smtClean="0"/>
              <a:t>                                                         , </a:t>
            </a:r>
            <a:r>
              <a:rPr lang="ru-RU" sz="2000" noProof="1"/>
              <a:t>если характеристика поля p ≠ 2;3 и a,b принадлежат полю, </a:t>
            </a:r>
            <a:endParaRPr lang="ru-RU" sz="2000" noProof="1" smtClean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noProof="1" smtClean="0"/>
              <a:t>и                                    .  К </a:t>
            </a:r>
            <a:r>
              <a:rPr lang="ru-RU" sz="2000" noProof="1"/>
              <a:t>группе точек эллиптической кривой  также относится точка O(x; ∞).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noProof="1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2" y="2828872"/>
            <a:ext cx="2716071" cy="412167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713392" y="3458902"/>
            <a:ext cx="1674208" cy="3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54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674785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Операции на эллиптической кривой</a:t>
            </a:r>
            <a:r>
              <a:rPr lang="en-US" sz="2800" noProof="1" smtClean="0"/>
              <a:t>. </a:t>
            </a:r>
            <a:r>
              <a:rPr lang="ru-RU" sz="2800" noProof="1" smtClean="0"/>
              <a:t>Умножение точки на число. Порядок точки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827324"/>
            <a:ext cx="10745107" cy="4603956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/>
              <a:t>Из вышеизложенных операций  сложения и удвоения точки, а так же из того, что множество точек образует группу на ЭК вытекает операция умножения точки на число m в группе точек. Умножение точки на число есть ни что иное как сложение точки самой с собой m  раз.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/>
              <a:t>Еще одно определение, которое понадобится нам для алгоритма Ленстры – это порядок точки. Порядок точки P – это наименьшее натуральное число n, при котором nP = 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noProof="1"/>
          </a:p>
        </p:txBody>
      </p:sp>
    </p:spTree>
    <p:extLst>
      <p:ext uri="{BB962C8B-B14F-4D97-AF65-F5344CB8AC3E}">
        <p14:creationId xmlns:p14="http://schemas.microsoft.com/office/powerpoint/2010/main" val="45562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674785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Алгоритм Ленстры. Обоснование и идея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827324"/>
            <a:ext cx="10745107" cy="4603956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 smtClean="0"/>
              <a:t>Пусть уравнение                                            взятое по модулю числа </a:t>
            </a:r>
            <a:r>
              <a:rPr lang="en-US" sz="2000" noProof="1" smtClean="0">
                <a:solidFill>
                  <a:srgbClr val="92D050"/>
                </a:solidFill>
              </a:rPr>
              <a:t>n</a:t>
            </a:r>
            <a:r>
              <a:rPr lang="en-US" sz="2000" noProof="1" smtClean="0">
                <a:solidFill>
                  <a:srgbClr val="FF0000"/>
                </a:solidFill>
              </a:rPr>
              <a:t> </a:t>
            </a:r>
            <a:r>
              <a:rPr lang="ru-RU" sz="2000" noProof="1" smtClean="0"/>
              <a:t>задает ЭК </a:t>
            </a:r>
            <a:r>
              <a:rPr lang="en-US" sz="2000" noProof="1" smtClean="0">
                <a:solidFill>
                  <a:srgbClr val="FFFF00"/>
                </a:solidFill>
              </a:rPr>
              <a:t>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/>
              <a:t>Если числа </a:t>
            </a:r>
            <a:r>
              <a:rPr lang="ru-RU" i="1" dirty="0">
                <a:solidFill>
                  <a:srgbClr val="FF0000"/>
                </a:solidFill>
              </a:rPr>
              <a:t>p</a:t>
            </a:r>
            <a:r>
              <a:rPr lang="ru-RU" dirty="0"/>
              <a:t> и </a:t>
            </a:r>
            <a:r>
              <a:rPr lang="ru-RU" i="1" dirty="0">
                <a:solidFill>
                  <a:srgbClr val="00B0F0"/>
                </a:solidFill>
              </a:rPr>
              <a:t>q</a:t>
            </a:r>
            <a:r>
              <a:rPr lang="ru-RU" dirty="0"/>
              <a:t> — два простых делителя числа </a:t>
            </a:r>
            <a:r>
              <a:rPr lang="ru-RU" i="1" dirty="0">
                <a:solidFill>
                  <a:srgbClr val="92D050"/>
                </a:solidFill>
              </a:rPr>
              <a:t>n</a:t>
            </a:r>
            <a:r>
              <a:rPr lang="ru-RU" dirty="0"/>
              <a:t>, то вышеупомянутое уравнение будет верно и при взятии по модулю </a:t>
            </a:r>
            <a:r>
              <a:rPr lang="ru-RU" i="1" dirty="0">
                <a:solidFill>
                  <a:srgbClr val="FF0000"/>
                </a:solidFill>
              </a:rPr>
              <a:t>p</a:t>
            </a:r>
            <a:r>
              <a:rPr lang="ru-RU" dirty="0"/>
              <a:t> или по модулю </a:t>
            </a:r>
            <a:r>
              <a:rPr lang="ru-RU" i="1" dirty="0">
                <a:solidFill>
                  <a:srgbClr val="00B0F0"/>
                </a:solidFill>
              </a:rPr>
              <a:t>q</a:t>
            </a:r>
            <a:r>
              <a:rPr lang="ru-RU" dirty="0"/>
              <a:t>. То есть мы имеем две ЭК : </a:t>
            </a:r>
            <a:r>
              <a:rPr lang="en-US" b="1" i="1" dirty="0">
                <a:solidFill>
                  <a:srgbClr val="FF0000"/>
                </a:solidFill>
              </a:rPr>
              <a:t>E</a:t>
            </a:r>
            <a:r>
              <a:rPr lang="ru-RU" b="1" i="1" dirty="0">
                <a:solidFill>
                  <a:srgbClr val="FF0000"/>
                </a:solidFill>
              </a:rPr>
              <a:t>_1 </a:t>
            </a:r>
            <a:r>
              <a:rPr lang="ru-RU" b="1" i="1" dirty="0"/>
              <a:t>(</a:t>
            </a:r>
            <a:r>
              <a:rPr lang="en-US" b="1" i="1" dirty="0"/>
              <a:t>mod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ru-RU" b="1" i="1" dirty="0"/>
              <a:t>)</a:t>
            </a:r>
            <a:r>
              <a:rPr lang="ru-RU" dirty="0"/>
              <a:t> и </a:t>
            </a:r>
            <a:r>
              <a:rPr lang="en-US" b="1" i="1" dirty="0">
                <a:solidFill>
                  <a:srgbClr val="00B0F0"/>
                </a:solidFill>
              </a:rPr>
              <a:t>E</a:t>
            </a:r>
            <a:r>
              <a:rPr lang="ru-RU" b="1" i="1" dirty="0">
                <a:solidFill>
                  <a:srgbClr val="00B0F0"/>
                </a:solidFill>
              </a:rPr>
              <a:t>_2 </a:t>
            </a:r>
            <a:r>
              <a:rPr lang="ru-RU" b="1" i="1" dirty="0"/>
              <a:t>(</a:t>
            </a:r>
            <a:r>
              <a:rPr lang="en-US" b="1" i="1" dirty="0"/>
              <a:t>mod </a:t>
            </a:r>
            <a:r>
              <a:rPr lang="en-US" b="1" i="1" dirty="0">
                <a:solidFill>
                  <a:srgbClr val="00B0F0"/>
                </a:solidFill>
              </a:rPr>
              <a:t>q</a:t>
            </a:r>
            <a:r>
              <a:rPr lang="ru-RU" b="1" i="1" dirty="0"/>
              <a:t>)</a:t>
            </a:r>
            <a:r>
              <a:rPr lang="ru-RU" dirty="0"/>
              <a:t>, которые задают, соответственно, две эллиптические кривые (меньшие, чем </a:t>
            </a:r>
            <a:r>
              <a:rPr lang="en-US" b="1" i="1" dirty="0">
                <a:solidFill>
                  <a:srgbClr val="FFFF00"/>
                </a:solidFill>
              </a:rPr>
              <a:t>E</a:t>
            </a:r>
            <a:r>
              <a:rPr lang="ru-RU" dirty="0"/>
              <a:t> </a:t>
            </a:r>
            <a:r>
              <a:rPr lang="ru-RU" dirty="0" smtClean="0"/>
              <a:t>). </a:t>
            </a:r>
            <a:r>
              <a:rPr lang="ru-RU" dirty="0"/>
              <a:t>Однако </a:t>
            </a:r>
            <a:r>
              <a:rPr lang="en-US" b="1" i="1" dirty="0">
                <a:solidFill>
                  <a:srgbClr val="FF0000"/>
                </a:solidFill>
              </a:rPr>
              <a:t>E</a:t>
            </a:r>
            <a:r>
              <a:rPr lang="ru-RU" b="1" i="1" dirty="0">
                <a:solidFill>
                  <a:srgbClr val="FF0000"/>
                </a:solidFill>
              </a:rPr>
              <a:t>_1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b="1" i="1" dirty="0">
                <a:solidFill>
                  <a:srgbClr val="00B0F0"/>
                </a:solidFill>
              </a:rPr>
              <a:t>E</a:t>
            </a:r>
            <a:r>
              <a:rPr lang="ru-RU" b="1" i="1" dirty="0">
                <a:solidFill>
                  <a:srgbClr val="00B0F0"/>
                </a:solidFill>
              </a:rPr>
              <a:t>_2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 smtClean="0"/>
              <a:t>с </a:t>
            </a:r>
            <a:r>
              <a:rPr lang="ru-RU" dirty="0"/>
              <a:t>заданной операцией сложения ⊞ — не только эллиптические кривые: они также являются группами. Пусть они содержат </a:t>
            </a:r>
            <a:r>
              <a:rPr lang="ru-RU" i="1" dirty="0" err="1">
                <a:solidFill>
                  <a:srgbClr val="FF0000"/>
                </a:solidFill>
              </a:rPr>
              <a:t>N</a:t>
            </a:r>
            <a:r>
              <a:rPr lang="ru-RU" i="1" baseline="-25000" dirty="0" err="1">
                <a:solidFill>
                  <a:srgbClr val="FF0000"/>
                </a:solidFill>
              </a:rPr>
              <a:t>p</a:t>
            </a:r>
            <a:r>
              <a:rPr lang="ru-RU" dirty="0"/>
              <a:t> и </a:t>
            </a:r>
            <a:r>
              <a:rPr lang="ru-RU" i="1" dirty="0" err="1">
                <a:solidFill>
                  <a:srgbClr val="00B0F0"/>
                </a:solidFill>
              </a:rPr>
              <a:t>N</a:t>
            </a:r>
            <a:r>
              <a:rPr lang="ru-RU" i="1" baseline="-25000" dirty="0" err="1">
                <a:solidFill>
                  <a:srgbClr val="00B0F0"/>
                </a:solidFill>
              </a:rPr>
              <a:t>q</a:t>
            </a:r>
            <a:r>
              <a:rPr lang="ru-RU" dirty="0"/>
              <a:t> элементов, соответственно, тогда если:</a:t>
            </a:r>
            <a:endParaRPr lang="ru-RU" sz="2000" noProof="1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1" y="1894832"/>
            <a:ext cx="2098611" cy="2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3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674785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Алгоритм Ленстры. Обоснование и идея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827324"/>
            <a:ext cx="10745107" cy="4603956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 smtClean="0"/>
              <a:t>Пусть уравнение                                            взятое по модулю числа </a:t>
            </a:r>
            <a:r>
              <a:rPr lang="en-US" sz="2000" noProof="1" smtClean="0">
                <a:solidFill>
                  <a:srgbClr val="92D050"/>
                </a:solidFill>
              </a:rPr>
              <a:t>n</a:t>
            </a:r>
            <a:r>
              <a:rPr lang="en-US" sz="2000" noProof="1" smtClean="0">
                <a:solidFill>
                  <a:srgbClr val="FF0000"/>
                </a:solidFill>
              </a:rPr>
              <a:t> </a:t>
            </a:r>
            <a:r>
              <a:rPr lang="ru-RU" sz="2000" noProof="1" smtClean="0"/>
              <a:t>задает ЭК </a:t>
            </a:r>
            <a:r>
              <a:rPr lang="en-US" sz="2000" noProof="1" smtClean="0">
                <a:solidFill>
                  <a:srgbClr val="FFFF00"/>
                </a:solidFill>
              </a:rPr>
              <a:t>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/>
              <a:t>Если числа </a:t>
            </a:r>
            <a:r>
              <a:rPr lang="ru-RU" sz="2000" i="1" dirty="0">
                <a:solidFill>
                  <a:srgbClr val="FF0000"/>
                </a:solidFill>
              </a:rPr>
              <a:t>p</a:t>
            </a:r>
            <a:r>
              <a:rPr lang="ru-RU" sz="2000" dirty="0"/>
              <a:t> и </a:t>
            </a:r>
            <a:r>
              <a:rPr lang="ru-RU" sz="2000" i="1" dirty="0">
                <a:solidFill>
                  <a:srgbClr val="00B0F0"/>
                </a:solidFill>
              </a:rPr>
              <a:t>q</a:t>
            </a:r>
            <a:r>
              <a:rPr lang="ru-RU" sz="2000" dirty="0"/>
              <a:t> — два простых делителя числа </a:t>
            </a:r>
            <a:r>
              <a:rPr lang="ru-RU" sz="2000" i="1" dirty="0" smtClean="0">
                <a:solidFill>
                  <a:srgbClr val="92D050"/>
                </a:solidFill>
              </a:rPr>
              <a:t>n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ru-RU" sz="2000" dirty="0"/>
              <a:t>И</a:t>
            </a:r>
            <a:r>
              <a:rPr lang="ru-RU" sz="2000" dirty="0" smtClean="0"/>
              <a:t>меем </a:t>
            </a:r>
            <a:r>
              <a:rPr lang="ru-RU" sz="2000" dirty="0"/>
              <a:t>две ЭК : </a:t>
            </a:r>
            <a:r>
              <a:rPr lang="en-US" sz="2000" b="1" i="1" dirty="0">
                <a:solidFill>
                  <a:srgbClr val="FF0000"/>
                </a:solidFill>
              </a:rPr>
              <a:t>E</a:t>
            </a:r>
            <a:r>
              <a:rPr lang="ru-RU" sz="2000" b="1" i="1" dirty="0">
                <a:solidFill>
                  <a:srgbClr val="FF0000"/>
                </a:solidFill>
              </a:rPr>
              <a:t>_1 </a:t>
            </a:r>
            <a:r>
              <a:rPr lang="ru-RU" sz="2000" b="1" i="1" dirty="0"/>
              <a:t>(</a:t>
            </a:r>
            <a:r>
              <a:rPr lang="en-US" sz="2000" b="1" i="1" dirty="0"/>
              <a:t>mod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ru-RU" sz="2000" b="1" i="1" dirty="0"/>
              <a:t>)</a:t>
            </a:r>
            <a:r>
              <a:rPr lang="ru-RU" sz="2000" dirty="0"/>
              <a:t> и </a:t>
            </a:r>
            <a:r>
              <a:rPr lang="en-US" sz="2000" b="1" i="1" dirty="0">
                <a:solidFill>
                  <a:srgbClr val="00B0F0"/>
                </a:solidFill>
              </a:rPr>
              <a:t>E</a:t>
            </a:r>
            <a:r>
              <a:rPr lang="ru-RU" sz="2000" b="1" i="1" dirty="0">
                <a:solidFill>
                  <a:srgbClr val="00B0F0"/>
                </a:solidFill>
              </a:rPr>
              <a:t>_2 </a:t>
            </a:r>
            <a:r>
              <a:rPr lang="ru-RU" sz="2000" b="1" i="1" dirty="0"/>
              <a:t>(</a:t>
            </a:r>
            <a:r>
              <a:rPr lang="en-US" sz="2000" b="1" i="1" dirty="0"/>
              <a:t>mod </a:t>
            </a:r>
            <a:r>
              <a:rPr lang="en-US" sz="2000" b="1" i="1" dirty="0" smtClean="0">
                <a:solidFill>
                  <a:srgbClr val="00B0F0"/>
                </a:solidFill>
              </a:rPr>
              <a:t>q</a:t>
            </a:r>
            <a:r>
              <a:rPr lang="ru-RU" sz="2000" b="1" i="1" dirty="0" smtClean="0"/>
              <a:t>).</a:t>
            </a:r>
            <a:br>
              <a:rPr lang="ru-RU" sz="2000" b="1" i="1" dirty="0" smtClean="0"/>
            </a:br>
            <a:r>
              <a:rPr lang="ru-RU" sz="2000" dirty="0" smtClean="0"/>
              <a:t>Пусть </a:t>
            </a:r>
            <a:r>
              <a:rPr lang="ru-RU" sz="2000" dirty="0"/>
              <a:t>они содержат </a:t>
            </a:r>
            <a:r>
              <a:rPr lang="ru-RU" sz="2000" i="1" dirty="0" err="1">
                <a:solidFill>
                  <a:srgbClr val="FF0000"/>
                </a:solidFill>
              </a:rPr>
              <a:t>N</a:t>
            </a:r>
            <a:r>
              <a:rPr lang="ru-RU" sz="2000" i="1" baseline="-25000" dirty="0" err="1">
                <a:solidFill>
                  <a:srgbClr val="FF0000"/>
                </a:solidFill>
              </a:rPr>
              <a:t>p</a:t>
            </a:r>
            <a:r>
              <a:rPr lang="ru-RU" sz="2000" dirty="0"/>
              <a:t> и </a:t>
            </a:r>
            <a:r>
              <a:rPr lang="ru-RU" sz="2000" i="1" dirty="0" err="1">
                <a:solidFill>
                  <a:srgbClr val="00B0F0"/>
                </a:solidFill>
              </a:rPr>
              <a:t>N</a:t>
            </a:r>
            <a:r>
              <a:rPr lang="ru-RU" sz="2000" i="1" baseline="-25000" dirty="0" err="1">
                <a:solidFill>
                  <a:srgbClr val="00B0F0"/>
                </a:solidFill>
              </a:rPr>
              <a:t>q</a:t>
            </a:r>
            <a:r>
              <a:rPr lang="ru-RU" sz="2000" dirty="0"/>
              <a:t> элементов, соответственно, тогда если:</a:t>
            </a:r>
            <a:endParaRPr lang="ru-RU" sz="2000" noProof="1">
              <a:solidFill>
                <a:srgbClr val="FFFF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1" y="1894832"/>
            <a:ext cx="2098611" cy="2590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9" y="3584392"/>
            <a:ext cx="7156317" cy="270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7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674785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Алгоритм Ленстры. Обоснование и идея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441450"/>
            <a:ext cx="10745107" cy="4603956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 smtClean="0"/>
              <a:t>Пусть уравнение                                            взятое по модулю числа </a:t>
            </a:r>
            <a:r>
              <a:rPr lang="en-US" sz="2000" noProof="1" smtClean="0">
                <a:solidFill>
                  <a:srgbClr val="92D050"/>
                </a:solidFill>
              </a:rPr>
              <a:t>n</a:t>
            </a:r>
            <a:r>
              <a:rPr lang="en-US" sz="2000" noProof="1" smtClean="0">
                <a:solidFill>
                  <a:srgbClr val="FF0000"/>
                </a:solidFill>
              </a:rPr>
              <a:t> </a:t>
            </a:r>
            <a:r>
              <a:rPr lang="ru-RU" sz="2000" noProof="1" smtClean="0"/>
              <a:t>задает ЭК </a:t>
            </a:r>
            <a:r>
              <a:rPr lang="en-US" sz="2000" noProof="1" smtClean="0">
                <a:solidFill>
                  <a:srgbClr val="FFFF00"/>
                </a:solidFill>
              </a:rPr>
              <a:t>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Если числа </a:t>
            </a:r>
            <a:r>
              <a:rPr lang="ru-RU" sz="2000" i="1" dirty="0">
                <a:solidFill>
                  <a:srgbClr val="FF0000"/>
                </a:solidFill>
              </a:rPr>
              <a:t>p</a:t>
            </a:r>
            <a:r>
              <a:rPr lang="ru-RU" sz="2000" dirty="0"/>
              <a:t> и </a:t>
            </a:r>
            <a:r>
              <a:rPr lang="ru-RU" sz="2000" i="1" dirty="0">
                <a:solidFill>
                  <a:srgbClr val="00B0F0"/>
                </a:solidFill>
              </a:rPr>
              <a:t>q</a:t>
            </a:r>
            <a:r>
              <a:rPr lang="ru-RU" sz="2000" dirty="0"/>
              <a:t> — два простых делителя числа </a:t>
            </a:r>
            <a:r>
              <a:rPr lang="ru-RU" sz="2000" i="1" dirty="0" smtClean="0">
                <a:solidFill>
                  <a:srgbClr val="92D050"/>
                </a:solidFill>
              </a:rPr>
              <a:t>n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ru-RU" sz="2000" dirty="0"/>
              <a:t>И</a:t>
            </a:r>
            <a:r>
              <a:rPr lang="ru-RU" sz="2000" dirty="0" smtClean="0"/>
              <a:t>меем </a:t>
            </a:r>
            <a:r>
              <a:rPr lang="ru-RU" sz="2000" dirty="0"/>
              <a:t>две ЭК : </a:t>
            </a:r>
            <a:r>
              <a:rPr lang="en-US" sz="2000" b="1" i="1" dirty="0">
                <a:solidFill>
                  <a:srgbClr val="FF0000"/>
                </a:solidFill>
              </a:rPr>
              <a:t>E</a:t>
            </a:r>
            <a:r>
              <a:rPr lang="ru-RU" sz="2000" b="1" i="1" dirty="0">
                <a:solidFill>
                  <a:srgbClr val="FF0000"/>
                </a:solidFill>
              </a:rPr>
              <a:t>_1 </a:t>
            </a:r>
            <a:r>
              <a:rPr lang="ru-RU" sz="2000" b="1" i="1" dirty="0"/>
              <a:t>(</a:t>
            </a:r>
            <a:r>
              <a:rPr lang="en-US" sz="2000" b="1" i="1" dirty="0"/>
              <a:t>mod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ru-RU" sz="2000" b="1" i="1" dirty="0"/>
              <a:t>)</a:t>
            </a:r>
            <a:r>
              <a:rPr lang="ru-RU" sz="2000" dirty="0"/>
              <a:t> и </a:t>
            </a:r>
            <a:r>
              <a:rPr lang="en-US" sz="2000" b="1" i="1" dirty="0">
                <a:solidFill>
                  <a:srgbClr val="00B0F0"/>
                </a:solidFill>
              </a:rPr>
              <a:t>E</a:t>
            </a:r>
            <a:r>
              <a:rPr lang="ru-RU" sz="2000" b="1" i="1" dirty="0">
                <a:solidFill>
                  <a:srgbClr val="00B0F0"/>
                </a:solidFill>
              </a:rPr>
              <a:t>_2 </a:t>
            </a:r>
            <a:r>
              <a:rPr lang="ru-RU" sz="2000" b="1" i="1" dirty="0"/>
              <a:t>(</a:t>
            </a:r>
            <a:r>
              <a:rPr lang="en-US" sz="2000" b="1" i="1" dirty="0"/>
              <a:t>mod </a:t>
            </a:r>
            <a:r>
              <a:rPr lang="en-US" sz="2000" b="1" i="1" dirty="0" smtClean="0">
                <a:solidFill>
                  <a:srgbClr val="00B0F0"/>
                </a:solidFill>
              </a:rPr>
              <a:t>q</a:t>
            </a:r>
            <a:r>
              <a:rPr lang="ru-RU" sz="2000" b="1" i="1" dirty="0" smtClean="0"/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Порядок группы точек, лежащих на эллиптической кривой </a:t>
            </a:r>
            <a:r>
              <a:rPr lang="ru-RU" sz="2000" dirty="0">
                <a:solidFill>
                  <a:srgbClr val="FFFF00"/>
                </a:solidFill>
              </a:rPr>
              <a:t>E</a:t>
            </a:r>
            <a:r>
              <a:rPr lang="ru-RU" sz="2000" dirty="0"/>
              <a:t>  над </a:t>
            </a:r>
            <a:r>
              <a:rPr lang="ru-RU" sz="2000" dirty="0" err="1" smtClean="0"/>
              <a:t>Z_p</a:t>
            </a:r>
            <a:r>
              <a:rPr lang="ru-RU" sz="2000" dirty="0"/>
              <a:t>, согласно теореме Хассе ограничен:</a:t>
            </a: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1" y="1488065"/>
            <a:ext cx="2098611" cy="2590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287" y="3153042"/>
            <a:ext cx="3607552" cy="4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75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674785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Алгоритм Ленстры. Обоснование и идея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441450"/>
            <a:ext cx="10745107" cy="4603956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 smtClean="0"/>
              <a:t>Пусть уравнение                                            взятое по модулю числа </a:t>
            </a:r>
            <a:r>
              <a:rPr lang="en-US" sz="2000" noProof="1" smtClean="0">
                <a:solidFill>
                  <a:srgbClr val="92D050"/>
                </a:solidFill>
              </a:rPr>
              <a:t>n</a:t>
            </a:r>
            <a:r>
              <a:rPr lang="en-US" sz="2000" noProof="1" smtClean="0">
                <a:solidFill>
                  <a:srgbClr val="FF0000"/>
                </a:solidFill>
              </a:rPr>
              <a:t> </a:t>
            </a:r>
            <a:r>
              <a:rPr lang="ru-RU" sz="2000" noProof="1" smtClean="0"/>
              <a:t>задает ЭК </a:t>
            </a:r>
            <a:r>
              <a:rPr lang="en-US" sz="2000" noProof="1" smtClean="0">
                <a:solidFill>
                  <a:srgbClr val="FFFF00"/>
                </a:solidFill>
              </a:rPr>
              <a:t>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Если числа </a:t>
            </a:r>
            <a:r>
              <a:rPr lang="ru-RU" sz="2000" i="1" dirty="0">
                <a:solidFill>
                  <a:srgbClr val="FF0000"/>
                </a:solidFill>
              </a:rPr>
              <a:t>p</a:t>
            </a:r>
            <a:r>
              <a:rPr lang="ru-RU" sz="2000" dirty="0"/>
              <a:t> и </a:t>
            </a:r>
            <a:r>
              <a:rPr lang="ru-RU" sz="2000" i="1" dirty="0">
                <a:solidFill>
                  <a:srgbClr val="00B0F0"/>
                </a:solidFill>
              </a:rPr>
              <a:t>q</a:t>
            </a:r>
            <a:r>
              <a:rPr lang="ru-RU" sz="2000" dirty="0"/>
              <a:t> — два простых делителя числа </a:t>
            </a:r>
            <a:r>
              <a:rPr lang="ru-RU" sz="2000" i="1" dirty="0" smtClean="0">
                <a:solidFill>
                  <a:srgbClr val="92D050"/>
                </a:solidFill>
              </a:rPr>
              <a:t>n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ru-RU" sz="2000" dirty="0"/>
              <a:t>И</a:t>
            </a:r>
            <a:r>
              <a:rPr lang="ru-RU" sz="2000" dirty="0" smtClean="0"/>
              <a:t>меем </a:t>
            </a:r>
            <a:r>
              <a:rPr lang="ru-RU" sz="2000" dirty="0"/>
              <a:t>две ЭК : </a:t>
            </a:r>
            <a:r>
              <a:rPr lang="en-US" sz="2000" b="1" i="1" dirty="0">
                <a:solidFill>
                  <a:srgbClr val="FF0000"/>
                </a:solidFill>
              </a:rPr>
              <a:t>E</a:t>
            </a:r>
            <a:r>
              <a:rPr lang="ru-RU" sz="2000" b="1" i="1" dirty="0">
                <a:solidFill>
                  <a:srgbClr val="FF0000"/>
                </a:solidFill>
              </a:rPr>
              <a:t>_1 </a:t>
            </a:r>
            <a:r>
              <a:rPr lang="ru-RU" sz="2000" b="1" i="1" dirty="0"/>
              <a:t>(</a:t>
            </a:r>
            <a:r>
              <a:rPr lang="en-US" sz="2000" b="1" i="1" dirty="0"/>
              <a:t>mod </a:t>
            </a:r>
            <a:r>
              <a:rPr lang="en-US" sz="2000" b="1" i="1" dirty="0">
                <a:solidFill>
                  <a:srgbClr val="FF0000"/>
                </a:solidFill>
              </a:rPr>
              <a:t>p</a:t>
            </a:r>
            <a:r>
              <a:rPr lang="ru-RU" sz="2000" b="1" i="1" dirty="0"/>
              <a:t>)</a:t>
            </a:r>
            <a:r>
              <a:rPr lang="ru-RU" sz="2000" dirty="0"/>
              <a:t> и </a:t>
            </a:r>
            <a:r>
              <a:rPr lang="en-US" sz="2000" b="1" i="1" dirty="0">
                <a:solidFill>
                  <a:srgbClr val="00B0F0"/>
                </a:solidFill>
              </a:rPr>
              <a:t>E</a:t>
            </a:r>
            <a:r>
              <a:rPr lang="ru-RU" sz="2000" b="1" i="1" dirty="0">
                <a:solidFill>
                  <a:srgbClr val="00B0F0"/>
                </a:solidFill>
              </a:rPr>
              <a:t>_2 </a:t>
            </a:r>
            <a:r>
              <a:rPr lang="ru-RU" sz="2000" b="1" i="1" dirty="0"/>
              <a:t>(</a:t>
            </a:r>
            <a:r>
              <a:rPr lang="en-US" sz="2000" b="1" i="1" dirty="0"/>
              <a:t>mod </a:t>
            </a:r>
            <a:r>
              <a:rPr lang="en-US" sz="2000" b="1" i="1" dirty="0" smtClean="0">
                <a:solidFill>
                  <a:srgbClr val="00B0F0"/>
                </a:solidFill>
              </a:rPr>
              <a:t>q</a:t>
            </a:r>
            <a:r>
              <a:rPr lang="ru-RU" sz="2000" b="1" i="1" dirty="0" smtClean="0"/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Для случайно выбранной эллиптической кривой порядки </a:t>
            </a:r>
            <a:r>
              <a:rPr lang="ru-RU" sz="2000" i="1" dirty="0" err="1">
                <a:solidFill>
                  <a:srgbClr val="FF0000"/>
                </a:solidFill>
              </a:rPr>
              <a:t>N</a:t>
            </a:r>
            <a:r>
              <a:rPr lang="ru-RU" sz="2000" i="1" baseline="-25000" dirty="0" err="1">
                <a:solidFill>
                  <a:srgbClr val="FF0000"/>
                </a:solidFill>
              </a:rPr>
              <a:t>p</a:t>
            </a:r>
            <a:r>
              <a:rPr lang="ru-RU" sz="2000" dirty="0"/>
              <a:t> и </a:t>
            </a:r>
            <a:r>
              <a:rPr lang="ru-RU" sz="2000" i="1" dirty="0" err="1">
                <a:solidFill>
                  <a:srgbClr val="00B0F0"/>
                </a:solidFill>
              </a:rPr>
              <a:t>N</a:t>
            </a:r>
            <a:r>
              <a:rPr lang="ru-RU" sz="2000" i="1" baseline="-25000" dirty="0" err="1">
                <a:solidFill>
                  <a:srgbClr val="00B0F0"/>
                </a:solidFill>
              </a:rPr>
              <a:t>q</a:t>
            </a:r>
            <a:r>
              <a:rPr lang="ru-RU" sz="2000" dirty="0"/>
              <a:t> являются случайными числами, ограниченными по теореме </a:t>
            </a:r>
            <a:r>
              <a:rPr lang="ru-RU" sz="2000" dirty="0" smtClean="0"/>
              <a:t>Хассе. </a:t>
            </a:r>
            <a:r>
              <a:rPr lang="ru-RU" sz="2000" dirty="0"/>
              <a:t>Маловероятно, что большинство простых делителей </a:t>
            </a:r>
            <a:r>
              <a:rPr lang="ru-RU" sz="2000" i="1" dirty="0" err="1">
                <a:solidFill>
                  <a:srgbClr val="FF0000"/>
                </a:solidFill>
              </a:rPr>
              <a:t>N</a:t>
            </a:r>
            <a:r>
              <a:rPr lang="ru-RU" sz="2000" i="1" baseline="-25000" dirty="0" err="1">
                <a:solidFill>
                  <a:srgbClr val="FF0000"/>
                </a:solidFill>
              </a:rPr>
              <a:t>p</a:t>
            </a:r>
            <a:r>
              <a:rPr lang="ru-RU" sz="2000" dirty="0"/>
              <a:t> и </a:t>
            </a:r>
            <a:r>
              <a:rPr lang="ru-RU" sz="2000" i="1" dirty="0" err="1">
                <a:solidFill>
                  <a:srgbClr val="00B0F0"/>
                </a:solidFill>
              </a:rPr>
              <a:t>N</a:t>
            </a:r>
            <a:r>
              <a:rPr lang="ru-RU" sz="2000" i="1" baseline="-25000" dirty="0" err="1"/>
              <a:t>q</a:t>
            </a:r>
            <a:r>
              <a:rPr lang="ru-RU" sz="2000" dirty="0"/>
              <a:t> совпадают, и вероятно, что при вычислении </a:t>
            </a:r>
            <a:r>
              <a:rPr lang="ru-RU" b="1" i="1" dirty="0" err="1"/>
              <a:t>eP</a:t>
            </a:r>
            <a:r>
              <a:rPr lang="ru-RU" sz="2000" dirty="0"/>
              <a:t> встретится некоторый </a:t>
            </a:r>
            <a:br>
              <a:rPr lang="ru-RU" sz="2000" dirty="0"/>
            </a:br>
            <a:r>
              <a:rPr lang="en-US" sz="2000" i="1" dirty="0" smtClean="0"/>
              <a:t>k</a:t>
            </a:r>
            <a:r>
              <a:rPr lang="ru-RU" sz="2000" i="1" dirty="0"/>
              <a:t>*</a:t>
            </a:r>
            <a:r>
              <a:rPr lang="en-US" sz="2000" i="1" dirty="0"/>
              <a:t>P</a:t>
            </a:r>
            <a:r>
              <a:rPr lang="ru-RU" sz="2000" i="1" dirty="0"/>
              <a:t> = ∞</a:t>
            </a:r>
            <a:r>
              <a:rPr lang="ru-RU" sz="2000" dirty="0"/>
              <a:t> по модулю </a:t>
            </a:r>
            <a:r>
              <a:rPr lang="ru-RU" sz="2000" i="1" dirty="0">
                <a:solidFill>
                  <a:srgbClr val="FF0000"/>
                </a:solidFill>
              </a:rPr>
              <a:t>р</a:t>
            </a:r>
            <a:r>
              <a:rPr lang="ru-RU" sz="2000" dirty="0"/>
              <a:t>, но не по модулю </a:t>
            </a:r>
            <a:r>
              <a:rPr lang="ru-RU" sz="2000" i="1" dirty="0">
                <a:solidFill>
                  <a:srgbClr val="00B0F0"/>
                </a:solidFill>
              </a:rPr>
              <a:t>q</a:t>
            </a:r>
            <a:r>
              <a:rPr lang="ru-RU" sz="2000" dirty="0"/>
              <a:t>, или наоборот. Если это так, то </a:t>
            </a:r>
            <a:r>
              <a:rPr lang="ru-RU" b="1" i="1" dirty="0" err="1"/>
              <a:t>kP</a:t>
            </a:r>
            <a:r>
              <a:rPr lang="ru-RU" sz="2000" dirty="0"/>
              <a:t> не существует на исходной кривой, а в вычислениях было найдено такое </a:t>
            </a:r>
            <a:r>
              <a:rPr lang="ru-RU" i="1" dirty="0">
                <a:solidFill>
                  <a:srgbClr val="FFC000"/>
                </a:solidFill>
              </a:rPr>
              <a:t>v</a:t>
            </a:r>
            <a:r>
              <a:rPr lang="ru-RU" sz="2000" dirty="0"/>
              <a:t>, что либо </a:t>
            </a:r>
            <a:r>
              <a:rPr lang="ru-RU" i="1" dirty="0"/>
              <a:t>НОД (</a:t>
            </a:r>
            <a:r>
              <a:rPr lang="ru-RU" i="1" dirty="0">
                <a:solidFill>
                  <a:srgbClr val="FFC000"/>
                </a:solidFill>
              </a:rPr>
              <a:t>v</a:t>
            </a:r>
            <a:r>
              <a:rPr lang="ru-RU" i="1" dirty="0"/>
              <a:t>, </a:t>
            </a:r>
            <a:r>
              <a:rPr lang="ru-RU" i="1" dirty="0">
                <a:solidFill>
                  <a:srgbClr val="FF0000"/>
                </a:solidFill>
              </a:rPr>
              <a:t>p</a:t>
            </a:r>
            <a:r>
              <a:rPr lang="ru-RU" i="1" dirty="0"/>
              <a:t>) = </a:t>
            </a:r>
            <a:r>
              <a:rPr lang="ru-RU" i="1" dirty="0">
                <a:solidFill>
                  <a:srgbClr val="FF0000"/>
                </a:solidFill>
              </a:rPr>
              <a:t>p</a:t>
            </a:r>
            <a:r>
              <a:rPr lang="ru-RU" sz="2000" dirty="0"/>
              <a:t>, либо </a:t>
            </a:r>
            <a:r>
              <a:rPr lang="ru-RU" i="1" dirty="0"/>
              <a:t>НОД (</a:t>
            </a:r>
            <a:r>
              <a:rPr lang="ru-RU" sz="2800" i="1" dirty="0">
                <a:solidFill>
                  <a:srgbClr val="FFC000"/>
                </a:solidFill>
              </a:rPr>
              <a:t>v</a:t>
            </a:r>
            <a:r>
              <a:rPr lang="ru-RU" i="1" dirty="0"/>
              <a:t>, </a:t>
            </a:r>
            <a:r>
              <a:rPr lang="ru-RU" i="1" dirty="0">
                <a:solidFill>
                  <a:srgbClr val="00B0F0"/>
                </a:solidFill>
              </a:rPr>
              <a:t>q</a:t>
            </a:r>
            <a:r>
              <a:rPr lang="ru-RU" i="1" dirty="0"/>
              <a:t>) = </a:t>
            </a:r>
            <a:r>
              <a:rPr lang="ru-RU" i="1" dirty="0">
                <a:solidFill>
                  <a:srgbClr val="00B0F0"/>
                </a:solidFill>
              </a:rPr>
              <a:t>q</a:t>
            </a:r>
            <a:r>
              <a:rPr lang="ru-RU" sz="2000" dirty="0"/>
              <a:t>, но не одновременно. Тогда </a:t>
            </a:r>
            <a:r>
              <a:rPr lang="ru-RU" i="1" dirty="0"/>
              <a:t>НОД (</a:t>
            </a:r>
            <a:r>
              <a:rPr lang="ru-RU" sz="2800" i="1" dirty="0">
                <a:solidFill>
                  <a:srgbClr val="FFC000"/>
                </a:solidFill>
              </a:rPr>
              <a:t>v</a:t>
            </a:r>
            <a:r>
              <a:rPr lang="ru-RU" i="1" dirty="0"/>
              <a:t>, </a:t>
            </a:r>
            <a:r>
              <a:rPr lang="ru-RU" i="1" dirty="0">
                <a:solidFill>
                  <a:srgbClr val="92D050"/>
                </a:solidFill>
              </a:rPr>
              <a:t>n</a:t>
            </a:r>
            <a:r>
              <a:rPr lang="ru-RU" i="1" dirty="0"/>
              <a:t>)</a:t>
            </a:r>
            <a:r>
              <a:rPr lang="ru-RU" sz="2000" dirty="0"/>
              <a:t> является нетривиальным делителем числа </a:t>
            </a:r>
            <a:r>
              <a:rPr lang="ru-RU" sz="2000" i="1" dirty="0">
                <a:solidFill>
                  <a:srgbClr val="92D050"/>
                </a:solidFill>
              </a:rPr>
              <a:t>n</a:t>
            </a:r>
            <a:r>
              <a:rPr lang="ru-RU" sz="2000" dirty="0"/>
              <a:t>.</a:t>
            </a:r>
            <a:endParaRPr lang="ru-RU" sz="2000" b="1" i="1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11" y="1488065"/>
            <a:ext cx="2098611" cy="25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7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 smtClean="0"/>
              <a:t>План доклада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1800" noProof="1"/>
              <a:t>I</a:t>
            </a:r>
            <a:r>
              <a:rPr lang="ru-RU" sz="1800" noProof="1" smtClean="0"/>
              <a:t> часть. Эллиптическая кривая и операции на ней:</a:t>
            </a:r>
          </a:p>
          <a:p>
            <a:pPr lvl="1"/>
            <a:r>
              <a:rPr lang="ru-RU" sz="1400" noProof="1" smtClean="0"/>
              <a:t>Поговорим о том, какая кривая называется эллиптической, какие операции на ней определены. Что такое группа точек, порядок точки.</a:t>
            </a:r>
            <a:endParaRPr lang="en-US" sz="1400" noProof="1" smtClean="0"/>
          </a:p>
          <a:p>
            <a:r>
              <a:rPr lang="en-US" sz="1800" noProof="1" smtClean="0"/>
              <a:t>II </a:t>
            </a:r>
            <a:r>
              <a:rPr lang="ru-RU" sz="1800" noProof="1" smtClean="0"/>
              <a:t>часть. Алгоритм Ленстры</a:t>
            </a:r>
          </a:p>
          <a:p>
            <a:pPr lvl="1"/>
            <a:r>
              <a:rPr lang="ru-RU" sz="1400" noProof="1" smtClean="0"/>
              <a:t>Обоснование и идея алгоритма</a:t>
            </a:r>
          </a:p>
          <a:p>
            <a:pPr lvl="1"/>
            <a:r>
              <a:rPr lang="ru-RU" sz="1400" noProof="1" smtClean="0"/>
              <a:t>Вычислительная сложность</a:t>
            </a:r>
          </a:p>
          <a:p>
            <a:pPr lvl="1"/>
            <a:r>
              <a:rPr lang="ru-RU" sz="1400" noProof="1" smtClean="0"/>
              <a:t>Схема работы алгоритма</a:t>
            </a:r>
          </a:p>
          <a:p>
            <a:pPr lvl="1"/>
            <a:endParaRPr lang="ru-RU" sz="1400" noProof="1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755684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Алгоритм Ленстры. Вычислительная сложность</a:t>
            </a:r>
            <a:endParaRPr lang="ru-RU" sz="28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104" y="1441450"/>
                <a:ext cx="10745107" cy="4603956"/>
              </a:xfrm>
            </p:spPr>
            <p:txBody>
              <a:bodyPr rtl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/>
                  <a:t>Пусть </a:t>
                </a:r>
                <a:r>
                  <a:rPr lang="ru-RU" sz="2000" i="1" u="sng" dirty="0"/>
                  <a:t>наименьший</a:t>
                </a:r>
                <a:r>
                  <a:rPr lang="ru-RU" sz="2000" dirty="0"/>
                  <a:t> делитель числа n равен p. Тогда количество выполняемых арифметических операций можно оценить величиной</a:t>
                </a:r>
                <a:r>
                  <a:rPr lang="ru-RU" sz="2000" dirty="0" smtClean="0"/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000" b="1" i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000" b="1" i="1" dirty="0" smtClean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000" b="1" i="1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/>
                  <a:t>Если заменить </a:t>
                </a:r>
                <a:r>
                  <a:rPr lang="ru-RU" sz="2000" i="1" dirty="0"/>
                  <a:t>p</a:t>
                </a:r>
                <a:r>
                  <a:rPr lang="ru-RU" sz="2000" dirty="0"/>
                  <a:t> на </a:t>
                </a:r>
                <a:r>
                  <a:rPr lang="en-US" sz="2000" dirty="0" smtClean="0"/>
                  <a:t>n</a:t>
                </a:r>
                <a:r>
                  <a:rPr lang="ru-RU" sz="2000" dirty="0"/>
                  <a:t>^(1/2), то получим </a:t>
                </a:r>
                <a:r>
                  <a:rPr lang="ru-RU" sz="2000" dirty="0" err="1"/>
                  <a:t>субэкспоненциальную</a:t>
                </a:r>
                <a:r>
                  <a:rPr lang="ru-RU" sz="2000" dirty="0"/>
                  <a:t> оценку сложности: 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000" i="1"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sz="2000" i="1">
                        <a:latin typeface="Cambria Math" panose="02040503050406030204" pitchFamily="18" charset="0"/>
                      </a:rPr>
                      <m:t>;1]</m:t>
                    </m:r>
                  </m:oMath>
                </a14:m>
                <a:r>
                  <a:rPr lang="ru-RU" sz="2000" dirty="0"/>
                  <a:t>. Если сравнивать метод эллиптических кривых с другими методами факторизации, которые, в основном, имеют экспоненциальную сложность, то он является одним из самых быстрых.</a:t>
                </a:r>
                <a:endParaRPr lang="ru-RU" sz="1800" b="1" i="1" dirty="0" smtClean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104" y="1441450"/>
                <a:ext cx="10745107" cy="4603956"/>
              </a:xfrm>
              <a:blipFill>
                <a:blip r:embed="rId3"/>
                <a:stretch>
                  <a:fillRect l="-1078" t="-3042" r="-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88" y="2284306"/>
            <a:ext cx="3984958" cy="94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40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755684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Алгоритм Ленстры. Шаги алгоритма. </a:t>
            </a:r>
            <a:r>
              <a:rPr lang="en-US" sz="2800" noProof="1" smtClean="0"/>
              <a:t>I </a:t>
            </a:r>
            <a:r>
              <a:rPr lang="ru-RU" sz="2800" noProof="1" smtClean="0"/>
              <a:t>Этап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441450"/>
            <a:ext cx="10745107" cy="4603956"/>
          </a:xfrm>
        </p:spPr>
        <p:txBody>
          <a:bodyPr rtlCol="0" anchor="t">
            <a:noAutofit/>
          </a:bodyPr>
          <a:lstStyle/>
          <a:p>
            <a:pPr lvl="0"/>
            <a:r>
              <a:rPr lang="ru-RU" sz="2000" dirty="0"/>
              <a:t>Выберем случайным образом числа </a:t>
            </a:r>
            <a:r>
              <a:rPr lang="en-US" sz="2000" dirty="0"/>
              <a:t>x</a:t>
            </a:r>
            <a:r>
              <a:rPr lang="ru-RU" sz="2000" dirty="0"/>
              <a:t>,</a:t>
            </a:r>
            <a:r>
              <a:rPr lang="en-US" sz="2000" dirty="0"/>
              <a:t>y</a:t>
            </a:r>
            <a:r>
              <a:rPr lang="ru-RU" sz="2000" dirty="0"/>
              <a:t>,</a:t>
            </a:r>
            <a:r>
              <a:rPr lang="en-US" sz="2000" dirty="0"/>
              <a:t>a</a:t>
            </a:r>
            <a:r>
              <a:rPr lang="ru-RU" sz="2000" dirty="0"/>
              <a:t> из диапазона [0, </a:t>
            </a:r>
            <a:r>
              <a:rPr lang="en-US" sz="2000" dirty="0"/>
              <a:t>N</a:t>
            </a:r>
            <a:r>
              <a:rPr lang="ru-RU" sz="2000" dirty="0"/>
              <a:t>-1], которые будут задавать нашу ЭК</a:t>
            </a:r>
          </a:p>
          <a:p>
            <a:pPr lvl="0"/>
            <a:r>
              <a:rPr lang="ru-RU" sz="2000" dirty="0"/>
              <a:t>Вычислим оставшийся коэффициент </a:t>
            </a:r>
            <a:r>
              <a:rPr lang="en-US" sz="2000" dirty="0"/>
              <a:t>b</a:t>
            </a:r>
            <a:r>
              <a:rPr lang="ru-RU" sz="2000" dirty="0"/>
              <a:t> = </a:t>
            </a:r>
            <a:r>
              <a:rPr lang="en-US" sz="2000" dirty="0"/>
              <a:t>y</a:t>
            </a:r>
            <a:r>
              <a:rPr lang="ru-RU" sz="2000" dirty="0"/>
              <a:t>^2 – x^3 – </a:t>
            </a:r>
            <a:r>
              <a:rPr lang="en-US" sz="2000" dirty="0"/>
              <a:t>a</a:t>
            </a:r>
            <a:r>
              <a:rPr lang="ru-RU" sz="2000" dirty="0"/>
              <a:t>*</a:t>
            </a:r>
            <a:r>
              <a:rPr lang="en-US" sz="2000" dirty="0"/>
              <a:t>x</a:t>
            </a:r>
            <a:r>
              <a:rPr lang="ru-RU" sz="2000" dirty="0"/>
              <a:t> (</a:t>
            </a:r>
            <a:r>
              <a:rPr lang="en-US" sz="2000" dirty="0"/>
              <a:t>mod N</a:t>
            </a:r>
            <a:r>
              <a:rPr lang="ru-RU" sz="2000" dirty="0"/>
              <a:t>) и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g</a:t>
            </a:r>
            <a:r>
              <a:rPr lang="ru-RU" sz="2000" dirty="0" smtClean="0"/>
              <a:t> </a:t>
            </a:r>
            <a:r>
              <a:rPr lang="ru-RU" sz="2000" dirty="0"/>
              <a:t>= </a:t>
            </a:r>
            <a:r>
              <a:rPr lang="ru-RU" sz="2000" dirty="0" smtClean="0"/>
              <a:t>НОД(</a:t>
            </a:r>
            <a:r>
              <a:rPr lang="en-US" sz="2000" dirty="0"/>
              <a:t>N</a:t>
            </a:r>
            <a:r>
              <a:rPr lang="ru-RU" sz="2000" dirty="0"/>
              <a:t>, 4*</a:t>
            </a:r>
            <a:r>
              <a:rPr lang="en-US" sz="2000" dirty="0"/>
              <a:t>a</a:t>
            </a:r>
            <a:r>
              <a:rPr lang="ru-RU" sz="2000" dirty="0"/>
              <a:t>^3 + 27*</a:t>
            </a:r>
            <a:r>
              <a:rPr lang="en-US" sz="2000" dirty="0"/>
              <a:t>b</a:t>
            </a:r>
            <a:r>
              <a:rPr lang="ru-RU" sz="2000" dirty="0"/>
              <a:t>^2). Если </a:t>
            </a:r>
            <a:r>
              <a:rPr lang="en-US" sz="2000" dirty="0"/>
              <a:t>g</a:t>
            </a:r>
            <a:r>
              <a:rPr lang="ru-RU" sz="2000" dirty="0"/>
              <a:t> = </a:t>
            </a:r>
            <a:r>
              <a:rPr lang="en-US" sz="2000" dirty="0"/>
              <a:t>N</a:t>
            </a:r>
            <a:r>
              <a:rPr lang="ru-RU" sz="2000" dirty="0" smtClean="0"/>
              <a:t>, </a:t>
            </a:r>
            <a:r>
              <a:rPr lang="ru-RU" sz="2000" dirty="0"/>
              <a:t>заново выбираем коэффициенты ЭК. Если 1 &lt; </a:t>
            </a:r>
            <a:r>
              <a:rPr lang="en-US" sz="2000" dirty="0"/>
              <a:t>g</a:t>
            </a:r>
            <a:r>
              <a:rPr lang="ru-RU" sz="2000" dirty="0"/>
              <a:t> &lt; </a:t>
            </a:r>
            <a:r>
              <a:rPr lang="en-US" sz="2000" dirty="0"/>
              <a:t>N</a:t>
            </a:r>
            <a:r>
              <a:rPr lang="ru-RU" sz="2000" dirty="0"/>
              <a:t>, тогда прекратим вычисление – делитель найден. Если же </a:t>
            </a:r>
            <a:r>
              <a:rPr lang="en-US" sz="2000" dirty="0"/>
              <a:t>g</a:t>
            </a:r>
            <a:r>
              <a:rPr lang="ru-RU" sz="2000" dirty="0"/>
              <a:t> = 1, определяем кривую найденными коэффициентами и базовую точку-генератор </a:t>
            </a:r>
            <a:r>
              <a:rPr lang="en-US" sz="2000" dirty="0"/>
              <a:t>P</a:t>
            </a:r>
            <a:r>
              <a:rPr lang="ru-RU" sz="2000" dirty="0"/>
              <a:t>_0(</a:t>
            </a:r>
            <a:r>
              <a:rPr lang="en-US" sz="2000" dirty="0"/>
              <a:t>x</a:t>
            </a:r>
            <a:r>
              <a:rPr lang="ru-RU" sz="2000" dirty="0"/>
              <a:t>,</a:t>
            </a:r>
            <a:r>
              <a:rPr lang="en-US" sz="2000" dirty="0"/>
              <a:t>y</a:t>
            </a:r>
            <a:r>
              <a:rPr lang="ru-RU" sz="2000" dirty="0"/>
              <a:t>);</a:t>
            </a:r>
          </a:p>
          <a:p>
            <a:r>
              <a:rPr lang="ru-RU" sz="2000" dirty="0"/>
              <a:t>Присвоим изменяемому параметру </a:t>
            </a:r>
            <a:r>
              <a:rPr lang="en-US" sz="2000" dirty="0"/>
              <a:t>P</a:t>
            </a:r>
            <a:r>
              <a:rPr lang="ru-RU" sz="2000" dirty="0"/>
              <a:t>(</a:t>
            </a:r>
            <a:r>
              <a:rPr lang="en-US" sz="2000" dirty="0"/>
              <a:t>x</a:t>
            </a:r>
            <a:r>
              <a:rPr lang="ru-RU" sz="2000" dirty="0"/>
              <a:t>,</a:t>
            </a:r>
            <a:r>
              <a:rPr lang="en-US" sz="2000" dirty="0"/>
              <a:t>y</a:t>
            </a:r>
            <a:r>
              <a:rPr lang="ru-RU" sz="2000" dirty="0"/>
              <a:t>) начальное значение равное </a:t>
            </a:r>
            <a:r>
              <a:rPr lang="en-US" sz="2000" dirty="0"/>
              <a:t>P</a:t>
            </a:r>
            <a:r>
              <a:rPr lang="ru-RU" sz="2000" dirty="0"/>
              <a:t>_0;</a:t>
            </a:r>
            <a:endParaRPr lang="ru-RU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092628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755684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Алгоритм Ленстры. Шаги алгоритма. </a:t>
            </a:r>
            <a:r>
              <a:rPr lang="en-US" sz="2800" noProof="1" smtClean="0"/>
              <a:t>II </a:t>
            </a:r>
            <a:r>
              <a:rPr lang="ru-RU" sz="2800" noProof="1" smtClean="0"/>
              <a:t>Этап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441450"/>
            <a:ext cx="10745107" cy="4603956"/>
          </a:xfrm>
        </p:spPr>
        <p:txBody>
          <a:bodyPr rtlCol="0" anchor="t">
            <a:noAutofit/>
          </a:bodyPr>
          <a:lstStyle/>
          <a:p>
            <a:pPr lvl="0"/>
            <a:r>
              <a:rPr lang="ru-RU" sz="2000" dirty="0"/>
              <a:t>Выберем число </a:t>
            </a:r>
            <a:r>
              <a:rPr lang="en-US" sz="2000" dirty="0"/>
              <a:t>B</a:t>
            </a:r>
            <a:r>
              <a:rPr lang="ru-RU" sz="2000" dirty="0"/>
              <a:t>, которое будет являться верхней границей для делителя числа </a:t>
            </a:r>
            <a:r>
              <a:rPr lang="en-US" sz="2000" dirty="0"/>
              <a:t>N</a:t>
            </a:r>
            <a:r>
              <a:rPr lang="ru-RU" sz="2000" dirty="0"/>
              <a:t>.</a:t>
            </a:r>
          </a:p>
          <a:p>
            <a:pPr lvl="0"/>
            <a:r>
              <a:rPr lang="ru-RU" sz="2000" dirty="0"/>
              <a:t>Для каждого простого числа </a:t>
            </a:r>
            <a:r>
              <a:rPr lang="en-US" sz="2000" dirty="0"/>
              <a:t>p</a:t>
            </a:r>
            <a:r>
              <a:rPr lang="ru-RU" sz="2000" dirty="0"/>
              <a:t> &lt; </a:t>
            </a:r>
            <a:r>
              <a:rPr lang="en-US" sz="2000" dirty="0"/>
              <a:t>B</a:t>
            </a:r>
            <a:r>
              <a:rPr lang="ru-RU" sz="2000" dirty="0"/>
              <a:t> найдем наибольшую степень </a:t>
            </a:r>
            <a:r>
              <a:rPr lang="en-US" i="1" dirty="0" smtClean="0"/>
              <a:t>r</a:t>
            </a:r>
            <a:r>
              <a:rPr lang="ru-RU" i="1" dirty="0" smtClean="0"/>
              <a:t> </a:t>
            </a:r>
            <a:r>
              <a:rPr lang="en-US" sz="2000" dirty="0" smtClean="0"/>
              <a:t> </a:t>
            </a:r>
            <a:r>
              <a:rPr lang="ru-RU" sz="2000" dirty="0"/>
              <a:t>такую, что </a:t>
            </a:r>
            <a:r>
              <a:rPr lang="en-US" sz="2000" dirty="0"/>
              <a:t>p</a:t>
            </a:r>
            <a:r>
              <a:rPr lang="ru-RU" sz="2000" dirty="0"/>
              <a:t>^</a:t>
            </a:r>
            <a:r>
              <a:rPr lang="en-US" sz="2000" dirty="0"/>
              <a:t>r</a:t>
            </a:r>
            <a:r>
              <a:rPr lang="ru-RU" sz="2000" dirty="0"/>
              <a:t> &lt; </a:t>
            </a:r>
            <a:r>
              <a:rPr lang="en-US" sz="2000" dirty="0"/>
              <a:t>B</a:t>
            </a:r>
            <a:r>
              <a:rPr lang="ru-RU" sz="2000" dirty="0"/>
              <a:t>. </a:t>
            </a:r>
          </a:p>
          <a:p>
            <a:r>
              <a:rPr lang="ru-RU" sz="2000" dirty="0"/>
              <a:t>Выполним цикл </a:t>
            </a:r>
            <a:r>
              <a:rPr lang="en-US" sz="2000" dirty="0"/>
              <a:t>for</a:t>
            </a:r>
            <a:r>
              <a:rPr lang="ru-RU" sz="2000" dirty="0"/>
              <a:t>(</a:t>
            </a:r>
            <a:r>
              <a:rPr lang="en-US" sz="2000" dirty="0" err="1"/>
              <a:t>i</a:t>
            </a:r>
            <a:r>
              <a:rPr lang="ru-RU" sz="2000" dirty="0"/>
              <a:t> = 2; </a:t>
            </a:r>
            <a:r>
              <a:rPr lang="en-US" sz="2000" dirty="0" err="1"/>
              <a:t>i</a:t>
            </a:r>
            <a:r>
              <a:rPr lang="ru-RU" sz="2000" dirty="0"/>
              <a:t> &lt; </a:t>
            </a:r>
            <a:r>
              <a:rPr lang="en-US" sz="2000" dirty="0"/>
              <a:t>r</a:t>
            </a:r>
            <a:r>
              <a:rPr lang="ru-RU" sz="2000" dirty="0"/>
              <a:t>; </a:t>
            </a:r>
            <a:r>
              <a:rPr lang="en-US" sz="2000" dirty="0" err="1"/>
              <a:t>i</a:t>
            </a:r>
            <a:r>
              <a:rPr lang="ru-RU" sz="2000" dirty="0"/>
              <a:t>++) </a:t>
            </a:r>
            <a:r>
              <a:rPr lang="en-US" sz="2000" dirty="0"/>
              <a:t>P</a:t>
            </a:r>
            <a:r>
              <a:rPr lang="ru-RU" sz="2000" dirty="0"/>
              <a:t> = </a:t>
            </a:r>
            <a:r>
              <a:rPr lang="en-US" sz="2000" dirty="0"/>
              <a:t>p</a:t>
            </a:r>
            <a:r>
              <a:rPr lang="ru-RU" sz="2000" dirty="0"/>
              <a:t>*</a:t>
            </a:r>
            <a:r>
              <a:rPr lang="en-US" sz="2000" dirty="0"/>
              <a:t>P</a:t>
            </a:r>
            <a:r>
              <a:rPr lang="ru-RU" sz="2000" dirty="0"/>
              <a:t>. В результате которого точка </a:t>
            </a:r>
            <a:r>
              <a:rPr lang="en-US" sz="2000" dirty="0"/>
              <a:t>P</a:t>
            </a:r>
            <a:r>
              <a:rPr lang="ru-RU" sz="2000" dirty="0"/>
              <a:t> </a:t>
            </a:r>
            <a:r>
              <a:rPr lang="ru-RU" sz="2000" dirty="0" err="1"/>
              <a:t>домножится</a:t>
            </a:r>
            <a:r>
              <a:rPr lang="ru-RU" sz="2000" dirty="0"/>
              <a:t> на </a:t>
            </a:r>
            <a:r>
              <a:rPr lang="en-US" sz="2000" dirty="0"/>
              <a:t>p</a:t>
            </a:r>
            <a:r>
              <a:rPr lang="ru-RU" sz="2000" dirty="0"/>
              <a:t>^</a:t>
            </a:r>
            <a:r>
              <a:rPr lang="en-US" sz="2000" dirty="0"/>
              <a:t>r</a:t>
            </a:r>
            <a:r>
              <a:rPr lang="ru-RU" sz="2000" dirty="0"/>
              <a:t>. </a:t>
            </a:r>
            <a:br>
              <a:rPr lang="ru-RU" sz="2000" dirty="0"/>
            </a:br>
            <a:r>
              <a:rPr lang="ru-RU" sz="2000" dirty="0"/>
              <a:t>При чем в цикле после каждой итерации необходимо проверять, определена ли точка </a:t>
            </a:r>
            <a:r>
              <a:rPr lang="en-US" sz="2000" dirty="0"/>
              <a:t>Q</a:t>
            </a:r>
            <a:r>
              <a:rPr lang="ru-RU" sz="2000" dirty="0"/>
              <a:t> = </a:t>
            </a:r>
            <a:r>
              <a:rPr lang="en-US" sz="2000" dirty="0"/>
              <a:t>Q</a:t>
            </a:r>
            <a:r>
              <a:rPr lang="ru-RU" sz="2000" dirty="0"/>
              <a:t>1 + </a:t>
            </a:r>
            <a:r>
              <a:rPr lang="en-US" sz="2000" dirty="0"/>
              <a:t>Q</a:t>
            </a:r>
            <a:r>
              <a:rPr lang="ru-RU" sz="2000" dirty="0"/>
              <a:t>2 на нашей ЭК. Если нет, то выходим из цикла до его завершения.</a:t>
            </a:r>
            <a:endParaRPr lang="ru-RU" sz="1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2610846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755684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Алгоритм Ленстры. Шаги алгоритма. </a:t>
            </a:r>
            <a:r>
              <a:rPr lang="en-US" sz="2800" noProof="1" smtClean="0"/>
              <a:t>II </a:t>
            </a:r>
            <a:r>
              <a:rPr lang="ru-RU" sz="2800" noProof="1" smtClean="0"/>
              <a:t>Этап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441450"/>
            <a:ext cx="10745107" cy="4603956"/>
          </a:xfrm>
        </p:spPr>
        <p:txBody>
          <a:bodyPr rtlCol="0" anchor="t">
            <a:noAutofit/>
          </a:bodyPr>
          <a:lstStyle/>
          <a:p>
            <a:pPr lvl="0"/>
            <a:r>
              <a:rPr lang="ru-RU" dirty="0"/>
              <a:t>Далее рассматриваем 3 случая:</a:t>
            </a:r>
          </a:p>
          <a:p>
            <a:pPr lvl="1"/>
            <a:r>
              <a:rPr lang="en-US" dirty="0"/>
              <a:t>Q</a:t>
            </a:r>
            <a:r>
              <a:rPr lang="ru-RU" dirty="0"/>
              <a:t>1 (</a:t>
            </a:r>
            <a:r>
              <a:rPr lang="en-US" dirty="0"/>
              <a:t>x</a:t>
            </a:r>
            <a:r>
              <a:rPr lang="ru-RU" dirty="0"/>
              <a:t>1, </a:t>
            </a:r>
            <a:r>
              <a:rPr lang="en-US" dirty="0"/>
              <a:t>y</a:t>
            </a:r>
            <a:r>
              <a:rPr lang="ru-RU" dirty="0"/>
              <a:t>1) == </a:t>
            </a:r>
            <a:r>
              <a:rPr lang="en-US" dirty="0"/>
              <a:t>Q</a:t>
            </a:r>
            <a:r>
              <a:rPr lang="ru-RU" dirty="0"/>
              <a:t>2 (</a:t>
            </a:r>
            <a:r>
              <a:rPr lang="en-US" dirty="0"/>
              <a:t>x</a:t>
            </a:r>
            <a:r>
              <a:rPr lang="ru-RU" dirty="0"/>
              <a:t>2, </a:t>
            </a:r>
            <a:r>
              <a:rPr lang="en-US" dirty="0"/>
              <a:t>y</a:t>
            </a:r>
            <a:r>
              <a:rPr lang="ru-RU" dirty="0"/>
              <a:t>2)</a:t>
            </a:r>
            <a:br>
              <a:rPr lang="ru-RU" dirty="0"/>
            </a:br>
            <a:r>
              <a:rPr lang="ru-RU" dirty="0"/>
              <a:t>Вычисляем </a:t>
            </a:r>
            <a:r>
              <a:rPr lang="en-US" dirty="0"/>
              <a:t>d</a:t>
            </a:r>
            <a:r>
              <a:rPr lang="ru-RU" dirty="0"/>
              <a:t> = (</a:t>
            </a:r>
            <a:r>
              <a:rPr lang="en-US" dirty="0"/>
              <a:t>y</a:t>
            </a:r>
            <a:r>
              <a:rPr lang="ru-RU" dirty="0"/>
              <a:t>1 + </a:t>
            </a:r>
            <a:r>
              <a:rPr lang="en-US" dirty="0"/>
              <a:t>y</a:t>
            </a:r>
            <a:r>
              <a:rPr lang="ru-RU" dirty="0"/>
              <a:t>2, </a:t>
            </a:r>
            <a:r>
              <a:rPr lang="en-US" dirty="0"/>
              <a:t>N</a:t>
            </a:r>
            <a:r>
              <a:rPr lang="ru-RU" dirty="0"/>
              <a:t>). Если при этом 1 &lt; </a:t>
            </a:r>
            <a:r>
              <a:rPr lang="en-US" dirty="0"/>
              <a:t>d</a:t>
            </a:r>
            <a:r>
              <a:rPr lang="ru-RU" dirty="0"/>
              <a:t> &lt; </a:t>
            </a:r>
            <a:r>
              <a:rPr lang="en-US" dirty="0"/>
              <a:t>N</a:t>
            </a:r>
            <a:r>
              <a:rPr lang="ru-RU" dirty="0"/>
              <a:t>, то найден нетривиальный делитель </a:t>
            </a:r>
            <a:r>
              <a:rPr lang="en-US" dirty="0"/>
              <a:t>N</a:t>
            </a:r>
            <a:r>
              <a:rPr lang="ru-RU" dirty="0"/>
              <a:t>. Алгоритм заканчивает свою работу. Если </a:t>
            </a:r>
            <a:r>
              <a:rPr lang="en-US" dirty="0"/>
              <a:t>d == N</a:t>
            </a:r>
            <a:r>
              <a:rPr lang="ru-RU" dirty="0"/>
              <a:t>, запускаем алгоритм заново.</a:t>
            </a:r>
          </a:p>
          <a:p>
            <a:pPr lvl="1"/>
            <a:r>
              <a:rPr lang="en-US" dirty="0"/>
              <a:t>Q</a:t>
            </a:r>
            <a:r>
              <a:rPr lang="ru-RU" dirty="0"/>
              <a:t>1 (</a:t>
            </a:r>
            <a:r>
              <a:rPr lang="en-US" dirty="0"/>
              <a:t>x</a:t>
            </a:r>
            <a:r>
              <a:rPr lang="ru-RU" dirty="0"/>
              <a:t>1, </a:t>
            </a:r>
            <a:r>
              <a:rPr lang="en-US" dirty="0"/>
              <a:t>y</a:t>
            </a:r>
            <a:r>
              <a:rPr lang="ru-RU" dirty="0"/>
              <a:t>1) != </a:t>
            </a:r>
            <a:r>
              <a:rPr lang="en-US" dirty="0"/>
              <a:t>Q</a:t>
            </a:r>
            <a:r>
              <a:rPr lang="ru-RU" dirty="0"/>
              <a:t>2 (</a:t>
            </a:r>
            <a:r>
              <a:rPr lang="en-US" dirty="0"/>
              <a:t>x</a:t>
            </a:r>
            <a:r>
              <a:rPr lang="ru-RU" dirty="0"/>
              <a:t>2, </a:t>
            </a:r>
            <a:r>
              <a:rPr lang="en-US" dirty="0"/>
              <a:t>y</a:t>
            </a:r>
            <a:r>
              <a:rPr lang="ru-RU" dirty="0"/>
              <a:t>2) </a:t>
            </a:r>
            <a:r>
              <a:rPr lang="en-US" dirty="0"/>
              <a:t>and x</a:t>
            </a:r>
            <a:r>
              <a:rPr lang="ru-RU" dirty="0"/>
              <a:t>1 несравнимо с </a:t>
            </a:r>
            <a:r>
              <a:rPr lang="en-US" dirty="0"/>
              <a:t>x</a:t>
            </a:r>
            <a:r>
              <a:rPr lang="ru-RU" dirty="0"/>
              <a:t>2 (</a:t>
            </a:r>
            <a:r>
              <a:rPr lang="en-US" dirty="0"/>
              <a:t>mod N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Вычисляем </a:t>
            </a:r>
            <a:r>
              <a:rPr lang="en-US" dirty="0"/>
              <a:t>d</a:t>
            </a:r>
            <a:r>
              <a:rPr lang="ru-RU" dirty="0"/>
              <a:t> = (</a:t>
            </a:r>
            <a:r>
              <a:rPr lang="en-US" dirty="0"/>
              <a:t>x</a:t>
            </a:r>
            <a:r>
              <a:rPr lang="ru-RU" dirty="0"/>
              <a:t>1 - </a:t>
            </a:r>
            <a:r>
              <a:rPr lang="en-US" dirty="0"/>
              <a:t>x</a:t>
            </a:r>
            <a:r>
              <a:rPr lang="ru-RU" dirty="0"/>
              <a:t>2, </a:t>
            </a:r>
            <a:r>
              <a:rPr lang="en-US" dirty="0"/>
              <a:t>N</a:t>
            </a:r>
            <a:r>
              <a:rPr lang="ru-RU" dirty="0"/>
              <a:t>). Если при этом 1 &lt; </a:t>
            </a:r>
            <a:r>
              <a:rPr lang="en-US" dirty="0"/>
              <a:t>d</a:t>
            </a:r>
            <a:r>
              <a:rPr lang="ru-RU" dirty="0"/>
              <a:t> &lt; </a:t>
            </a:r>
            <a:r>
              <a:rPr lang="en-US" dirty="0"/>
              <a:t>N</a:t>
            </a:r>
            <a:r>
              <a:rPr lang="ru-RU" dirty="0"/>
              <a:t>, то найден нетривиальный делитель </a:t>
            </a:r>
            <a:r>
              <a:rPr lang="en-US" dirty="0"/>
              <a:t>N</a:t>
            </a:r>
            <a:r>
              <a:rPr lang="ru-RU" dirty="0"/>
              <a:t>. Алгоритм заканчивает свою работу. Если </a:t>
            </a:r>
            <a:r>
              <a:rPr lang="en-US" dirty="0"/>
              <a:t>d == N</a:t>
            </a:r>
            <a:r>
              <a:rPr lang="ru-RU" dirty="0"/>
              <a:t>, запускаем алгоритм заново.</a:t>
            </a:r>
          </a:p>
          <a:p>
            <a:pPr lvl="1"/>
            <a:r>
              <a:rPr lang="en-US" dirty="0"/>
              <a:t>Q</a:t>
            </a:r>
            <a:r>
              <a:rPr lang="ru-RU" dirty="0"/>
              <a:t>1 (</a:t>
            </a:r>
            <a:r>
              <a:rPr lang="en-US" dirty="0"/>
              <a:t>x</a:t>
            </a:r>
            <a:r>
              <a:rPr lang="ru-RU" dirty="0"/>
              <a:t>1, </a:t>
            </a:r>
            <a:r>
              <a:rPr lang="en-US" dirty="0"/>
              <a:t>y</a:t>
            </a:r>
            <a:r>
              <a:rPr lang="ru-RU" dirty="0"/>
              <a:t>1) != </a:t>
            </a:r>
            <a:r>
              <a:rPr lang="en-US" dirty="0"/>
              <a:t>Q</a:t>
            </a:r>
            <a:r>
              <a:rPr lang="ru-RU" dirty="0"/>
              <a:t>2 (</a:t>
            </a:r>
            <a:r>
              <a:rPr lang="en-US" dirty="0"/>
              <a:t>x</a:t>
            </a:r>
            <a:r>
              <a:rPr lang="ru-RU" dirty="0"/>
              <a:t>2, </a:t>
            </a:r>
            <a:r>
              <a:rPr lang="en-US" dirty="0"/>
              <a:t>y</a:t>
            </a:r>
            <a:r>
              <a:rPr lang="ru-RU" dirty="0"/>
              <a:t>2) </a:t>
            </a:r>
            <a:r>
              <a:rPr lang="en-US" dirty="0"/>
              <a:t>and y</a:t>
            </a:r>
            <a:r>
              <a:rPr lang="ru-RU" dirty="0"/>
              <a:t>1 несравнимо с -</a:t>
            </a:r>
            <a:r>
              <a:rPr lang="en-US" dirty="0"/>
              <a:t>y</a:t>
            </a:r>
            <a:r>
              <a:rPr lang="ru-RU" dirty="0"/>
              <a:t>2  (</a:t>
            </a:r>
            <a:r>
              <a:rPr lang="en-US" dirty="0"/>
              <a:t>mod N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Вычисляем </a:t>
            </a:r>
            <a:r>
              <a:rPr lang="en-US" dirty="0"/>
              <a:t>d</a:t>
            </a:r>
            <a:r>
              <a:rPr lang="ru-RU" dirty="0"/>
              <a:t> = (</a:t>
            </a:r>
            <a:r>
              <a:rPr lang="en-US" dirty="0"/>
              <a:t>y</a:t>
            </a:r>
            <a:r>
              <a:rPr lang="ru-RU" dirty="0"/>
              <a:t>1 + </a:t>
            </a:r>
            <a:r>
              <a:rPr lang="en-US" dirty="0"/>
              <a:t>y</a:t>
            </a:r>
            <a:r>
              <a:rPr lang="ru-RU" dirty="0"/>
              <a:t>2, </a:t>
            </a:r>
            <a:r>
              <a:rPr lang="en-US" dirty="0"/>
              <a:t>N</a:t>
            </a:r>
            <a:r>
              <a:rPr lang="ru-RU" dirty="0"/>
              <a:t>). Если при этом 1 &lt; </a:t>
            </a:r>
            <a:r>
              <a:rPr lang="en-US" dirty="0"/>
              <a:t>d</a:t>
            </a:r>
            <a:r>
              <a:rPr lang="ru-RU" dirty="0"/>
              <a:t> &lt; </a:t>
            </a:r>
            <a:r>
              <a:rPr lang="en-US" dirty="0"/>
              <a:t>N</a:t>
            </a:r>
            <a:r>
              <a:rPr lang="ru-RU" dirty="0"/>
              <a:t>, то найден нетривиальный делитель </a:t>
            </a:r>
            <a:r>
              <a:rPr lang="en-US" dirty="0"/>
              <a:t>N</a:t>
            </a:r>
            <a:r>
              <a:rPr lang="ru-RU" dirty="0"/>
              <a:t>. Алгоритм заканчивает свою работу. Если </a:t>
            </a:r>
            <a:r>
              <a:rPr lang="en-US" dirty="0"/>
              <a:t>d == N</a:t>
            </a:r>
            <a:r>
              <a:rPr lang="ru-RU" dirty="0"/>
              <a:t>, запускаем алгоритм заново.</a:t>
            </a:r>
          </a:p>
          <a:p>
            <a:pPr lvl="0"/>
            <a:r>
              <a:rPr lang="ru-RU" sz="2000" i="1" dirty="0" smtClean="0"/>
              <a:t>Если же мы проходим весь цикл и не находим точку не принадлежащую нашей ЭК, то необходимо увеличить число </a:t>
            </a:r>
            <a:r>
              <a:rPr lang="en-US" sz="2000" i="1" dirty="0" smtClean="0"/>
              <a:t>B</a:t>
            </a:r>
            <a:r>
              <a:rPr lang="ru-RU" sz="2000" i="1" dirty="0" smtClean="0"/>
              <a:t>, задающее максимальное значение размера делителя. </a:t>
            </a:r>
          </a:p>
        </p:txBody>
      </p:sp>
    </p:spTree>
    <p:extLst>
      <p:ext uri="{BB962C8B-B14F-4D97-AF65-F5344CB8AC3E}">
        <p14:creationId xmlns:p14="http://schemas.microsoft.com/office/powerpoint/2010/main" val="25082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2" y="397782"/>
            <a:ext cx="7556848" cy="938893"/>
          </a:xfrm>
        </p:spPr>
        <p:txBody>
          <a:bodyPr rtlCol="0">
            <a:noAutofit/>
          </a:bodyPr>
          <a:lstStyle/>
          <a:p>
            <a:pPr algn="l"/>
            <a:r>
              <a:rPr lang="ru-RU" sz="2800" noProof="1" smtClean="0"/>
              <a:t>Алгоритм Ленстры. Разбор на примере </a:t>
            </a:r>
            <a:r>
              <a:rPr lang="en-US" sz="2800" noProof="1" smtClean="0"/>
              <a:t>N = 9</a:t>
            </a:r>
            <a:endParaRPr lang="ru-RU" sz="2800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441450"/>
            <a:ext cx="10745107" cy="4603956"/>
          </a:xfrm>
        </p:spPr>
        <p:txBody>
          <a:bodyPr rtlCol="0" anchor="t">
            <a:noAutofit/>
          </a:bodyPr>
          <a:lstStyle/>
          <a:p>
            <a:pPr lvl="0"/>
            <a:r>
              <a:rPr lang="en-US" sz="2000" dirty="0" smtClean="0"/>
              <a:t>I </a:t>
            </a:r>
            <a:r>
              <a:rPr lang="ru-RU" sz="2000" dirty="0" smtClean="0"/>
              <a:t>этап</a:t>
            </a:r>
            <a:endParaRPr lang="ru-RU" sz="2000" dirty="0"/>
          </a:p>
          <a:p>
            <a:pPr lvl="1"/>
            <a:r>
              <a:rPr lang="ru-RU" dirty="0"/>
              <a:t>Выберем случайные значения </a:t>
            </a:r>
            <a:r>
              <a:rPr lang="en-US" dirty="0"/>
              <a:t>x</a:t>
            </a:r>
            <a:r>
              <a:rPr lang="ru-RU" dirty="0"/>
              <a:t>,</a:t>
            </a:r>
            <a:r>
              <a:rPr lang="en-US" dirty="0"/>
              <a:t>y</a:t>
            </a:r>
            <a:r>
              <a:rPr lang="ru-RU" dirty="0"/>
              <a:t>,</a:t>
            </a:r>
            <a:r>
              <a:rPr lang="en-US" dirty="0"/>
              <a:t>a</a:t>
            </a:r>
            <a:r>
              <a:rPr lang="ru-RU" dirty="0"/>
              <a:t> = 1,3,5 соответственно. </a:t>
            </a:r>
          </a:p>
          <a:p>
            <a:pPr lvl="1"/>
            <a:r>
              <a:rPr lang="ru-RU" dirty="0"/>
              <a:t>Вычислим </a:t>
            </a:r>
            <a:r>
              <a:rPr lang="en-US" dirty="0"/>
              <a:t>b = y^2 – x^3 – a*x (mod N) </a:t>
            </a:r>
            <a:r>
              <a:rPr lang="ru-RU" dirty="0"/>
              <a:t>и </a:t>
            </a:r>
            <a:r>
              <a:rPr lang="en-US" dirty="0"/>
              <a:t>g = </a:t>
            </a:r>
            <a:r>
              <a:rPr lang="ru-RU" dirty="0" smtClean="0"/>
              <a:t>НОД</a:t>
            </a:r>
            <a:r>
              <a:rPr lang="en-US" dirty="0" smtClean="0"/>
              <a:t>(N</a:t>
            </a:r>
            <a:r>
              <a:rPr lang="en-US" dirty="0"/>
              <a:t>, 4*a^3 + 27*b^2).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Получаем </a:t>
            </a:r>
            <a:r>
              <a:rPr lang="en-US" dirty="0" smtClean="0"/>
              <a:t>b </a:t>
            </a:r>
            <a:r>
              <a:rPr lang="en-US" dirty="0"/>
              <a:t>= 3, g = 1. </a:t>
            </a:r>
            <a:r>
              <a:rPr lang="ru-RU" dirty="0"/>
              <a:t>Задаем базовую точку-генератор </a:t>
            </a:r>
            <a:r>
              <a:rPr lang="en-US" dirty="0"/>
              <a:t>P_0 = (1,3).</a:t>
            </a:r>
            <a:endParaRPr lang="ru-RU" dirty="0"/>
          </a:p>
          <a:p>
            <a:pPr lvl="1"/>
            <a:r>
              <a:rPr lang="ru-RU" dirty="0"/>
              <a:t>Присвоим параметру </a:t>
            </a:r>
            <a:r>
              <a:rPr lang="en-US" dirty="0"/>
              <a:t>P</a:t>
            </a:r>
            <a:r>
              <a:rPr lang="ru-RU" dirty="0"/>
              <a:t> значение </a:t>
            </a:r>
            <a:r>
              <a:rPr lang="en-US" dirty="0"/>
              <a:t>P</a:t>
            </a:r>
            <a:r>
              <a:rPr lang="ru-RU" dirty="0"/>
              <a:t>_0 = (1,3</a:t>
            </a:r>
            <a:r>
              <a:rPr lang="ru-RU" dirty="0" smtClean="0"/>
              <a:t>)</a:t>
            </a:r>
          </a:p>
          <a:p>
            <a:r>
              <a:rPr lang="en-US" sz="2000" dirty="0" smtClean="0"/>
              <a:t>II </a:t>
            </a:r>
            <a:r>
              <a:rPr lang="ru-RU" sz="2000" dirty="0" smtClean="0"/>
              <a:t>этап</a:t>
            </a:r>
          </a:p>
          <a:p>
            <a:pPr lvl="1"/>
            <a:r>
              <a:rPr lang="ru-RU" dirty="0"/>
              <a:t>Присвоим параметру </a:t>
            </a:r>
            <a:r>
              <a:rPr lang="en-US" dirty="0"/>
              <a:t>B </a:t>
            </a:r>
            <a:r>
              <a:rPr lang="ru-RU" dirty="0"/>
              <a:t>значение равное </a:t>
            </a:r>
            <a:r>
              <a:rPr lang="en-US" dirty="0"/>
              <a:t>N</a:t>
            </a:r>
            <a:r>
              <a:rPr lang="ru-RU" dirty="0"/>
              <a:t>/2 = 5</a:t>
            </a:r>
          </a:p>
          <a:p>
            <a:pPr lvl="1"/>
            <a:r>
              <a:rPr lang="ru-RU" dirty="0"/>
              <a:t>Найдем все такие </a:t>
            </a:r>
            <a:r>
              <a:rPr lang="en-US" dirty="0"/>
              <a:t>r</a:t>
            </a:r>
            <a:r>
              <a:rPr lang="ru-RU" dirty="0"/>
              <a:t> для простых чисел </a:t>
            </a:r>
            <a:r>
              <a:rPr lang="en-US" dirty="0"/>
              <a:t>p</a:t>
            </a:r>
            <a:r>
              <a:rPr lang="ru-RU" dirty="0"/>
              <a:t> &lt; </a:t>
            </a:r>
            <a:r>
              <a:rPr lang="en-US" dirty="0"/>
              <a:t>B</a:t>
            </a:r>
            <a:r>
              <a:rPr lang="ru-RU" dirty="0"/>
              <a:t>, что </a:t>
            </a:r>
            <a:r>
              <a:rPr lang="en-US" dirty="0"/>
              <a:t>p</a:t>
            </a:r>
            <a:r>
              <a:rPr lang="ru-RU" dirty="0"/>
              <a:t>^</a:t>
            </a:r>
            <a:r>
              <a:rPr lang="en-US" dirty="0"/>
              <a:t>r</a:t>
            </a:r>
            <a:r>
              <a:rPr lang="ru-RU" dirty="0"/>
              <a:t> &lt; </a:t>
            </a:r>
            <a:r>
              <a:rPr lang="en-US" dirty="0"/>
              <a:t>B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В нашем случае это </a:t>
            </a:r>
            <a:r>
              <a:rPr lang="ru-RU" dirty="0" smtClean="0"/>
              <a:t>(</a:t>
            </a:r>
            <a:r>
              <a:rPr lang="en-US" dirty="0" smtClean="0"/>
              <a:t>p-r</a:t>
            </a:r>
            <a:r>
              <a:rPr lang="ru-RU" dirty="0" smtClean="0"/>
              <a:t>)</a:t>
            </a:r>
            <a:r>
              <a:rPr lang="en-US" dirty="0" smtClean="0"/>
              <a:t>: 3-1</a:t>
            </a:r>
            <a:r>
              <a:rPr lang="en-US" dirty="0"/>
              <a:t>, 5-1, 7-1</a:t>
            </a:r>
            <a:endParaRPr lang="ru-RU" dirty="0"/>
          </a:p>
          <a:p>
            <a:pPr lvl="1"/>
            <a:r>
              <a:rPr lang="ru-RU" dirty="0"/>
              <a:t>В цикле сложим точку </a:t>
            </a:r>
            <a:r>
              <a:rPr lang="en-US" dirty="0"/>
              <a:t>Q</a:t>
            </a:r>
            <a:r>
              <a:rPr lang="ru-RU" dirty="0"/>
              <a:t> = </a:t>
            </a:r>
            <a:r>
              <a:rPr lang="en-US" dirty="0" smtClean="0"/>
              <a:t>P</a:t>
            </a:r>
            <a:r>
              <a:rPr lang="ru-RU" dirty="0" smtClean="0"/>
              <a:t>(1,3)</a:t>
            </a:r>
            <a:r>
              <a:rPr lang="en-US" dirty="0" smtClean="0"/>
              <a:t> </a:t>
            </a:r>
            <a:r>
              <a:rPr lang="ru-RU" dirty="0"/>
              <a:t>саму с собой </a:t>
            </a:r>
            <a:r>
              <a:rPr lang="en-US" dirty="0"/>
              <a:t>p</a:t>
            </a:r>
            <a:r>
              <a:rPr lang="ru-RU" dirty="0"/>
              <a:t>^</a:t>
            </a:r>
            <a:r>
              <a:rPr lang="en-US" dirty="0"/>
              <a:t>r </a:t>
            </a:r>
            <a:r>
              <a:rPr lang="ru-RU" dirty="0"/>
              <a:t>раз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Для 3^1 получаем максимум три итерации: </a:t>
            </a:r>
            <a:r>
              <a:rPr lang="en-US" dirty="0"/>
              <a:t>Q</a:t>
            </a:r>
            <a:r>
              <a:rPr lang="ru-RU" dirty="0"/>
              <a:t> = </a:t>
            </a:r>
            <a:r>
              <a:rPr lang="en-US" dirty="0"/>
              <a:t>Q</a:t>
            </a:r>
            <a:r>
              <a:rPr lang="ru-RU" dirty="0"/>
              <a:t> + </a:t>
            </a:r>
            <a:r>
              <a:rPr lang="en-US" dirty="0"/>
              <a:t>P</a:t>
            </a:r>
            <a:r>
              <a:rPr lang="ru-RU" dirty="0"/>
              <a:t> -&gt; </a:t>
            </a:r>
            <a:r>
              <a:rPr lang="en-US" dirty="0"/>
              <a:t>Q</a:t>
            </a:r>
            <a:r>
              <a:rPr lang="ru-RU" dirty="0"/>
              <a:t>()</a:t>
            </a:r>
            <a:endParaRPr lang="ru-RU" sz="3600" dirty="0"/>
          </a:p>
          <a:p>
            <a:pPr lvl="1"/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101165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Эллиптическая кривая и операции на ней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Autofit/>
          </a:bodyPr>
          <a:lstStyle/>
          <a:p>
            <a:pPr lvl="1"/>
            <a:r>
              <a:rPr lang="ru-RU" sz="1800" noProof="1"/>
              <a:t>Эллиптической кривой E над полем F называется множество точек </a:t>
            </a:r>
            <a:r>
              <a:rPr lang="ru-RU" sz="1800" noProof="1" smtClean="0"/>
              <a:t>(</a:t>
            </a:r>
            <a:r>
              <a:rPr lang="en-US" sz="1800" noProof="1" smtClean="0"/>
              <a:t>x</a:t>
            </a:r>
            <a:r>
              <a:rPr lang="ru-RU" sz="1800" noProof="1" smtClean="0"/>
              <a:t>;</a:t>
            </a:r>
            <a:r>
              <a:rPr lang="en-US" sz="1800" noProof="1" smtClean="0"/>
              <a:t>y</a:t>
            </a:r>
            <a:r>
              <a:rPr lang="ru-RU" sz="1800" noProof="1" smtClean="0"/>
              <a:t>), </a:t>
            </a:r>
            <a:r>
              <a:rPr lang="ru-RU" sz="1800" noProof="1"/>
              <a:t>координаты которых принадлежат полю и удовлетворяют кубическому </a:t>
            </a:r>
            <a:r>
              <a:rPr lang="ru-RU" sz="1800" noProof="1" smtClean="0"/>
              <a:t>уравнению</a:t>
            </a:r>
            <a:endParaRPr lang="en-US" sz="1800" noProof="1" smtClean="0"/>
          </a:p>
          <a:p>
            <a:pPr lvl="1"/>
            <a:endParaRPr lang="en-US" sz="1800" noProof="1"/>
          </a:p>
          <a:p>
            <a:pPr lvl="1"/>
            <a:r>
              <a:rPr lang="ru-RU" sz="1800" noProof="1" smtClean="0"/>
              <a:t>ЭК, в зависимости от коэффициентов, условно, можно разделлить на две группы:</a:t>
            </a:r>
          </a:p>
          <a:p>
            <a:pPr lvl="2"/>
            <a:r>
              <a:rPr lang="ru-RU" noProof="1" smtClean="0"/>
              <a:t>Сингулярные</a:t>
            </a:r>
          </a:p>
          <a:p>
            <a:pPr lvl="2"/>
            <a:r>
              <a:rPr lang="ru-RU" noProof="1" smtClean="0"/>
              <a:t>Несингулярные</a:t>
            </a:r>
            <a:r>
              <a:rPr lang="en-US" noProof="1" smtClean="0"/>
              <a:t> </a:t>
            </a:r>
            <a:endParaRPr lang="ru-RU" noProof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89" y="3280936"/>
            <a:ext cx="3475021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77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Эллиптическая кривая.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Autofit/>
          </a:bodyPr>
          <a:lstStyle/>
          <a:p>
            <a:pPr marL="457200" lvl="1" indent="0">
              <a:buNone/>
            </a:pPr>
            <a:r>
              <a:rPr lang="ru-RU" noProof="1"/>
              <a:t>Эллиптическую кривую </a:t>
            </a:r>
            <a:r>
              <a:rPr lang="ru-RU" i="1" noProof="1"/>
              <a:t>E</a:t>
            </a:r>
            <a:r>
              <a:rPr lang="ru-RU" noProof="1"/>
              <a:t> называют  сингулярной , если на кривой существует хотя бы одна особая точка (x;y), в которой одновременно ∂f/∂x=0  и   ∂f/∂y=0.  В противном случае кривая называется несингулярной.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108" y="417653"/>
            <a:ext cx="3475021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6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Эллиптическая кривая.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1444"/>
            <a:ext cx="6245679" cy="331220"/>
          </a:xfrm>
        </p:spPr>
        <p:txBody>
          <a:bodyPr rtlCol="0" anchor="t">
            <a:noAutofit/>
          </a:bodyPr>
          <a:lstStyle/>
          <a:p>
            <a:pPr marL="457200" lvl="1" indent="0">
              <a:buNone/>
            </a:pPr>
            <a:r>
              <a:rPr lang="ru-RU" noProof="1" smtClean="0"/>
              <a:t>Примеры типичных несингулярных(гладких) ЭК</a:t>
            </a:r>
            <a:r>
              <a:rPr lang="en-US" noProof="1" smtClean="0"/>
              <a:t>:</a:t>
            </a:r>
            <a:endParaRPr lang="ru-RU" noProof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71" y="403479"/>
            <a:ext cx="3475021" cy="4267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11" y="1805545"/>
            <a:ext cx="6570208" cy="48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89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Эллиптическая кривая.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09" y="5783097"/>
            <a:ext cx="6613071" cy="331220"/>
          </a:xfrm>
        </p:spPr>
        <p:txBody>
          <a:bodyPr rtlCol="0" anchor="t">
            <a:noAutofit/>
          </a:bodyPr>
          <a:lstStyle/>
          <a:p>
            <a:pPr marL="457200" lvl="1" indent="0">
              <a:buNone/>
            </a:pPr>
            <a:r>
              <a:rPr lang="ru-RU" noProof="1" smtClean="0"/>
              <a:t>На левом графике точка (0</a:t>
            </a:r>
            <a:r>
              <a:rPr lang="en-US" noProof="1" smtClean="0"/>
              <a:t>,0</a:t>
            </a:r>
            <a:r>
              <a:rPr lang="ru-RU" noProof="1" smtClean="0"/>
              <a:t>)</a:t>
            </a:r>
            <a:r>
              <a:rPr lang="en-US" noProof="1" smtClean="0"/>
              <a:t> – </a:t>
            </a:r>
            <a:r>
              <a:rPr lang="ru-RU" noProof="1" smtClean="0"/>
              <a:t>особоя точка возврата. На правом – пример самопересечения.</a:t>
            </a:r>
            <a:endParaRPr lang="ru-RU" noProof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71" y="403479"/>
            <a:ext cx="3475021" cy="4267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92" y="2221680"/>
            <a:ext cx="8972550" cy="3295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3706" y="1460040"/>
            <a:ext cx="6248942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8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Эллиптическая кривая.</a:t>
            </a:r>
            <a:endParaRPr lang="ru-RU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104" y="1827325"/>
                <a:ext cx="10423753" cy="2598652"/>
              </a:xfrm>
            </p:spPr>
            <p:txBody>
              <a:bodyPr rtl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Дискриминант этого уравнения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27</m:t>
                        </m:r>
                      </m:den>
                    </m:f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. При этом: </a:t>
                </a:r>
                <a:endParaRPr lang="ru-RU" sz="20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a typeface="Calibri" panose="020F0502020204030204" pitchFamily="34" charset="0"/>
                  </a:rPr>
                  <a:t>ес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ли D&lt;0, то уравнение имеет три разных действительных корня α, β и γ. Типичный график –  кривая 1 из двух частей</a:t>
                </a:r>
                <a:r>
                  <a:rPr lang="ru-RU" sz="18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a typeface="Calibri" panose="020F0502020204030204" pitchFamily="34" charset="0"/>
                  </a:rPr>
                  <a:t>если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=0, </a:t>
                </a:r>
                <a:r>
                  <a:rPr lang="ru-RU" sz="1800" dirty="0">
                    <a:ea typeface="Calibri" panose="020F0502020204030204" pitchFamily="34" charset="0"/>
                  </a:rPr>
                  <a:t>то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уравнение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имеет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действительные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корни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α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ea typeface="Calibri" panose="020F0502020204030204" pitchFamily="34" charset="0"/>
                  </a:rPr>
                  <a:t>β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ea typeface="Calibri" panose="020F0502020204030204" pitchFamily="34" charset="0"/>
                  </a:rPr>
                  <a:t>β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1800" dirty="0">
                    <a:ea typeface="Calibri" panose="020F0502020204030204" pitchFamily="34" charset="0"/>
                  </a:rPr>
                  <a:t>два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из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которых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одинаковы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ru-RU" sz="1800" dirty="0">
                    <a:ea typeface="Calibri" panose="020F0502020204030204" pitchFamily="34" charset="0"/>
                  </a:rPr>
                  <a:t>Типичный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график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–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ru-RU" sz="1800" dirty="0">
                    <a:ea typeface="Calibri" panose="020F0502020204030204" pitchFamily="34" charset="0"/>
                  </a:rPr>
                  <a:t>кривая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2. </a:t>
                </a:r>
                <a:r>
                  <a:rPr lang="ru-RU" sz="1800" dirty="0">
                    <a:ea typeface="Calibri" panose="020F0502020204030204" pitchFamily="34" charset="0"/>
                  </a:rPr>
                  <a:t>В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этом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случае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точка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(β;0) – особая, а  кривая сингулярная; </a:t>
                </a:r>
                <a:endParaRPr lang="ru-RU" sz="18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a typeface="Calibri" panose="020F0502020204030204" pitchFamily="34" charset="0"/>
                  </a:rPr>
                  <a:t>если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D&gt;0, </a:t>
                </a:r>
                <a:r>
                  <a:rPr lang="ru-RU" sz="1800" dirty="0">
                    <a:ea typeface="Calibri" panose="020F0502020204030204" pitchFamily="34" charset="0"/>
                  </a:rPr>
                  <a:t>то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уравнение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имеет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один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действительный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корень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α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и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два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a typeface="Calibri" panose="020F0502020204030204" pitchFamily="34" charset="0"/>
                  </a:rPr>
                  <a:t>комплексных</a:t>
                </a: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8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noProof="1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DFF4FA-F598-4962-B6AB-31A8BE724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104" y="1827325"/>
                <a:ext cx="10423753" cy="2598652"/>
              </a:xfrm>
              <a:blipFill>
                <a:blip r:embed="rId3"/>
                <a:stretch>
                  <a:fillRect l="-1111" t="-235" b="-3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071" y="403479"/>
            <a:ext cx="3475021" cy="426757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5"/>
          <a:stretch>
            <a:fillRect/>
          </a:stretch>
        </p:blipFill>
        <p:spPr>
          <a:xfrm>
            <a:off x="549796" y="4460063"/>
            <a:ext cx="6038783" cy="22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62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Эллиптическая кривая.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827325"/>
            <a:ext cx="10423753" cy="2598652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если характеристика поля не равна 2 и не равна 3, то кривая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^2 =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^3 +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mod p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будет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несингулярной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при условии что ее дискриминант не равен нулю. Отсюда вытекает следующее неравенство: </a:t>
            </a:r>
            <a:endParaRPr lang="ru-RU" sz="2000" noProof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071" y="403479"/>
            <a:ext cx="3475021" cy="4267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765" y="2582863"/>
            <a:ext cx="3225340" cy="4379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666" y="4186985"/>
            <a:ext cx="6041660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2" y="685800"/>
            <a:ext cx="6747858" cy="938893"/>
          </a:xfrm>
        </p:spPr>
        <p:txBody>
          <a:bodyPr rtlCol="0">
            <a:normAutofit/>
          </a:bodyPr>
          <a:lstStyle/>
          <a:p>
            <a:pPr algn="l"/>
            <a:r>
              <a:rPr lang="ru-RU" sz="2800" noProof="1" smtClean="0"/>
              <a:t>Операции на эллиптической кривой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04" y="1827324"/>
            <a:ext cx="10745107" cy="3740355"/>
          </a:xfrm>
        </p:spPr>
        <p:txBody>
          <a:bodyPr rtlCol="0" anchor="t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 smtClean="0"/>
              <a:t>Основная операция на ЭК – сложение точек, принадлежащих этой кривой.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/>
              <a:t>Cимметрия кривой относительно оси Ox дает наглядное определение обратной точки. А именно: обратной точкой для точки P(x;y) на эллиптической кривой называют точку -P(x;-y</a:t>
            </a:r>
            <a:r>
              <a:rPr lang="ru-RU" sz="2000" noProof="1" smtClean="0"/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 smtClean="0"/>
              <a:t>Прямая проходящая через две различные точки пересекает кривую в единственнйо точке.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/>
              <a:t>Кроме того, касательная к эллиптической кривой в любой точке (кроме точек перегиба) пересекает ее еще в одной точке</a:t>
            </a:r>
            <a:r>
              <a:rPr lang="ru-RU" sz="2000" noProof="1" smtClean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noProof="1"/>
              <a:t>Суммой двух точек P и Q называется точка R = P + Q, обратная третьей точке пересечения эллиптической кривой и прямой, проходящей через точки P и Q.</a:t>
            </a:r>
          </a:p>
        </p:txBody>
      </p:sp>
    </p:spTree>
    <p:extLst>
      <p:ext uri="{BB962C8B-B14F-4D97-AF65-F5344CB8AC3E}">
        <p14:creationId xmlns:p14="http://schemas.microsoft.com/office/powerpoint/2010/main" val="2451671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0</TotalTime>
  <Words>994</Words>
  <Application>Microsoft Office PowerPoint</Application>
  <PresentationFormat>Широкоэкранный</PresentationFormat>
  <Paragraphs>121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Times New Roman</vt:lpstr>
      <vt:lpstr>Параллакс</vt:lpstr>
      <vt:lpstr>Факторизация целых чисел на эллиптических кривых. Алгоритм Ленстры.</vt:lpstr>
      <vt:lpstr>План доклада</vt:lpstr>
      <vt:lpstr>Эллиптическая кривая и операции на ней</vt:lpstr>
      <vt:lpstr>Эллиптическая кривая.</vt:lpstr>
      <vt:lpstr>Эллиптическая кривая.</vt:lpstr>
      <vt:lpstr>Эллиптическая кривая.</vt:lpstr>
      <vt:lpstr>Эллиптическая кривая.</vt:lpstr>
      <vt:lpstr>Эллиптическая кривая.</vt:lpstr>
      <vt:lpstr>Операции на эллиптической кривой</vt:lpstr>
      <vt:lpstr>Операции на эллиптической кривой</vt:lpstr>
      <vt:lpstr>Операции на эллиптической кривой</vt:lpstr>
      <vt:lpstr>Операции на эллиптической кривой</vt:lpstr>
      <vt:lpstr>Операции на эллиптической кривой</vt:lpstr>
      <vt:lpstr>Операции на эллиптической кривой. Определение группы точек.</vt:lpstr>
      <vt:lpstr>Операции на эллиптической кривой. Умножение точки на число. Порядок точки</vt:lpstr>
      <vt:lpstr>Алгоритм Ленстры. Обоснование и идея</vt:lpstr>
      <vt:lpstr>Алгоритм Ленстры. Обоснование и идея</vt:lpstr>
      <vt:lpstr>Алгоритм Ленстры. Обоснование и идея</vt:lpstr>
      <vt:lpstr>Алгоритм Ленстры. Обоснование и идея</vt:lpstr>
      <vt:lpstr>Алгоритм Ленстры. Вычислительная сложность</vt:lpstr>
      <vt:lpstr>Алгоритм Ленстры. Шаги алгоритма. I Этап</vt:lpstr>
      <vt:lpstr>Алгоритм Ленстры. Шаги алгоритма. II Этап</vt:lpstr>
      <vt:lpstr>Алгоритм Ленстры. Шаги алгоритма. II Этап</vt:lpstr>
      <vt:lpstr>Алгоритм Ленстры. Разбор на примере N = 9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2023-04-20T04:13:16Z</dcterms:created>
  <dcterms:modified xsi:type="dcterms:W3CDTF">2023-05-31T14:16:14Z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