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0" r:id="rId13"/>
    <p:sldId id="276" r:id="rId14"/>
    <p:sldId id="266" r:id="rId15"/>
    <p:sldId id="267" r:id="rId16"/>
    <p:sldId id="269" r:id="rId17"/>
    <p:sldId id="268" r:id="rId18"/>
    <p:sldId id="272" r:id="rId19"/>
    <p:sldId id="275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blipFill>
          <a:blip r:embed="rId2"/>
          <a:stretch>
            <a:fillRect l="-39377" r="2" b="-5555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0" y="2435796"/>
            <a:ext cx="6609532" cy="2974709"/>
          </a:xfrm>
          <a:custGeom>
            <a:avLst/>
            <a:gdLst>
              <a:gd name="connsiteX0" fmla="*/ 0 w 6609532"/>
              <a:gd name="connsiteY0" fmla="*/ 0 h 2974709"/>
              <a:gd name="connsiteX1" fmla="*/ 6609532 w 6609532"/>
              <a:gd name="connsiteY1" fmla="*/ 59153 h 2974709"/>
              <a:gd name="connsiteX2" fmla="*/ 5798902 w 6609532"/>
              <a:gd name="connsiteY2" fmla="*/ 2974708 h 2974709"/>
              <a:gd name="connsiteX3" fmla="*/ 0 w 6609532"/>
              <a:gd name="connsiteY3" fmla="*/ 686546 h 297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9532" h="2974709">
                <a:moveTo>
                  <a:pt x="0" y="0"/>
                </a:moveTo>
                <a:lnTo>
                  <a:pt x="6609532" y="59153"/>
                </a:lnTo>
                <a:cubicBezTo>
                  <a:pt x="6330177" y="805429"/>
                  <a:pt x="5798902" y="2976574"/>
                  <a:pt x="5798902" y="2974708"/>
                </a:cubicBezTo>
                <a:lnTo>
                  <a:pt x="0" y="68654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28000"/>
                </a:schemeClr>
              </a:gs>
              <a:gs pos="100000">
                <a:schemeClr val="bg1">
                  <a:alpha val="55000"/>
                </a:schemeClr>
              </a:gs>
            </a:gsLst>
            <a:lin ang="15600000" scaled="0"/>
          </a:gradFill>
          <a:ln w="12700">
            <a:miter lim="400000"/>
          </a:ln>
          <a:effectLst/>
        </p:spPr>
        <p:txBody>
          <a:bodyPr lIns="45719" rIns="45719" anchor="ctr"/>
          <a:lstStyle/>
          <a:p>
            <a:pPr lvl="0" algn="ctr"/>
            <a:endParaRPr lang="zh-CN" altLang="en-US">
              <a:solidFill>
                <a:srgbClr val="FFFFFF"/>
              </a:solidFill>
              <a:cs typeface="+mn-ea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6743698" y="3595820"/>
            <a:ext cx="5222833" cy="558799"/>
          </a:xfrm>
        </p:spPr>
        <p:txBody>
          <a:bodyPr bIns="46800" anchor="t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6743699" y="2265218"/>
            <a:ext cx="5222833" cy="1268692"/>
          </a:xfrm>
        </p:spPr>
        <p:txBody>
          <a:bodyPr bIns="46800"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9722583" y="4505392"/>
            <a:ext cx="2243948" cy="482384"/>
          </a:xfrm>
        </p:spPr>
        <p:txBody>
          <a:bodyPr vert="horz" bIns="46800" anchor="ctr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7"/>
            </p:custDataLst>
          </p:nvPr>
        </p:nvSpPr>
        <p:spPr>
          <a:xfrm>
            <a:off x="9722582" y="5034292"/>
            <a:ext cx="2243949" cy="482384"/>
          </a:xfrm>
        </p:spPr>
        <p:txBody>
          <a:bodyPr vert="horz" bIns="46800" anchor="ctr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>
          <a:blip r:embed="rId2"/>
          <a:stretch>
            <a:fillRect l="-39377" r="2" b="-55554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flipV="1">
            <a:off x="4632056" y="0"/>
            <a:ext cx="2927888" cy="144733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67543" y="881743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382961" y="2444288"/>
            <a:ext cx="5604921" cy="196942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01171" y="275665"/>
            <a:ext cx="11389659" cy="63066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7891" y="2629354"/>
            <a:ext cx="5123911" cy="895350"/>
          </a:xfrm>
        </p:spPr>
        <p:txBody>
          <a:bodyPr bIns="4680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89007" y="3586732"/>
            <a:ext cx="5123911" cy="1015623"/>
          </a:xfrm>
        </p:spPr>
        <p:txBody>
          <a:bodyPr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611620" y="1911350"/>
            <a:ext cx="4966970" cy="1268730"/>
          </a:xfrm>
        </p:spPr>
        <p:txBody>
          <a:bodyPr>
            <a:normAutofit/>
          </a:bodyPr>
          <a:p>
            <a:r>
              <a:rPr lang="zh-CN" altLang="en-US"/>
              <a:t>如何实现</a:t>
            </a:r>
            <a:r>
              <a:rPr lang="en-US" altLang="zh-CN"/>
              <a:t>http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/>
        </p:nvSpPr>
        <p:spPr>
          <a:xfrm>
            <a:off x="6491605" y="3326765"/>
            <a:ext cx="4878705" cy="1268730"/>
          </a:xfrm>
          <a:prstGeom prst="rect">
            <a:avLst/>
          </a:prstGeom>
        </p:spPr>
        <p:txBody>
          <a:bodyPr vert="horz" lIns="101600" tIns="38100" rIns="76200" bIns="46800" rtlCol="0" anchor="b" anchorCtr="0">
            <a:normAutofit/>
          </a:bodyPr>
          <a:lstStyle>
            <a:lvl1pPr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/>
              <a:t>helloworld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保活机制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在一个TCP连接上可以连续发送多个数据包，在TCP连接保持期间，如果没有数据包发送，需要双方发检测包以维持此连接，一般需要自己做在线维持（不发生RST包和四次挥手）即：Keepalive（存活定时器）功能。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2415540"/>
            <a:ext cx="4861560" cy="350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套接字（socket）是通信的基石</a:t>
            </a:r>
            <a:endParaRPr lang="zh-CN" altLang="en-US"/>
          </a:p>
          <a:p>
            <a:r>
              <a:rPr lang="zh-CN" altLang="en-US"/>
              <a:t>Socket是网络编程的一个抽象概念。通常我们用一个Socket表示“打开了一个网络链接”，而打开一个Socket需要知道目标计算机的IP地址和端口号，指定协议类型</a:t>
            </a:r>
            <a:endParaRPr lang="zh-CN" altLang="en-US"/>
          </a:p>
          <a:p>
            <a:r>
              <a:rPr lang="zh-CN" altLang="en-US"/>
              <a:t>进行网络通信必须的五种信息：</a:t>
            </a:r>
            <a:endParaRPr lang="zh-CN" altLang="en-US"/>
          </a:p>
          <a:p>
            <a:r>
              <a:rPr lang="zh-CN" altLang="en-US"/>
              <a:t>--连接使用的协议，(TCP,UDP)</a:t>
            </a:r>
            <a:endParaRPr lang="zh-CN" altLang="en-US"/>
          </a:p>
          <a:p>
            <a:r>
              <a:rPr lang="zh-CN" altLang="en-US"/>
              <a:t>--本地主机的IP地址，</a:t>
            </a:r>
            <a:endParaRPr lang="zh-CN" altLang="en-US"/>
          </a:p>
          <a:p>
            <a:r>
              <a:rPr lang="zh-CN" altLang="en-US"/>
              <a:t>--本地进程的协议端口，</a:t>
            </a:r>
            <a:endParaRPr lang="zh-CN" altLang="en-US"/>
          </a:p>
          <a:p>
            <a:r>
              <a:rPr lang="zh-CN" altLang="en-US"/>
              <a:t>--远地主机的IP地址，</a:t>
            </a:r>
            <a:endParaRPr lang="zh-CN" altLang="en-US"/>
          </a:p>
          <a:p>
            <a:r>
              <a:rPr lang="zh-CN" altLang="en-US"/>
              <a:t>--远地进程的协议端口。</a:t>
            </a:r>
            <a:endParaRPr lang="zh-CN" altLang="en-US"/>
          </a:p>
          <a:p>
            <a:r>
              <a:rPr lang="zh-CN" altLang="en-US"/>
              <a:t>当使用TCP协议进行连接时，该Socket连接就是一个TCP连接。</a:t>
            </a:r>
            <a:endParaRPr lang="zh-CN" altLang="en-US"/>
          </a:p>
          <a:p>
            <a:r>
              <a:rPr lang="zh-CN" altLang="en-US"/>
              <a:t>socket则是对TCP/IP协议的封装和应用（程序员层面上）。</a:t>
            </a:r>
            <a:endParaRPr lang="zh-CN" altLang="en-US"/>
          </a:p>
          <a:p>
            <a:r>
              <a:rPr lang="zh-CN" altLang="en-US"/>
              <a:t>例子：（略）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域名和IP地址的区别</a:t>
            </a:r>
            <a:endParaRPr lang="zh-CN" altLang="en-US"/>
          </a:p>
          <a:p>
            <a:r>
              <a:rPr lang="zh-CN" altLang="en-US"/>
              <a:t>    域名是相对于网站来说的，</a:t>
            </a:r>
            <a:endParaRPr lang="zh-CN" altLang="en-US"/>
          </a:p>
          <a:p>
            <a:r>
              <a:rPr lang="zh-CN" altLang="en-US"/>
              <a:t>    IP地址是相对于网络来说的，</a:t>
            </a:r>
            <a:endParaRPr lang="zh-CN" altLang="en-US"/>
          </a:p>
          <a:p>
            <a:r>
              <a:rPr lang="zh-CN" altLang="en-US"/>
              <a:t>    准确的说是通过DNS服务器来完成的，</a:t>
            </a:r>
            <a:endParaRPr lang="zh-CN" altLang="en-US"/>
          </a:p>
          <a:p>
            <a:r>
              <a:rPr lang="zh-CN" altLang="en-US"/>
              <a:t>    你提交域名，他给你返回一个IP地址，</a:t>
            </a:r>
            <a:endParaRPr lang="zh-CN" altLang="en-US"/>
          </a:p>
          <a:p>
            <a:r>
              <a:rPr lang="zh-CN" altLang="en-US"/>
              <a:t>    也称之为域名解析），接着做出一个响</a:t>
            </a:r>
            <a:r>
              <a:rPr lang="zh-CN" altLang="en-US"/>
              <a:t>应，</a:t>
            </a:r>
            <a:endParaRPr lang="zh-CN" altLang="en-US"/>
          </a:p>
          <a:p>
            <a:r>
              <a:rPr lang="zh-CN" altLang="en-US"/>
              <a:t>    将信息返回。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流程：</a:t>
            </a:r>
            <a:endParaRPr lang="zh-CN" altLang="en-US"/>
          </a:p>
          <a:p>
            <a:r>
              <a:rPr lang="zh-CN" altLang="en-US"/>
              <a:t>    输入域名----域名解析服务器（dns）</a:t>
            </a:r>
            <a:endParaRPr lang="zh-CN" altLang="en-US"/>
          </a:p>
          <a:p>
            <a:r>
              <a:rPr lang="zh-CN" altLang="en-US"/>
              <a:t>    解析成IP地址---访问IP地址---完成访问的内容---返回信息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-超文本传输协议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722583" y="4154872"/>
            <a:ext cx="2243948" cy="482384"/>
          </a:xfrm>
        </p:spPr>
        <p:txBody>
          <a:bodyPr>
            <a:normAutofit lnSpcReduction="10000"/>
          </a:bodyPr>
          <a:p>
            <a:r>
              <a:rPr lang="en-US" altLang="zh-CN"/>
              <a:t>-应用层协议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502140" y="4637405"/>
            <a:ext cx="2244090" cy="482600"/>
          </a:xfrm>
        </p:spPr>
        <p:txBody>
          <a:bodyPr>
            <a:normAutofit lnSpcReduction="10000"/>
          </a:bodyPr>
          <a:p>
            <a:r>
              <a:rPr lang="en-US" altLang="zh-CN"/>
              <a:t>-</a:t>
            </a:r>
            <a:r>
              <a:rPr lang="zh-CN" altLang="en-US"/>
              <a:t>基于</a:t>
            </a:r>
            <a:r>
              <a:rPr lang="en-US" altLang="zh-CN"/>
              <a:t>TCP   </a:t>
            </a:r>
            <a:endParaRPr lang="en-US" altLang="zh-CN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9202420" y="5120005"/>
            <a:ext cx="2244090" cy="482600"/>
          </a:xfrm>
          <a:prstGeom prst="rect">
            <a:avLst/>
          </a:prstGeom>
        </p:spPr>
        <p:txBody>
          <a:bodyPr vert="horz" lIns="101600" tIns="0" rIns="82550" bIns="46800" rtlCol="0" anchor="ctr">
            <a:normAutofit lnSpcReduction="10000"/>
          </a:bodyPr>
          <a:lstStyle>
            <a:lvl1pPr mar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-</a:t>
            </a:r>
            <a:r>
              <a:rPr lang="zh-CN" altLang="en-US"/>
              <a:t>短链接</a:t>
            </a:r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7" name="文本占位符 4"/>
          <p:cNvSpPr>
            <a:spLocks noGrp="1"/>
          </p:cNvSpPr>
          <p:nvPr/>
        </p:nvSpPr>
        <p:spPr>
          <a:xfrm>
            <a:off x="9202420" y="5602605"/>
            <a:ext cx="2244090" cy="482600"/>
          </a:xfrm>
          <a:prstGeom prst="rect">
            <a:avLst/>
          </a:prstGeom>
        </p:spPr>
        <p:txBody>
          <a:bodyPr vert="horz" lIns="101600" tIns="0" rIns="82550" bIns="46800" rtlCol="0" anchor="ctr">
            <a:normAutofit lnSpcReduction="10000"/>
          </a:bodyPr>
          <a:lstStyle>
            <a:lvl1pPr mar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0" u="none" strike="noStrike" kern="1200" cap="none" spc="15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-</a:t>
            </a:r>
            <a:r>
              <a:rPr lang="zh-CN" altLang="en-US"/>
              <a:t>无状态</a:t>
            </a:r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970" y="4467225"/>
            <a:ext cx="6052820" cy="1776095"/>
          </a:xfrm>
          <a:prstGeom prst="rect">
            <a:avLst/>
          </a:prstGeom>
        </p:spPr>
      </p:pic>
      <p:pic>
        <p:nvPicPr>
          <p:cNvPr id="5" name="图片 4" descr="应用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1864360"/>
            <a:ext cx="6469380" cy="2065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9785" y="12623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8050" y="39293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超文本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URL</a:t>
            </a:r>
            <a:r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--协议部分</a:t>
            </a:r>
            <a:endParaRPr lang="zh-CN" altLang="en-US"/>
          </a:p>
          <a:p>
            <a:r>
              <a:rPr lang="zh-CN" altLang="en-US"/>
              <a:t>  HTTP:协议</a:t>
            </a:r>
            <a:endParaRPr lang="zh-CN" altLang="en-US"/>
          </a:p>
          <a:p>
            <a:r>
              <a:rPr lang="zh-CN" altLang="en-US"/>
              <a:t>  https:协议</a:t>
            </a:r>
            <a:endParaRPr lang="zh-CN" altLang="en-US"/>
          </a:p>
          <a:p>
            <a:r>
              <a:rPr lang="zh-CN" altLang="en-US"/>
              <a:t>--分隔符//</a:t>
            </a:r>
            <a:endParaRPr lang="zh-CN" altLang="en-US"/>
          </a:p>
          <a:p>
            <a:r>
              <a:rPr lang="zh-CN" altLang="en-US"/>
              <a:t>--域名(www.baidu.com)</a:t>
            </a:r>
            <a:endParaRPr lang="zh-CN" altLang="en-US"/>
          </a:p>
          <a:p>
            <a:r>
              <a:rPr lang="zh-CN" altLang="en-US"/>
              <a:t>--端口(:80)80是默认端口</a:t>
            </a:r>
            <a:endParaRPr lang="zh-CN" altLang="en-US"/>
          </a:p>
          <a:p>
            <a:r>
              <a:rPr lang="zh-CN" altLang="en-US"/>
              <a:t>--虚拟目录部分</a:t>
            </a:r>
            <a:endParaRPr lang="zh-CN" altLang="en-US"/>
          </a:p>
          <a:p>
            <a:r>
              <a:rPr lang="zh-CN" altLang="en-US"/>
              <a:t>--文件名部分（“/”开始到“？”为止）</a:t>
            </a:r>
            <a:endParaRPr lang="zh-CN" altLang="en-US"/>
          </a:p>
          <a:p>
            <a:r>
              <a:rPr lang="zh-CN" altLang="en-US"/>
              <a:t>--参数部分（“？”开始到“#”）</a:t>
            </a:r>
            <a:endParaRPr lang="zh-CN" altLang="en-US"/>
          </a:p>
          <a:p>
            <a:r>
              <a:rPr lang="zh-CN" altLang="en-US"/>
              <a:t>--锚点:(页外的锚点跳转。所以当我们需要跳转到其他页面的某个区域时)</a:t>
            </a:r>
            <a:endParaRPr lang="zh-CN" altLang="en-US"/>
          </a:p>
          <a:p>
            <a:r>
              <a:rPr lang="zh-CN" altLang="en-US"/>
              <a:t>（http:  //  www.aspxfans.com  :8080  /news /index.asp ?boardID=5&amp;ID=24618&amp;page=1# name）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443230"/>
            <a:ext cx="32385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感受</a:t>
            </a:r>
            <a:r>
              <a:rPr lang="en-US" altLang="zh-CN"/>
              <a:t>TCP</a:t>
            </a:r>
            <a:r>
              <a:t>和</a:t>
            </a:r>
            <a:r>
              <a:rPr lang="en-US" altLang="zh-CN"/>
              <a:t>HTTP</a:t>
            </a:r>
            <a:r>
              <a:t>的联系</a:t>
            </a:r>
          </a:p>
        </p:txBody>
      </p:sp>
      <p:pic>
        <p:nvPicPr>
          <p:cNvPr id="4" name="内容占位符 3" descr="http-get-examp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0440" y="2311400"/>
            <a:ext cx="5012055" cy="4161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690" y="1438910"/>
            <a:ext cx="272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</a:t>
            </a:r>
            <a:r>
              <a:rPr lang="en-US" altLang="zh-CN"/>
              <a:t>TCP</a:t>
            </a: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7915" y="1438910"/>
            <a:ext cx="492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</a:t>
            </a:r>
            <a:r>
              <a:rPr lang="en-US" altLang="zh-CN"/>
              <a:t>HTTP</a:t>
            </a:r>
            <a:r>
              <a:rPr lang="zh-CN" altLang="en-US"/>
              <a:t>服务器发送</a:t>
            </a:r>
            <a:r>
              <a:rPr lang="en-US" altLang="zh-CN"/>
              <a:t>HTTP</a:t>
            </a:r>
            <a:r>
              <a:rPr lang="zh-CN" altLang="en-US"/>
              <a:t>请求报文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50" y="2311400"/>
            <a:ext cx="372618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请求报文和响应报文</a:t>
            </a:r>
            <a:endParaRPr lang="zh-CN" altLang="en-US"/>
          </a:p>
        </p:txBody>
      </p:sp>
      <p:pic>
        <p:nvPicPr>
          <p:cNvPr id="4" name="内容占位符 3" descr="请求报文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9790" y="1123950"/>
            <a:ext cx="5157470" cy="2029460"/>
          </a:xfrm>
          <a:prstGeom prst="rect">
            <a:avLst/>
          </a:prstGeom>
        </p:spPr>
      </p:pic>
      <p:pic>
        <p:nvPicPr>
          <p:cNvPr id="5" name="图片 4" descr="响应报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90" y="3392805"/>
            <a:ext cx="5158105" cy="1929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1123950"/>
            <a:ext cx="565658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状态码</a:t>
            </a:r>
            <a:endParaRPr lang="zh-CN" altLang="en-US"/>
          </a:p>
        </p:txBody>
      </p:sp>
      <p:pic>
        <p:nvPicPr>
          <p:cNvPr id="4" name="内容占位符 3" descr="状态码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0" y="952500"/>
            <a:ext cx="6938010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基于</a:t>
            </a:r>
            <a:r>
              <a:rPr lang="en-US" altLang="zh-CN"/>
              <a:t>TCP</a:t>
            </a:r>
            <a:r>
              <a:t>协议</a:t>
            </a:r>
            <a:r>
              <a:rPr lang="zh-CN" altLang="en-US"/>
              <a:t>实现简易的</a:t>
            </a:r>
            <a:r>
              <a:rPr lang="en-US" altLang="zh-CN"/>
              <a:t>HTTP</a:t>
            </a:r>
            <a:r>
              <a:t>服务器（</a:t>
            </a:r>
            <a:r>
              <a:rPr lang="en-US" altLang="zh-CN"/>
              <a:t>helloword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socket</a:t>
            </a:r>
            <a:r>
              <a:rPr lang="zh-CN" altLang="en-US"/>
              <a:t>启动</a:t>
            </a:r>
            <a:r>
              <a:rPr lang="en-US" altLang="zh-CN"/>
              <a:t>TCP</a:t>
            </a:r>
            <a:endParaRPr lang="en-US" altLang="zh-CN"/>
          </a:p>
          <a:p>
            <a:r>
              <a:t>接受</a:t>
            </a:r>
            <a:r>
              <a:rPr lang="en-US" altLang="zh-CN"/>
              <a:t>HTTP</a:t>
            </a:r>
            <a:r>
              <a:t>连接请求</a:t>
            </a:r>
          </a:p>
          <a:p>
            <a:r>
              <a:t>接收处理</a:t>
            </a:r>
            <a:r>
              <a:rPr lang="en-US" altLang="zh-CN"/>
              <a:t>HTTP</a:t>
            </a:r>
            <a:r>
              <a:t>请求</a:t>
            </a:r>
            <a:r>
              <a:t>报文</a:t>
            </a:r>
          </a:p>
          <a:p>
            <a:r>
              <a:t>发送返回</a:t>
            </a:r>
            <a:r>
              <a:rPr lang="en-US" altLang="zh-CN"/>
              <a:t>HTTP</a:t>
            </a:r>
            <a:r>
              <a:t>响应报文</a:t>
            </a:r>
          </a:p>
          <a:p>
            <a:r>
              <a:t>关闭连接</a:t>
            </a:r>
          </a:p>
          <a:p/>
          <a:p>
            <a:r>
              <a:t>请看代码</a:t>
            </a:r>
            <a:r>
              <a:rPr lang="en-US" altLang="zh-CN"/>
              <a:t>-----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百度百科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CP/IP协议（传输控制协议/互联网协议）不是简单的一个协议，而是一组特别的协议，包括：TCP，IP，UDP，ARP等，这些被称为子协议。在这些协议中，最重要、最著名的就是TCP和IP。因此，大部分网络管理员称整个协议族为“TCP/IP”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分层</a:t>
            </a:r>
            <a:endParaRPr lang="zh-CN" altLang="en-US"/>
          </a:p>
        </p:txBody>
      </p:sp>
      <p:pic>
        <p:nvPicPr>
          <p:cNvPr id="4" name="内容占位符 3" descr="tcp-i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1055" y="2348230"/>
            <a:ext cx="5794375" cy="36506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0095" y="1748155"/>
            <a:ext cx="2025015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89930" y="1748155"/>
            <a:ext cx="2025015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9930" y="1789430"/>
            <a:ext cx="2374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TCP/IP</a:t>
            </a:r>
            <a:r>
              <a:rPr lang="zh-CN" altLang="en-US"/>
              <a:t>网络模型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08985" y="1789430"/>
            <a:ext cx="201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OSI</a:t>
            </a:r>
            <a:r>
              <a:rPr lang="zh-CN" altLang="en-US"/>
              <a:t>七层网络模型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数据传输过程</a:t>
            </a:r>
            <a:endParaRPr lang="zh-CN" altLang="en-US"/>
          </a:p>
        </p:txBody>
      </p:sp>
      <p:pic>
        <p:nvPicPr>
          <p:cNvPr id="4" name="内容占位符 3" descr="数据封包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6765" y="1809750"/>
            <a:ext cx="5537835" cy="412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协议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三次握手</a:t>
            </a:r>
            <a:endParaRPr lang="en-US" altLang="zh-CN"/>
          </a:p>
        </p:txBody>
      </p:sp>
      <p:pic>
        <p:nvPicPr>
          <p:cNvPr id="21" name="内容占位符 20" descr="tcp 3次握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215" y="1698625"/>
            <a:ext cx="62103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四次挥手</a:t>
            </a:r>
            <a:endParaRPr lang="zh-CN" altLang="en-US"/>
          </a:p>
        </p:txBody>
      </p:sp>
      <p:pic>
        <p:nvPicPr>
          <p:cNvPr id="4" name="内容占位符 3" descr="tcp4次挥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4015" y="1441450"/>
            <a:ext cx="63627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RST</a:t>
            </a:r>
            <a:r>
              <a:t>（连接复位）</a:t>
            </a:r>
            <a:r>
              <a:t>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有时候也会出现无法建立tcp连接或tcp连接异常终止的情况。</a:t>
            </a:r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拒绝连接请求</a:t>
            </a:r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异常终止连接</a:t>
            </a:r>
            <a:endParaRPr lang="zh-CN" altLang="en-US"/>
          </a:p>
          <a:p>
            <a:r>
              <a:rPr lang="en-US" altLang="zh-CN"/>
              <a:t>--</a:t>
            </a:r>
            <a:r>
              <a:rPr lang="zh-CN" altLang="en-US"/>
              <a:t>终止空闲的连接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278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27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78"/>
  <p:tag name="KSO_WM_TEMPLATE_THUMBS_INDEX" val="1、2、3、4、6、9、10、11、13、14、15"/>
  <p:tag name="KSO_WM_TEMPLATE_SUBCATEGORY" val="0"/>
</p:tagLst>
</file>

<file path=ppt/tags/tag68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1278">
      <a:dk1>
        <a:srgbClr val="000000"/>
      </a:dk1>
      <a:lt1>
        <a:srgbClr val="FFFFFF"/>
      </a:lt1>
      <a:dk2>
        <a:srgbClr val="8EC0BF"/>
      </a:dk2>
      <a:lt2>
        <a:srgbClr val="6AA4AC"/>
      </a:lt2>
      <a:accent1>
        <a:srgbClr val="6AA4AC"/>
      </a:accent1>
      <a:accent2>
        <a:srgbClr val="8EC0BF"/>
      </a:accent2>
      <a:accent3>
        <a:srgbClr val="6AA4AC"/>
      </a:accent3>
      <a:accent4>
        <a:srgbClr val="8EC0BF"/>
      </a:accent4>
      <a:accent5>
        <a:srgbClr val="6AA4AC"/>
      </a:accent5>
      <a:accent6>
        <a:srgbClr val="8EC0BF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宽屏</PresentationFormat>
  <Paragraphs>115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Office 主题​​</vt:lpstr>
      <vt:lpstr>如何实现http版</vt:lpstr>
      <vt:lpstr>TCP/IP协议</vt:lpstr>
      <vt:lpstr>百度百科</vt:lpstr>
      <vt:lpstr>分层</vt:lpstr>
      <vt:lpstr>数据传输过程</vt:lpstr>
      <vt:lpstr>TCP协议</vt:lpstr>
      <vt:lpstr>三次握手</vt:lpstr>
      <vt:lpstr>四次挥手</vt:lpstr>
      <vt:lpstr>RST（连接复位）包</vt:lpstr>
      <vt:lpstr>保活机制</vt:lpstr>
      <vt:lpstr>SOCKET</vt:lpstr>
      <vt:lpstr>注意：</vt:lpstr>
      <vt:lpstr>HTTP协议</vt:lpstr>
      <vt:lpstr>简介</vt:lpstr>
      <vt:lpstr>URL组成</vt:lpstr>
      <vt:lpstr>感受TCP和HTTP的联系</vt:lpstr>
      <vt:lpstr>请求报文和响应报文</vt:lpstr>
      <vt:lpstr>状态码</vt:lpstr>
      <vt:lpstr>基于TCP协议实现简易的HTTP服务器（helloword）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李国淮～名字一定要长所以加条尾巴</cp:lastModifiedBy>
  <cp:revision>5</cp:revision>
  <dcterms:created xsi:type="dcterms:W3CDTF">2019-06-30T02:57:00Z</dcterms:created>
  <dcterms:modified xsi:type="dcterms:W3CDTF">2019-06-30T12:55:28Z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2052-11.1.0.8663</vt:lpwstr>
  </property>
</Properties>
</file>