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l6/WjHVckZUS49jrO5TfRlZ/L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6fca7404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186fca7404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6198bff1f2_0_6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16198bff1f2_0_6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What is ARKit? ARkit stands for Augmented Reality Kit, a development platform that enables app developers to build AR experiences quickly and easily into their apps and games. It utilizes your iOS device's camera, processors, and motion sensors to create some immersive interactions. For example, one could preview Ikea products in his or her own home before making a purchase and look at the product from all the angles needed. With the aid of AR, it is even possible to measure the Ikea furniture dimensions and test the product virtually whether a chair or couch fits in the living room or a bed fits in the bedroom.</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US">
                <a:solidFill>
                  <a:schemeClr val="dk1"/>
                </a:solidFill>
                <a:latin typeface="Calibri"/>
                <a:ea typeface="Calibri"/>
                <a:cs typeface="Calibri"/>
                <a:sym typeface="Calibri"/>
              </a:rPr>
              <a:t>In the second example, which is Interior decoration project, multiple users with different devices are able to see the same AR environment. All users can contribute to the Interior decoration project from their own devices.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b="1" lang="en-US">
                <a:solidFill>
                  <a:schemeClr val="dk1"/>
                </a:solidFill>
              </a:rPr>
              <a:t>Spectroscopy</a:t>
            </a:r>
            <a:r>
              <a:rPr lang="en-US">
                <a:solidFill>
                  <a:schemeClr val="dk1"/>
                </a:solidFill>
              </a:rPr>
              <a:t> is used as a tool for studying the structures of atoms and molecules. The large number of wavelengths emitted by these systems makes it possible to investigate their structures in detail, including the electron configurations of ground and various excited states.</a:t>
            </a:r>
            <a:endParaRPr>
              <a:solidFill>
                <a:schemeClr val="dk1"/>
              </a:solidFill>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6fca7404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What is ARKit? ARkit stands for Augmented Reality Kit, a development platform that enables app developers to build AR experiences quickly and easily into their apps and games. It utilizes your iOS device's camera, processors, and motion sensors to create some immersive interactions. For example, one could preview Ikea products in his or her own home before making a purchase and look at the product from all the angles needed. With the aid of AR, it is even possible to measure the Ikea furniture dimensions and test the product virtually whether a chair or couch fits in the living room or a bed fits in the bedroom.</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US">
                <a:solidFill>
                  <a:schemeClr val="dk1"/>
                </a:solidFill>
                <a:latin typeface="Calibri"/>
                <a:ea typeface="Calibri"/>
                <a:cs typeface="Calibri"/>
                <a:sym typeface="Calibri"/>
              </a:rPr>
              <a:t>In the second example, which is Interior decoration project, multiple users with different devices are able to see the same AR environment. All users can contribute to the Interior decoration project from their own devices.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b="1" lang="en-US">
                <a:solidFill>
                  <a:schemeClr val="dk1"/>
                </a:solidFill>
              </a:rPr>
              <a:t>Spectroscopy</a:t>
            </a:r>
            <a:r>
              <a:rPr lang="en-US">
                <a:solidFill>
                  <a:schemeClr val="dk1"/>
                </a:solidFill>
              </a:rPr>
              <a:t> is used as a tool for studying the structures of atoms and molecules. The large number of wavelengths emitted by these systems makes it possible to investigate their structures in detail, including the electron configurations of ground and various excited states.</a:t>
            </a:r>
            <a:endParaRPr>
              <a:solidFill>
                <a:schemeClr val="dk1"/>
              </a:solidFill>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
        <p:nvSpPr>
          <p:cNvPr id="172" name="Google Shape;172;g186fca740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7c6826a7e6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17c6826a7e6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6198bff1f2_0_6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16198bff1f2_0_6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6d624dfb4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16d624dfb4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6198bff1f2_0_446"/>
          <p:cNvSpPr/>
          <p:nvPr/>
        </p:nvSpPr>
        <p:spPr>
          <a:xfrm rot="5400000">
            <a:off x="10000500" y="673"/>
            <a:ext cx="2191500" cy="2191500"/>
          </a:xfrm>
          <a:prstGeom prst="diagStripe">
            <a:avLst>
              <a:gd fmla="val 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16198bff1f2_0_446"/>
          <p:cNvGrpSpPr/>
          <p:nvPr/>
        </p:nvGrpSpPr>
        <p:grpSpPr>
          <a:xfrm>
            <a:off x="0" y="654"/>
            <a:ext cx="6871435" cy="6845694"/>
            <a:chOff x="0" y="75"/>
            <a:chExt cx="5153705" cy="5152950"/>
          </a:xfrm>
        </p:grpSpPr>
        <p:sp>
          <p:nvSpPr>
            <p:cNvPr id="12" name="Google Shape;12;g16198bff1f2_0_446"/>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16198bff1f2_0_446"/>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16198bff1f2_0_446"/>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16198bff1f2_0_446"/>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16198bff1f2_0_446"/>
          <p:cNvSpPr txBox="1"/>
          <p:nvPr>
            <p:ph type="ctrTitle"/>
          </p:nvPr>
        </p:nvSpPr>
        <p:spPr>
          <a:xfrm>
            <a:off x="4716200" y="2104533"/>
            <a:ext cx="6690000" cy="2105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5300"/>
              <a:buNone/>
              <a:defRPr sz="5300"/>
            </a:lvl1pPr>
            <a:lvl2pPr lvl="1" algn="l">
              <a:lnSpc>
                <a:spcPct val="100000"/>
              </a:lnSpc>
              <a:spcBef>
                <a:spcPts val="0"/>
              </a:spcBef>
              <a:spcAft>
                <a:spcPts val="0"/>
              </a:spcAft>
              <a:buSzPts val="5300"/>
              <a:buNone/>
              <a:defRPr sz="5300"/>
            </a:lvl2pPr>
            <a:lvl3pPr lvl="2" algn="l">
              <a:lnSpc>
                <a:spcPct val="100000"/>
              </a:lnSpc>
              <a:spcBef>
                <a:spcPts val="0"/>
              </a:spcBef>
              <a:spcAft>
                <a:spcPts val="0"/>
              </a:spcAft>
              <a:buSzPts val="5300"/>
              <a:buNone/>
              <a:defRPr sz="5300"/>
            </a:lvl3pPr>
            <a:lvl4pPr lvl="3" algn="l">
              <a:lnSpc>
                <a:spcPct val="100000"/>
              </a:lnSpc>
              <a:spcBef>
                <a:spcPts val="0"/>
              </a:spcBef>
              <a:spcAft>
                <a:spcPts val="0"/>
              </a:spcAft>
              <a:buSzPts val="5300"/>
              <a:buNone/>
              <a:defRPr sz="5300"/>
            </a:lvl4pPr>
            <a:lvl5pPr lvl="4" algn="l">
              <a:lnSpc>
                <a:spcPct val="100000"/>
              </a:lnSpc>
              <a:spcBef>
                <a:spcPts val="0"/>
              </a:spcBef>
              <a:spcAft>
                <a:spcPts val="0"/>
              </a:spcAft>
              <a:buSzPts val="5300"/>
              <a:buNone/>
              <a:defRPr sz="5300"/>
            </a:lvl5pPr>
            <a:lvl6pPr lvl="5" algn="l">
              <a:lnSpc>
                <a:spcPct val="100000"/>
              </a:lnSpc>
              <a:spcBef>
                <a:spcPts val="0"/>
              </a:spcBef>
              <a:spcAft>
                <a:spcPts val="0"/>
              </a:spcAft>
              <a:buSzPts val="5300"/>
              <a:buNone/>
              <a:defRPr sz="5300"/>
            </a:lvl6pPr>
            <a:lvl7pPr lvl="6" algn="l">
              <a:lnSpc>
                <a:spcPct val="100000"/>
              </a:lnSpc>
              <a:spcBef>
                <a:spcPts val="0"/>
              </a:spcBef>
              <a:spcAft>
                <a:spcPts val="0"/>
              </a:spcAft>
              <a:buSzPts val="5300"/>
              <a:buNone/>
              <a:defRPr sz="5300"/>
            </a:lvl7pPr>
            <a:lvl8pPr lvl="7" algn="l">
              <a:lnSpc>
                <a:spcPct val="100000"/>
              </a:lnSpc>
              <a:spcBef>
                <a:spcPts val="0"/>
              </a:spcBef>
              <a:spcAft>
                <a:spcPts val="0"/>
              </a:spcAft>
              <a:buSzPts val="5300"/>
              <a:buNone/>
              <a:defRPr sz="5300"/>
            </a:lvl8pPr>
            <a:lvl9pPr lvl="8" algn="l">
              <a:lnSpc>
                <a:spcPct val="100000"/>
              </a:lnSpc>
              <a:spcBef>
                <a:spcPts val="0"/>
              </a:spcBef>
              <a:spcAft>
                <a:spcPts val="0"/>
              </a:spcAft>
              <a:buSzPts val="5300"/>
              <a:buNone/>
              <a:defRPr sz="5300"/>
            </a:lvl9pPr>
          </a:lstStyle>
          <a:p/>
        </p:txBody>
      </p:sp>
      <p:sp>
        <p:nvSpPr>
          <p:cNvPr id="17" name="Google Shape;17;g16198bff1f2_0_446"/>
          <p:cNvSpPr txBox="1"/>
          <p:nvPr>
            <p:ph idx="1" type="subTitle"/>
          </p:nvPr>
        </p:nvSpPr>
        <p:spPr>
          <a:xfrm>
            <a:off x="6778600" y="5233233"/>
            <a:ext cx="4627500" cy="67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8" name="Google Shape;18;g16198bff1f2_0_44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grpSp>
        <p:nvGrpSpPr>
          <p:cNvPr id="106" name="Google Shape;106;g16198bff1f2_0_536"/>
          <p:cNvGrpSpPr/>
          <p:nvPr/>
        </p:nvGrpSpPr>
        <p:grpSpPr>
          <a:xfrm>
            <a:off x="0" y="5504636"/>
            <a:ext cx="931877" cy="912853"/>
            <a:chOff x="0" y="3785672"/>
            <a:chExt cx="698925" cy="684657"/>
          </a:xfrm>
        </p:grpSpPr>
        <p:sp>
          <p:nvSpPr>
            <p:cNvPr id="107" name="Google Shape;107;g16198bff1f2_0_536"/>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6198bff1f2_0_536"/>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16198bff1f2_0_536"/>
          <p:cNvSpPr txBox="1"/>
          <p:nvPr>
            <p:ph idx="1" type="body"/>
          </p:nvPr>
        </p:nvSpPr>
        <p:spPr>
          <a:xfrm>
            <a:off x="1083633" y="5740500"/>
            <a:ext cx="9248100" cy="6984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10" name="Google Shape;110;g16198bff1f2_0_5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1" name="Shape 111"/>
        <p:cNvGrpSpPr/>
        <p:nvPr/>
      </p:nvGrpSpPr>
      <p:grpSpPr>
        <a:xfrm>
          <a:off x="0" y="0"/>
          <a:ext cx="0" cy="0"/>
          <a:chOff x="0" y="0"/>
          <a:chExt cx="0" cy="0"/>
        </a:xfrm>
      </p:grpSpPr>
      <p:grpSp>
        <p:nvGrpSpPr>
          <p:cNvPr id="112" name="Google Shape;112;g16198bff1f2_0_542"/>
          <p:cNvGrpSpPr/>
          <p:nvPr/>
        </p:nvGrpSpPr>
        <p:grpSpPr>
          <a:xfrm>
            <a:off x="5875053" y="0"/>
            <a:ext cx="6316642" cy="6857248"/>
            <a:chOff x="4406400" y="0"/>
            <a:chExt cx="4737600" cy="5143065"/>
          </a:xfrm>
        </p:grpSpPr>
        <p:sp>
          <p:nvSpPr>
            <p:cNvPr id="113" name="Google Shape;113;g16198bff1f2_0_542"/>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16198bff1f2_0_542"/>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16198bff1f2_0_542"/>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6198bff1f2_0_542"/>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16198bff1f2_0_542"/>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16198bff1f2_0_542"/>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16198bff1f2_0_542"/>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16198bff1f2_0_542"/>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16198bff1f2_0_542"/>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16198bff1f2_0_542"/>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16198bff1f2_0_542"/>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16198bff1f2_0_542"/>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6198bff1f2_0_542"/>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6198bff1f2_0_54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6198bff1f2_0_542"/>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16198bff1f2_0_542"/>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16198bff1f2_0_542"/>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6198bff1f2_0_542"/>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16198bff1f2_0_542"/>
          <p:cNvSpPr txBox="1"/>
          <p:nvPr>
            <p:ph hasCustomPrompt="1" type="title"/>
          </p:nvPr>
        </p:nvSpPr>
        <p:spPr>
          <a:xfrm>
            <a:off x="1098467" y="1712900"/>
            <a:ext cx="6368100" cy="1734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10700"/>
              <a:buNone/>
              <a:defRPr sz="10700"/>
            </a:lvl1pPr>
            <a:lvl2pPr lvl="1" algn="l">
              <a:lnSpc>
                <a:spcPct val="100000"/>
              </a:lnSpc>
              <a:spcBef>
                <a:spcPts val="0"/>
              </a:spcBef>
              <a:spcAft>
                <a:spcPts val="0"/>
              </a:spcAft>
              <a:buSzPts val="10700"/>
              <a:buNone/>
              <a:defRPr sz="10700"/>
            </a:lvl2pPr>
            <a:lvl3pPr lvl="2" algn="l">
              <a:lnSpc>
                <a:spcPct val="100000"/>
              </a:lnSpc>
              <a:spcBef>
                <a:spcPts val="0"/>
              </a:spcBef>
              <a:spcAft>
                <a:spcPts val="0"/>
              </a:spcAft>
              <a:buSzPts val="10700"/>
              <a:buNone/>
              <a:defRPr sz="10700"/>
            </a:lvl3pPr>
            <a:lvl4pPr lvl="3" algn="l">
              <a:lnSpc>
                <a:spcPct val="100000"/>
              </a:lnSpc>
              <a:spcBef>
                <a:spcPts val="0"/>
              </a:spcBef>
              <a:spcAft>
                <a:spcPts val="0"/>
              </a:spcAft>
              <a:buSzPts val="10700"/>
              <a:buNone/>
              <a:defRPr sz="10700"/>
            </a:lvl4pPr>
            <a:lvl5pPr lvl="4" algn="l">
              <a:lnSpc>
                <a:spcPct val="100000"/>
              </a:lnSpc>
              <a:spcBef>
                <a:spcPts val="0"/>
              </a:spcBef>
              <a:spcAft>
                <a:spcPts val="0"/>
              </a:spcAft>
              <a:buSzPts val="10700"/>
              <a:buNone/>
              <a:defRPr sz="10700"/>
            </a:lvl5pPr>
            <a:lvl6pPr lvl="5" algn="l">
              <a:lnSpc>
                <a:spcPct val="100000"/>
              </a:lnSpc>
              <a:spcBef>
                <a:spcPts val="0"/>
              </a:spcBef>
              <a:spcAft>
                <a:spcPts val="0"/>
              </a:spcAft>
              <a:buSzPts val="10700"/>
              <a:buNone/>
              <a:defRPr sz="10700"/>
            </a:lvl6pPr>
            <a:lvl7pPr lvl="6" algn="l">
              <a:lnSpc>
                <a:spcPct val="100000"/>
              </a:lnSpc>
              <a:spcBef>
                <a:spcPts val="0"/>
              </a:spcBef>
              <a:spcAft>
                <a:spcPts val="0"/>
              </a:spcAft>
              <a:buSzPts val="10700"/>
              <a:buNone/>
              <a:defRPr sz="10700"/>
            </a:lvl7pPr>
            <a:lvl8pPr lvl="7" algn="l">
              <a:lnSpc>
                <a:spcPct val="100000"/>
              </a:lnSpc>
              <a:spcBef>
                <a:spcPts val="0"/>
              </a:spcBef>
              <a:spcAft>
                <a:spcPts val="0"/>
              </a:spcAft>
              <a:buSzPts val="10700"/>
              <a:buNone/>
              <a:defRPr sz="10700"/>
            </a:lvl8pPr>
            <a:lvl9pPr lvl="8" algn="l">
              <a:lnSpc>
                <a:spcPct val="100000"/>
              </a:lnSpc>
              <a:spcBef>
                <a:spcPts val="0"/>
              </a:spcBef>
              <a:spcAft>
                <a:spcPts val="0"/>
              </a:spcAft>
              <a:buSzPts val="10700"/>
              <a:buNone/>
              <a:defRPr sz="10700"/>
            </a:lvl9pPr>
          </a:lstStyle>
          <a:p>
            <a:r>
              <a:t>xx%</a:t>
            </a:r>
          </a:p>
        </p:txBody>
      </p:sp>
      <p:sp>
        <p:nvSpPr>
          <p:cNvPr id="132" name="Google Shape;132;g16198bff1f2_0_542"/>
          <p:cNvSpPr txBox="1"/>
          <p:nvPr>
            <p:ph idx="1" type="body"/>
          </p:nvPr>
        </p:nvSpPr>
        <p:spPr>
          <a:xfrm>
            <a:off x="1098467" y="3524166"/>
            <a:ext cx="6368100" cy="1625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33" name="Google Shape;133;g16198bff1f2_0_5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g16198bff1f2_0_56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9" name="Shape 19"/>
        <p:cNvGrpSpPr/>
        <p:nvPr/>
      </p:nvGrpSpPr>
      <p:grpSpPr>
        <a:xfrm>
          <a:off x="0" y="0"/>
          <a:ext cx="0" cy="0"/>
          <a:chOff x="0" y="0"/>
          <a:chExt cx="0" cy="0"/>
        </a:xfrm>
      </p:grpSpPr>
      <p:sp>
        <p:nvSpPr>
          <p:cNvPr id="20" name="Google Shape;20;g16198bff1f2_0_5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 name="Google Shape;21;g16198bff1f2_0_56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2" name="Google Shape;22;g16198bff1f2_0_56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g16198bff1f2_0_56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g16198bff1f2_0_5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grpSp>
        <p:nvGrpSpPr>
          <p:cNvPr id="26" name="Google Shape;26;g16198bff1f2_0_456"/>
          <p:cNvGrpSpPr/>
          <p:nvPr/>
        </p:nvGrpSpPr>
        <p:grpSpPr>
          <a:xfrm>
            <a:off x="5875053" y="0"/>
            <a:ext cx="6316642" cy="6857248"/>
            <a:chOff x="4406400" y="0"/>
            <a:chExt cx="4737600" cy="5143065"/>
          </a:xfrm>
        </p:grpSpPr>
        <p:sp>
          <p:nvSpPr>
            <p:cNvPr id="27" name="Google Shape;27;g16198bff1f2_0_456"/>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6198bff1f2_0_456"/>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16198bff1f2_0_456"/>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16198bff1f2_0_456"/>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6198bff1f2_0_456"/>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16198bff1f2_0_456"/>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16198bff1f2_0_456"/>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16198bff1f2_0_456"/>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16198bff1f2_0_456"/>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16198bff1f2_0_456"/>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16198bff1f2_0_456"/>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16198bff1f2_0_456"/>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6198bff1f2_0_456"/>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16198bff1f2_0_45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16198bff1f2_0_456"/>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16198bff1f2_0_456"/>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16198bff1f2_0_456"/>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16198bff1f2_0_456"/>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g16198bff1f2_0_456"/>
          <p:cNvSpPr txBox="1"/>
          <p:nvPr>
            <p:ph type="title"/>
          </p:nvPr>
        </p:nvSpPr>
        <p:spPr>
          <a:xfrm>
            <a:off x="1098467" y="2737333"/>
            <a:ext cx="6116100" cy="15315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6" name="Google Shape;46;g16198bff1f2_0_45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grpSp>
        <p:nvGrpSpPr>
          <p:cNvPr id="48" name="Google Shape;48;g16198bff1f2_0_478"/>
          <p:cNvGrpSpPr/>
          <p:nvPr/>
        </p:nvGrpSpPr>
        <p:grpSpPr>
          <a:xfrm>
            <a:off x="0" y="507989"/>
            <a:ext cx="1383765" cy="1355017"/>
            <a:chOff x="0" y="381001"/>
            <a:chExt cx="1037850" cy="1016288"/>
          </a:xfrm>
        </p:grpSpPr>
        <p:sp>
          <p:nvSpPr>
            <p:cNvPr id="49" name="Google Shape;49;g16198bff1f2_0_47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16198bff1f2_0_47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g16198bff1f2_0_478"/>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2" name="Google Shape;52;g16198bff1f2_0_478"/>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3" name="Google Shape;53;g16198bff1f2_0_47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grpSp>
        <p:nvGrpSpPr>
          <p:cNvPr id="55" name="Google Shape;55;g16198bff1f2_0_485"/>
          <p:cNvGrpSpPr/>
          <p:nvPr/>
        </p:nvGrpSpPr>
        <p:grpSpPr>
          <a:xfrm>
            <a:off x="0" y="507989"/>
            <a:ext cx="1383765" cy="1355017"/>
            <a:chOff x="0" y="381001"/>
            <a:chExt cx="1037850" cy="1016288"/>
          </a:xfrm>
        </p:grpSpPr>
        <p:sp>
          <p:nvSpPr>
            <p:cNvPr id="56" name="Google Shape;56;g16198bff1f2_0_48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16198bff1f2_0_48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g16198bff1f2_0_485"/>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9" name="Google Shape;59;g16198bff1f2_0_485"/>
          <p:cNvSpPr txBox="1"/>
          <p:nvPr>
            <p:ph idx="1" type="body"/>
          </p:nvPr>
        </p:nvSpPr>
        <p:spPr>
          <a:xfrm>
            <a:off x="1730000"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60" name="Google Shape;60;g16198bff1f2_0_485"/>
          <p:cNvSpPr txBox="1"/>
          <p:nvPr>
            <p:ph idx="2" type="body"/>
          </p:nvPr>
        </p:nvSpPr>
        <p:spPr>
          <a:xfrm>
            <a:off x="6577628"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61" name="Google Shape;61;g16198bff1f2_0_48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grpSp>
        <p:nvGrpSpPr>
          <p:cNvPr id="63" name="Google Shape;63;g16198bff1f2_0_493"/>
          <p:cNvGrpSpPr/>
          <p:nvPr/>
        </p:nvGrpSpPr>
        <p:grpSpPr>
          <a:xfrm>
            <a:off x="0" y="507989"/>
            <a:ext cx="1383765" cy="1355017"/>
            <a:chOff x="0" y="381001"/>
            <a:chExt cx="1037850" cy="1016288"/>
          </a:xfrm>
        </p:grpSpPr>
        <p:sp>
          <p:nvSpPr>
            <p:cNvPr id="64" name="Google Shape;64;g16198bff1f2_0_49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16198bff1f2_0_49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16198bff1f2_0_493"/>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67" name="Google Shape;67;g16198bff1f2_0_49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grpSp>
        <p:nvGrpSpPr>
          <p:cNvPr id="69" name="Google Shape;69;g16198bff1f2_0_499"/>
          <p:cNvGrpSpPr/>
          <p:nvPr/>
        </p:nvGrpSpPr>
        <p:grpSpPr>
          <a:xfrm>
            <a:off x="0" y="507989"/>
            <a:ext cx="1383765" cy="1355017"/>
            <a:chOff x="0" y="381001"/>
            <a:chExt cx="1037850" cy="1016288"/>
          </a:xfrm>
        </p:grpSpPr>
        <p:sp>
          <p:nvSpPr>
            <p:cNvPr id="70" name="Google Shape;70;g16198bff1f2_0_49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16198bff1f2_0_49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g16198bff1f2_0_499"/>
          <p:cNvSpPr txBox="1"/>
          <p:nvPr>
            <p:ph type="title"/>
          </p:nvPr>
        </p:nvSpPr>
        <p:spPr>
          <a:xfrm>
            <a:off x="1730000" y="525000"/>
            <a:ext cx="5065200" cy="19908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3" name="Google Shape;73;g16198bff1f2_0_499"/>
          <p:cNvSpPr txBox="1"/>
          <p:nvPr>
            <p:ph idx="1" type="body"/>
          </p:nvPr>
        </p:nvSpPr>
        <p:spPr>
          <a:xfrm>
            <a:off x="1730000" y="2630067"/>
            <a:ext cx="5065200" cy="3221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4" name="Google Shape;74;g16198bff1f2_0_49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g16198bff1f2_0_506"/>
          <p:cNvGrpSpPr/>
          <p:nvPr/>
        </p:nvGrpSpPr>
        <p:grpSpPr>
          <a:xfrm>
            <a:off x="5875053" y="0"/>
            <a:ext cx="6316642" cy="6857829"/>
            <a:chOff x="4406400" y="0"/>
            <a:chExt cx="4737600" cy="5143500"/>
          </a:xfrm>
        </p:grpSpPr>
        <p:sp>
          <p:nvSpPr>
            <p:cNvPr id="77" name="Google Shape;77;g16198bff1f2_0_506"/>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16198bff1f2_0_506"/>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6198bff1f2_0_506"/>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6198bff1f2_0_506"/>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16198bff1f2_0_506"/>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16198bff1f2_0_506"/>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6198bff1f2_0_506"/>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6198bff1f2_0_506"/>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16198bff1f2_0_506"/>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16198bff1f2_0_506"/>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16198bff1f2_0_506"/>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6198bff1f2_0_506"/>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16198bff1f2_0_506"/>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16198bff1f2_0_506"/>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6198bff1f2_0_506"/>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6198bff1f2_0_506"/>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16198bff1f2_0_506"/>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16198bff1f2_0_506"/>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16198bff1f2_0_506"/>
          <p:cNvSpPr txBox="1"/>
          <p:nvPr>
            <p:ph type="title"/>
          </p:nvPr>
        </p:nvSpPr>
        <p:spPr>
          <a:xfrm>
            <a:off x="1098467" y="1155700"/>
            <a:ext cx="6116100" cy="46947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96" name="Google Shape;96;g16198bff1f2_0_50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grpSp>
        <p:nvGrpSpPr>
          <p:cNvPr id="98" name="Google Shape;98;g16198bff1f2_0_528"/>
          <p:cNvGrpSpPr/>
          <p:nvPr/>
        </p:nvGrpSpPr>
        <p:grpSpPr>
          <a:xfrm>
            <a:off x="0" y="507989"/>
            <a:ext cx="1383765" cy="1355017"/>
            <a:chOff x="0" y="381001"/>
            <a:chExt cx="1037850" cy="1016288"/>
          </a:xfrm>
        </p:grpSpPr>
        <p:sp>
          <p:nvSpPr>
            <p:cNvPr id="99" name="Google Shape;99;g16198bff1f2_0_52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6198bff1f2_0_52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g16198bff1f2_0_528"/>
          <p:cNvSpPr txBox="1"/>
          <p:nvPr>
            <p:ph type="title"/>
          </p:nvPr>
        </p:nvSpPr>
        <p:spPr>
          <a:xfrm>
            <a:off x="1730000" y="2211100"/>
            <a:ext cx="4048500" cy="2335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02" name="Google Shape;102;g16198bff1f2_0_528"/>
          <p:cNvSpPr txBox="1"/>
          <p:nvPr>
            <p:ph idx="1" type="subTitle"/>
          </p:nvPr>
        </p:nvSpPr>
        <p:spPr>
          <a:xfrm>
            <a:off x="1730000" y="4717333"/>
            <a:ext cx="4048500" cy="67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03" name="Google Shape;103;g16198bff1f2_0_528"/>
          <p:cNvSpPr txBox="1"/>
          <p:nvPr>
            <p:ph idx="2" type="body"/>
          </p:nvPr>
        </p:nvSpPr>
        <p:spPr>
          <a:xfrm>
            <a:off x="6197600" y="2262133"/>
            <a:ext cx="4902300" cy="3129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04" name="Google Shape;104;g16198bff1f2_0_52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16198bff1f2_0_44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9pPr>
          </a:lstStyle>
          <a:p/>
        </p:txBody>
      </p:sp>
      <p:sp>
        <p:nvSpPr>
          <p:cNvPr id="7" name="Google Shape;7;g16198bff1f2_0_44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lt1"/>
              </a:buClr>
              <a:buSzPts val="1700"/>
              <a:buFont typeface="Lato"/>
              <a:buChar char="●"/>
              <a:defRPr b="0" i="0" sz="1700" u="none" cap="none" strike="noStrike">
                <a:solidFill>
                  <a:schemeClr val="lt1"/>
                </a:solidFill>
                <a:latin typeface="Lato"/>
                <a:ea typeface="Lato"/>
                <a:cs typeface="Lato"/>
                <a:sym typeface="Lato"/>
              </a:defRPr>
            </a:lvl1pPr>
            <a:lvl2pPr indent="-323850" lvl="1" marL="9144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2pPr>
            <a:lvl3pPr indent="-323850" lvl="2" marL="13716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3pPr>
            <a:lvl4pPr indent="-323850" lvl="3" marL="18288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4pPr>
            <a:lvl5pPr indent="-323850" lvl="4" marL="22860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5pPr>
            <a:lvl6pPr indent="-323850" lvl="5" marL="27432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6pPr>
            <a:lvl7pPr indent="-323850" lvl="6" marL="32004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7pPr>
            <a:lvl8pPr indent="-323850" lvl="7" marL="36576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8pPr>
            <a:lvl9pPr indent="-323850" lvl="8" marL="41148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9pPr>
          </a:lstStyle>
          <a:p/>
        </p:txBody>
      </p:sp>
      <p:sp>
        <p:nvSpPr>
          <p:cNvPr id="8" name="Google Shape;8;g16198bff1f2_0_4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on0007@b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researchgate.net/profile/Marek-Woda/publication/333039077_Capabilities_of_ARCore_and_ARKit_Platforms_for_ARVR_Applications/links/5d24e096299bf1547ca75dfe/Capabilities-of-ARCore-and-ARKit-Platforms-for-AR-VR-Applications.pdf?origin=publication_detail" TargetMode="External"/><Relationship Id="rId4" Type="http://schemas.openxmlformats.org/officeDocument/2006/relationships/hyperlink" Target="https://doi.org/10.1007/s11042-018-6912-6" TargetMode="External"/><Relationship Id="rId5" Type="http://schemas.openxmlformats.org/officeDocument/2006/relationships/hyperlink" Target="https://www.sciencedirect.com/science/article/abs/pii/S09259635030026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716200" y="1331622"/>
            <a:ext cx="6690000" cy="2877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3206"/>
              <a:buFont typeface="Arial"/>
              <a:buNone/>
            </a:pPr>
            <a:r>
              <a:rPr lang="en-US"/>
              <a:t>3-D Detection and Jewelry</a:t>
            </a:r>
            <a:br>
              <a:rPr lang="en-US"/>
            </a:br>
            <a:endParaRPr/>
          </a:p>
          <a:p>
            <a:pPr indent="0" lvl="0" marL="0" rtl="0" algn="ctr">
              <a:lnSpc>
                <a:spcPct val="90000"/>
              </a:lnSpc>
              <a:spcBef>
                <a:spcPts val="0"/>
              </a:spcBef>
              <a:spcAft>
                <a:spcPts val="0"/>
              </a:spcAft>
              <a:buClr>
                <a:schemeClr val="dk1"/>
              </a:buClr>
              <a:buSzPct val="113206"/>
              <a:buFont typeface="Arial"/>
              <a:buNone/>
            </a:pPr>
            <a:r>
              <a:rPr lang="en-US"/>
              <a:t>Sprint 3</a:t>
            </a:r>
            <a:endParaRPr/>
          </a:p>
        </p:txBody>
      </p:sp>
      <p:sp>
        <p:nvSpPr>
          <p:cNvPr id="141" name="Google Shape;141;p1"/>
          <p:cNvSpPr txBox="1"/>
          <p:nvPr>
            <p:ph idx="1" type="subTitle"/>
          </p:nvPr>
        </p:nvSpPr>
        <p:spPr>
          <a:xfrm>
            <a:off x="6607475" y="4312250"/>
            <a:ext cx="4627500" cy="1948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sz="2500">
                <a:latin typeface="Arial"/>
                <a:ea typeface="Arial"/>
                <a:cs typeface="Arial"/>
                <a:sym typeface="Arial"/>
              </a:rPr>
              <a:t>A1_Group #3  </a:t>
            </a:r>
            <a:r>
              <a:rPr lang="en-US" sz="2500" u="sng">
                <a:solidFill>
                  <a:schemeClr val="hlink"/>
                </a:solidFill>
                <a:latin typeface="Arial"/>
                <a:ea typeface="Arial"/>
                <a:cs typeface="Arial"/>
                <a:sym typeface="Arial"/>
                <a:hlinkClick r:id="rId3"/>
              </a:rPr>
              <a:t>on0007@bu.edu</a:t>
            </a:r>
            <a:endParaRPr sz="25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rPr lang="en-US" sz="2500">
                <a:latin typeface="Arial"/>
                <a:ea typeface="Arial"/>
                <a:cs typeface="Arial"/>
                <a:sym typeface="Arial"/>
              </a:rPr>
              <a:t>Orif Negmatov</a:t>
            </a:r>
            <a:endParaRPr sz="25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217" name="Google Shape;21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ctr">
              <a:lnSpc>
                <a:spcPct val="90000"/>
              </a:lnSpc>
              <a:spcBef>
                <a:spcPts val="0"/>
              </a:spcBef>
              <a:spcAft>
                <a:spcPts val="0"/>
              </a:spcAft>
              <a:buClr>
                <a:schemeClr val="dk1"/>
              </a:buClr>
              <a:buSzPts val="3600"/>
              <a:buNone/>
            </a:pPr>
            <a:r>
              <a:t/>
            </a:r>
            <a:endParaRPr sz="3600"/>
          </a:p>
          <a:p>
            <a:pPr indent="0" lvl="0" marL="228600" rtl="0" algn="ctr">
              <a:lnSpc>
                <a:spcPct val="90000"/>
              </a:lnSpc>
              <a:spcBef>
                <a:spcPts val="1000"/>
              </a:spcBef>
              <a:spcAft>
                <a:spcPts val="0"/>
              </a:spcAft>
              <a:buClr>
                <a:schemeClr val="dk1"/>
              </a:buClr>
              <a:buSzPts val="3600"/>
              <a:buNone/>
            </a:pPr>
            <a:r>
              <a:t/>
            </a:r>
            <a:endParaRPr sz="3600"/>
          </a:p>
          <a:p>
            <a:pPr indent="-228600" lvl="0" marL="228600" rtl="0" algn="ctr">
              <a:lnSpc>
                <a:spcPct val="90000"/>
              </a:lnSpc>
              <a:spcBef>
                <a:spcPts val="1000"/>
              </a:spcBef>
              <a:spcAft>
                <a:spcPts val="1600"/>
              </a:spcAft>
              <a:buClr>
                <a:schemeClr val="dk1"/>
              </a:buClr>
              <a:buSzPts val="3600"/>
              <a:buChar char="●"/>
            </a:pPr>
            <a:r>
              <a:rPr lang="en-US" sz="3600"/>
              <a:t>Thanks for listening</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g186fca74048_0_12"/>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3" name="Google Shape;223;g186fca74048_0_12"/>
          <p:cNvSpPr txBox="1"/>
          <p:nvPr>
            <p:ph type="title"/>
          </p:nvPr>
        </p:nvSpPr>
        <p:spPr>
          <a:xfrm>
            <a:off x="735925" y="58536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References</a:t>
            </a:r>
            <a:endParaRPr>
              <a:solidFill>
                <a:schemeClr val="lt1"/>
              </a:solidFill>
            </a:endParaRPr>
          </a:p>
        </p:txBody>
      </p:sp>
      <p:sp>
        <p:nvSpPr>
          <p:cNvPr id="224" name="Google Shape;224;g186fca74048_0_1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g186fca74048_0_12"/>
          <p:cNvSpPr txBox="1"/>
          <p:nvPr/>
        </p:nvSpPr>
        <p:spPr>
          <a:xfrm>
            <a:off x="937450" y="2587875"/>
            <a:ext cx="10712100" cy="6218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AutoNum type="arabicPeriod"/>
            </a:pPr>
            <a:r>
              <a:rPr lang="en-US" sz="2000"/>
              <a:t>https://iopscience.iop.org/article/10.1088/1361-6552/aaa0e6/meta?casa_token=hPT73Gj-zlwAAAAA:va7vykNC17OiY3etWrJ9fuzz3Zm11iJJhAvy6dHTJlXiWLtHMKanzNfZqZ1jsfL4A3bnEGWt-kSNvYby9dL2</a:t>
            </a:r>
            <a:endParaRPr/>
          </a:p>
          <a:p>
            <a:pPr indent="-355600" lvl="0" marL="457200" rtl="0" algn="l">
              <a:lnSpc>
                <a:spcPct val="115000"/>
              </a:lnSpc>
              <a:spcBef>
                <a:spcPts val="0"/>
              </a:spcBef>
              <a:spcAft>
                <a:spcPts val="0"/>
              </a:spcAft>
              <a:buSzPts val="2000"/>
              <a:buAutoNum type="arabicPeriod"/>
            </a:pPr>
            <a:r>
              <a:rPr lang="en-US" sz="2000" u="sng">
                <a:solidFill>
                  <a:schemeClr val="dk1"/>
                </a:solidFill>
                <a:hlinkClick r:id="rId3">
                  <a:extLst>
                    <a:ext uri="{A12FA001-AC4F-418D-AE19-62706E023703}">
                      <ahyp:hlinkClr val="tx"/>
                    </a:ext>
                  </a:extLst>
                </a:hlinkClick>
              </a:rPr>
              <a:t>https://www.researchgate.net/profile/Marek-Woda/publication/333039077_Capabilities_of_ARCore_and_ARKit_Platforms_for_ARVR_Applications/links/5d24e096299bf1547ca75dfe/Capabilities-of-ARCore-and-ARKit-Platforms-for-AR-VR-Applications.pdf?origin=publication_detail</a:t>
            </a:r>
            <a:endParaRPr sz="2000">
              <a:solidFill>
                <a:schemeClr val="dk1"/>
              </a:solidFill>
            </a:endParaRPr>
          </a:p>
          <a:p>
            <a:pPr indent="-355600" lvl="0" marL="457200" rtl="0" algn="l">
              <a:lnSpc>
                <a:spcPct val="115000"/>
              </a:lnSpc>
              <a:spcBef>
                <a:spcPts val="0"/>
              </a:spcBef>
              <a:spcAft>
                <a:spcPts val="0"/>
              </a:spcAft>
              <a:buSzPts val="2000"/>
              <a:buAutoNum type="arabicPeriod"/>
            </a:pPr>
            <a:r>
              <a:rPr lang="en-US" sz="2000"/>
              <a:t>https://www.researchgate.net/profile/Marek-Woda/publication/333039077_Capabilities_of_ARCore_and_ARKit_Platforms_for_ARVR_Applications/links/5d24e096299bf1547ca75dfe/Capabilities-of-ARCore-and-ARKit-Platforms-for-AR-VR-Applications.pdf?origin=publication_detail</a:t>
            </a:r>
            <a:endParaRPr sz="2000"/>
          </a:p>
          <a:p>
            <a:pPr indent="-355600" lvl="0" marL="457200" rtl="0" algn="l">
              <a:spcBef>
                <a:spcPts val="0"/>
              </a:spcBef>
              <a:spcAft>
                <a:spcPts val="0"/>
              </a:spcAft>
              <a:buSzPts val="2000"/>
              <a:buAutoNum type="arabicPeriod"/>
            </a:pPr>
            <a:r>
              <a:rPr lang="en-US" sz="2000"/>
              <a:t>Singh, R.D., Mittal, A. &amp; Bhatia, R.K. 3D convolutional neural network for object recognition: a review. </a:t>
            </a:r>
            <a:r>
              <a:rPr i="1" lang="en-US" sz="2000"/>
              <a:t>Multimed Tools Appl</a:t>
            </a:r>
            <a:r>
              <a:rPr lang="en-US" sz="2000"/>
              <a:t> </a:t>
            </a:r>
            <a:r>
              <a:rPr b="1" lang="en-US" sz="2000"/>
              <a:t>78</a:t>
            </a:r>
            <a:r>
              <a:rPr lang="en-US" sz="2000"/>
              <a:t>, 15951–15995 (2019). </a:t>
            </a:r>
            <a:r>
              <a:rPr lang="en-US" sz="2000" u="sng">
                <a:solidFill>
                  <a:schemeClr val="accent5"/>
                </a:solidFill>
                <a:hlinkClick r:id="rId4">
                  <a:extLst>
                    <a:ext uri="{A12FA001-AC4F-418D-AE19-62706E023703}">
                      <ahyp:hlinkClr val="tx"/>
                    </a:ext>
                  </a:extLst>
                </a:hlinkClick>
              </a:rPr>
              <a:t>https://doi.org/10.1007/s11042-018-6912-6</a:t>
            </a:r>
            <a:endParaRPr sz="2000"/>
          </a:p>
          <a:p>
            <a:pPr indent="-355600" lvl="0" marL="457200" rtl="0" algn="l">
              <a:spcBef>
                <a:spcPts val="0"/>
              </a:spcBef>
              <a:spcAft>
                <a:spcPts val="0"/>
              </a:spcAft>
              <a:buSzPts val="2000"/>
              <a:buAutoNum type="arabicPeriod"/>
            </a:pPr>
            <a:r>
              <a:rPr lang="en-US" sz="2000" u="sng">
                <a:solidFill>
                  <a:schemeClr val="hlink"/>
                </a:solidFill>
                <a:hlinkClick r:id="rId5"/>
              </a:rPr>
              <a:t>https://www.sciencedirect.com/science/article/abs/pii/S0925963503002620</a:t>
            </a:r>
            <a:endParaRPr sz="2000"/>
          </a:p>
          <a:p>
            <a:pPr indent="0" lvl="0" marL="0" rtl="0" algn="l">
              <a:spcBef>
                <a:spcPts val="0"/>
              </a:spcBef>
              <a:spcAft>
                <a:spcPts val="0"/>
              </a:spcAft>
              <a:buNone/>
            </a:pPr>
            <a:r>
              <a:t/>
            </a:r>
            <a:endParaRPr sz="2000"/>
          </a:p>
          <a:p>
            <a:pPr indent="0" lvl="0" marL="0" rtl="0" algn="l">
              <a:spcBef>
                <a:spcPts val="0"/>
              </a:spcBef>
              <a:spcAft>
                <a:spcPts val="0"/>
              </a:spcAft>
              <a:buClr>
                <a:srgbClr val="000000"/>
              </a:buClr>
              <a:buSzPts val="2000"/>
              <a:buFont typeface="Arial"/>
              <a:buNone/>
            </a:pPr>
            <a:r>
              <a:t/>
            </a:r>
            <a:endParaRPr sz="2000"/>
          </a:p>
          <a:p>
            <a:pPr indent="0" lvl="0" marL="457200" marR="0" rtl="0" algn="l">
              <a:lnSpc>
                <a:spcPct val="115000"/>
              </a:lnSpc>
              <a:spcBef>
                <a:spcPts val="0"/>
              </a:spcBef>
              <a:spcAft>
                <a:spcPts val="0"/>
              </a:spcAft>
              <a:buNone/>
            </a:pPr>
            <a:r>
              <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
          <p:cNvSpPr/>
          <p:nvPr/>
        </p:nvSpPr>
        <p:spPr>
          <a:xfrm>
            <a:off x="147825" y="21062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2"/>
          <p:cNvSpPr/>
          <p:nvPr/>
        </p:nvSpPr>
        <p:spPr>
          <a:xfrm>
            <a:off x="693414" y="558096"/>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2"/>
          <p:cNvSpPr txBox="1"/>
          <p:nvPr>
            <p:ph type="title"/>
          </p:nvPr>
        </p:nvSpPr>
        <p:spPr>
          <a:xfrm>
            <a:off x="982975" y="79584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1.</a:t>
            </a:r>
            <a:r>
              <a:rPr lang="en-US"/>
              <a:t> </a:t>
            </a:r>
            <a:r>
              <a:rPr lang="en-US">
                <a:solidFill>
                  <a:schemeClr val="lt1"/>
                </a:solidFill>
              </a:rPr>
              <a:t>Product mission</a:t>
            </a:r>
            <a:endParaRPr>
              <a:solidFill>
                <a:schemeClr val="lt1"/>
              </a:solidFill>
            </a:endParaRPr>
          </a:p>
        </p:txBody>
      </p:sp>
      <p:sp>
        <p:nvSpPr>
          <p:cNvPr id="149" name="Google Shape;149;p2"/>
          <p:cNvSpPr txBox="1"/>
          <p:nvPr/>
        </p:nvSpPr>
        <p:spPr>
          <a:xfrm>
            <a:off x="982975" y="2742600"/>
            <a:ext cx="10975500" cy="5076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0000"/>
                </a:solidFill>
                <a:latin typeface="Lato"/>
                <a:ea typeface="Lato"/>
                <a:cs typeface="Lato"/>
                <a:sym typeface="Lato"/>
              </a:rPr>
              <a:t>For the jewelry item customers, who need a verification process to make sure the product they purchase is authentic.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p:txBody>
      </p:sp>
      <p:pic>
        <p:nvPicPr>
          <p:cNvPr id="150" name="Google Shape;150;p2"/>
          <p:cNvPicPr preferRelativeResize="0"/>
          <p:nvPr/>
        </p:nvPicPr>
        <p:blipFill rotWithShape="1">
          <a:blip r:embed="rId3">
            <a:alphaModFix/>
          </a:blip>
          <a:srcRect b="0" l="0" r="0" t="0"/>
          <a:stretch/>
        </p:blipFill>
        <p:spPr>
          <a:xfrm>
            <a:off x="5645250" y="4138075"/>
            <a:ext cx="2652425" cy="2361900"/>
          </a:xfrm>
          <a:prstGeom prst="rect">
            <a:avLst/>
          </a:prstGeom>
          <a:noFill/>
          <a:ln>
            <a:noFill/>
          </a:ln>
        </p:spPr>
      </p:pic>
      <p:pic>
        <p:nvPicPr>
          <p:cNvPr id="151" name="Google Shape;151;p2"/>
          <p:cNvPicPr preferRelativeResize="0"/>
          <p:nvPr/>
        </p:nvPicPr>
        <p:blipFill rotWithShape="1">
          <a:blip r:embed="rId4">
            <a:alphaModFix/>
          </a:blip>
          <a:srcRect b="0" l="0" r="0" t="0"/>
          <a:stretch/>
        </p:blipFill>
        <p:spPr>
          <a:xfrm>
            <a:off x="1440538" y="4138075"/>
            <a:ext cx="3438525" cy="2286000"/>
          </a:xfrm>
          <a:prstGeom prst="rect">
            <a:avLst/>
          </a:prstGeom>
          <a:noFill/>
          <a:ln>
            <a:noFill/>
          </a:ln>
        </p:spPr>
      </p:pic>
      <p:pic>
        <p:nvPicPr>
          <p:cNvPr id="152" name="Google Shape;152;p2"/>
          <p:cNvPicPr preferRelativeResize="0"/>
          <p:nvPr/>
        </p:nvPicPr>
        <p:blipFill rotWithShape="1">
          <a:blip r:embed="rId5">
            <a:alphaModFix/>
          </a:blip>
          <a:srcRect b="0" l="0" r="0" t="0"/>
          <a:stretch/>
        </p:blipFill>
        <p:spPr>
          <a:xfrm>
            <a:off x="8521450" y="3899600"/>
            <a:ext cx="2524475" cy="252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g16198bff1f2_0_60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g16198bff1f2_0_608"/>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g16198bff1f2_0_608"/>
          <p:cNvSpPr txBox="1"/>
          <p:nvPr>
            <p:ph type="title"/>
          </p:nvPr>
        </p:nvSpPr>
        <p:spPr>
          <a:xfrm>
            <a:off x="838200" y="58521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2. Minimum Value Product (MVP)</a:t>
            </a:r>
            <a:endParaRPr>
              <a:solidFill>
                <a:schemeClr val="lt1"/>
              </a:solidFill>
            </a:endParaRPr>
          </a:p>
        </p:txBody>
      </p:sp>
      <p:sp>
        <p:nvSpPr>
          <p:cNvPr id="160" name="Google Shape;160;g16198bff1f2_0_60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g16198bff1f2_0_608"/>
          <p:cNvSpPr txBox="1"/>
          <p:nvPr/>
        </p:nvSpPr>
        <p:spPr>
          <a:xfrm>
            <a:off x="788225" y="2352950"/>
            <a:ext cx="10515600" cy="40851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Mobile application that scans and recognizes jewelry items</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The app receives an image as Input</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And will speak out the properties of the item</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4"/>
          <p:cNvSpPr/>
          <p:nvPr/>
        </p:nvSpPr>
        <p:spPr>
          <a:xfrm>
            <a:off x="548639" y="347471"/>
            <a:ext cx="11100816" cy="1801368"/>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7" name="Google Shape;167;p4"/>
          <p:cNvSpPr txBox="1"/>
          <p:nvPr>
            <p:ph type="title"/>
          </p:nvPr>
        </p:nvSpPr>
        <p:spPr>
          <a:xfrm>
            <a:off x="838200" y="5852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3</a:t>
            </a:r>
            <a:r>
              <a:rPr lang="en-US">
                <a:solidFill>
                  <a:schemeClr val="lt1"/>
                </a:solidFill>
              </a:rPr>
              <a:t>. Literature </a:t>
            </a:r>
            <a:r>
              <a:rPr lang="en-US"/>
              <a:t>Review</a:t>
            </a:r>
            <a:endParaRPr>
              <a:solidFill>
                <a:schemeClr val="lt1"/>
              </a:solidFill>
            </a:endParaRPr>
          </a:p>
        </p:txBody>
      </p:sp>
      <p:sp>
        <p:nvSpPr>
          <p:cNvPr id="168" name="Google Shape;168;p4"/>
          <p:cNvSpPr txBox="1"/>
          <p:nvPr>
            <p:ph idx="1" type="body"/>
          </p:nvPr>
        </p:nvSpPr>
        <p:spPr>
          <a:xfrm>
            <a:off x="910903" y="2516775"/>
            <a:ext cx="10387200" cy="3660300"/>
          </a:xfrm>
          <a:prstGeom prst="rect">
            <a:avLst/>
          </a:prstGeom>
          <a:noFill/>
          <a:ln>
            <a:noFill/>
          </a:ln>
        </p:spPr>
        <p:txBody>
          <a:bodyPr anchorCtr="0" anchor="ctr" bIns="45700" lIns="91425" spcFirstLastPara="1" rIns="91425" wrap="square" tIns="45700">
            <a:normAutofit/>
          </a:bodyPr>
          <a:lstStyle/>
          <a:p>
            <a:pPr indent="-120650" lvl="0" marL="228600" rtl="0" algn="l">
              <a:lnSpc>
                <a:spcPct val="90000"/>
              </a:lnSpc>
              <a:spcBef>
                <a:spcPts val="1000"/>
              </a:spcBef>
              <a:spcAft>
                <a:spcPts val="1600"/>
              </a:spcAft>
              <a:buClr>
                <a:schemeClr val="dk1"/>
              </a:buClr>
              <a:buSzPts val="1700"/>
              <a:buNone/>
            </a:pPr>
            <a:r>
              <a:t/>
            </a:r>
            <a:endParaRPr sz="1700"/>
          </a:p>
        </p:txBody>
      </p:sp>
      <p:sp>
        <p:nvSpPr>
          <p:cNvPr id="169" name="Google Shape;169;p4"/>
          <p:cNvSpPr txBox="1"/>
          <p:nvPr/>
        </p:nvSpPr>
        <p:spPr>
          <a:xfrm>
            <a:off x="924050" y="2416750"/>
            <a:ext cx="10649100" cy="677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800">
                <a:solidFill>
                  <a:srgbClr val="666666"/>
                </a:solidFill>
              </a:rPr>
              <a:t>Initial thoughts: </a:t>
            </a:r>
            <a:endParaRPr b="1" i="0" sz="2800" u="none" cap="none" strike="noStrike">
              <a:solidFill>
                <a:srgbClr val="666666"/>
              </a:solidFill>
            </a:endParaRPr>
          </a:p>
          <a:p>
            <a:pPr indent="-406400" lvl="0" marL="457200" marR="0" rtl="0" algn="l">
              <a:lnSpc>
                <a:spcPct val="100000"/>
              </a:lnSpc>
              <a:spcBef>
                <a:spcPts val="0"/>
              </a:spcBef>
              <a:spcAft>
                <a:spcPts val="0"/>
              </a:spcAft>
              <a:buClr>
                <a:srgbClr val="666666"/>
              </a:buClr>
              <a:buSzPts val="2800"/>
              <a:buFont typeface="Arial"/>
              <a:buChar char="●"/>
            </a:pPr>
            <a:r>
              <a:rPr b="0" i="0" lang="en-US" sz="2800" u="none" cap="none" strike="noStrike">
                <a:solidFill>
                  <a:srgbClr val="666666"/>
                </a:solidFill>
                <a:latin typeface="Arial"/>
                <a:ea typeface="Arial"/>
                <a:cs typeface="Arial"/>
                <a:sym typeface="Arial"/>
              </a:rPr>
              <a:t>Machine learning tools might be useful</a:t>
            </a:r>
            <a:endParaRPr b="0" i="0" sz="2800" u="none" cap="none" strike="noStrike">
              <a:solidFill>
                <a:srgbClr val="666666"/>
              </a:solidFill>
              <a:latin typeface="Arial"/>
              <a:ea typeface="Arial"/>
              <a:cs typeface="Arial"/>
              <a:sym typeface="Arial"/>
            </a:endParaRPr>
          </a:p>
          <a:p>
            <a:pPr indent="-406400" lvl="0" marL="457200" marR="0" rtl="0" algn="l">
              <a:lnSpc>
                <a:spcPct val="100000"/>
              </a:lnSpc>
              <a:spcBef>
                <a:spcPts val="0"/>
              </a:spcBef>
              <a:spcAft>
                <a:spcPts val="0"/>
              </a:spcAft>
              <a:buClr>
                <a:srgbClr val="666666"/>
              </a:buClr>
              <a:buSzPts val="2800"/>
              <a:buFont typeface="Arial"/>
              <a:buChar char="●"/>
            </a:pPr>
            <a:r>
              <a:rPr b="0" i="0" lang="en-US" sz="2800" u="none" cap="none" strike="noStrike">
                <a:solidFill>
                  <a:srgbClr val="666666"/>
                </a:solidFill>
                <a:latin typeface="Arial"/>
                <a:ea typeface="Arial"/>
                <a:cs typeface="Arial"/>
                <a:sym typeface="Arial"/>
              </a:rPr>
              <a:t>Optical Spectroscopy</a:t>
            </a:r>
            <a:endParaRPr b="0" i="0" sz="28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lang="en-US" sz="2800">
                <a:solidFill>
                  <a:srgbClr val="666666"/>
                </a:solidFill>
              </a:rPr>
              <a:t>Final thoughts:</a:t>
            </a:r>
            <a:endParaRPr b="1" sz="2800">
              <a:solidFill>
                <a:srgbClr val="666666"/>
              </a:solidFill>
            </a:endParaRPr>
          </a:p>
          <a:p>
            <a:pPr indent="-406400" lvl="0" marL="457200" marR="0" rtl="0" algn="l">
              <a:lnSpc>
                <a:spcPct val="100000"/>
              </a:lnSpc>
              <a:spcBef>
                <a:spcPts val="0"/>
              </a:spcBef>
              <a:spcAft>
                <a:spcPts val="0"/>
              </a:spcAft>
              <a:buClr>
                <a:srgbClr val="666666"/>
              </a:buClr>
              <a:buSzPts val="2800"/>
              <a:buChar char="●"/>
            </a:pPr>
            <a:r>
              <a:rPr b="1" lang="en-US" sz="2800">
                <a:solidFill>
                  <a:srgbClr val="666666"/>
                </a:solidFill>
              </a:rPr>
              <a:t>Nyris = Object Detection API</a:t>
            </a:r>
            <a:endParaRPr b="1" sz="2800">
              <a:solidFill>
                <a:srgbClr val="666666"/>
              </a:solidFill>
            </a:endParaRPr>
          </a:p>
          <a:p>
            <a:pPr indent="0" lvl="0" marL="457200" marR="0" rtl="0" algn="l">
              <a:lnSpc>
                <a:spcPct val="100000"/>
              </a:lnSpc>
              <a:spcBef>
                <a:spcPts val="0"/>
              </a:spcBef>
              <a:spcAft>
                <a:spcPts val="0"/>
              </a:spcAft>
              <a:buNone/>
            </a:pPr>
            <a:r>
              <a:rPr b="1" lang="en-US" sz="2800">
                <a:solidFill>
                  <a:srgbClr val="666666"/>
                </a:solidFill>
              </a:rPr>
              <a:t>Why use Nyris?</a:t>
            </a:r>
            <a:endParaRPr b="1" sz="2800">
              <a:solidFill>
                <a:srgbClr val="666666"/>
              </a:solidFill>
            </a:endParaRPr>
          </a:p>
          <a:p>
            <a:pPr indent="-406400" lvl="0" marL="914400" marR="0" rtl="0" algn="l">
              <a:lnSpc>
                <a:spcPct val="100000"/>
              </a:lnSpc>
              <a:spcBef>
                <a:spcPts val="0"/>
              </a:spcBef>
              <a:spcAft>
                <a:spcPts val="0"/>
              </a:spcAft>
              <a:buClr>
                <a:srgbClr val="666666"/>
              </a:buClr>
              <a:buSzPts val="2800"/>
              <a:buChar char="-"/>
            </a:pPr>
            <a:r>
              <a:rPr b="1" lang="en-US" sz="2800">
                <a:solidFill>
                  <a:srgbClr val="666666"/>
                </a:solidFill>
              </a:rPr>
              <a:t>Nyris has Visual search API</a:t>
            </a:r>
            <a:endParaRPr b="1" sz="2800">
              <a:solidFill>
                <a:srgbClr val="666666"/>
              </a:solidFill>
            </a:endParaRPr>
          </a:p>
          <a:p>
            <a:pPr indent="-406400" lvl="0" marL="1371600" marR="0" rtl="0" algn="l">
              <a:lnSpc>
                <a:spcPct val="100000"/>
              </a:lnSpc>
              <a:spcBef>
                <a:spcPts val="0"/>
              </a:spcBef>
              <a:spcAft>
                <a:spcPts val="0"/>
              </a:spcAft>
              <a:buClr>
                <a:srgbClr val="666666"/>
              </a:buClr>
              <a:buSzPts val="2800"/>
              <a:buChar char="-"/>
            </a:pPr>
            <a:r>
              <a:rPr b="1" lang="en-US" sz="2800">
                <a:solidFill>
                  <a:srgbClr val="666666"/>
                </a:solidFill>
              </a:rPr>
              <a:t>It provides the most similar products 	</a:t>
            </a:r>
            <a:endParaRPr b="1" sz="2800">
              <a:solidFill>
                <a:srgbClr val="666666"/>
              </a:solidFill>
            </a:endParaRPr>
          </a:p>
          <a:p>
            <a:pPr indent="-406400" lvl="0" marL="457200" marR="0" rtl="0" algn="l">
              <a:lnSpc>
                <a:spcPct val="100000"/>
              </a:lnSpc>
              <a:spcBef>
                <a:spcPts val="0"/>
              </a:spcBef>
              <a:spcAft>
                <a:spcPts val="0"/>
              </a:spcAft>
              <a:buClr>
                <a:srgbClr val="666666"/>
              </a:buClr>
              <a:buSzPts val="2800"/>
              <a:buChar char="●"/>
            </a:pPr>
            <a:r>
              <a:rPr b="1" lang="en-US" sz="2800">
                <a:solidFill>
                  <a:srgbClr val="666666"/>
                </a:solidFill>
              </a:rPr>
              <a:t>Privacy Shield Framework</a:t>
            </a:r>
            <a:endParaRPr b="1" sz="2800">
              <a:solidFill>
                <a:srgbClr val="666666"/>
              </a:solidFill>
            </a:endParaRPr>
          </a:p>
          <a:p>
            <a:pPr indent="-406400" lvl="0" marL="457200" marR="0" rtl="0" algn="l">
              <a:lnSpc>
                <a:spcPct val="100000"/>
              </a:lnSpc>
              <a:spcBef>
                <a:spcPts val="0"/>
              </a:spcBef>
              <a:spcAft>
                <a:spcPts val="0"/>
              </a:spcAft>
              <a:buClr>
                <a:srgbClr val="666666"/>
              </a:buClr>
              <a:buSzPts val="2800"/>
              <a:buChar char="❖"/>
            </a:pPr>
            <a:r>
              <a:rPr b="1" lang="en-US" sz="2800">
                <a:solidFill>
                  <a:srgbClr val="666666"/>
                </a:solidFill>
              </a:rPr>
              <a:t> </a:t>
            </a:r>
            <a:r>
              <a:rPr b="1" lang="en-US" sz="2800">
                <a:solidFill>
                  <a:srgbClr val="666666"/>
                </a:solidFill>
              </a:rPr>
              <a:t>    an agreement between the EU and US</a:t>
            </a:r>
            <a:endParaRPr b="1" sz="2800">
              <a:solidFill>
                <a:srgbClr val="666666"/>
              </a:solidFill>
            </a:endParaRPr>
          </a:p>
          <a:p>
            <a:pPr indent="0" lvl="0" marL="0" marR="0" rtl="0" algn="l">
              <a:lnSpc>
                <a:spcPct val="100000"/>
              </a:lnSpc>
              <a:spcBef>
                <a:spcPts val="0"/>
              </a:spcBef>
              <a:spcAft>
                <a:spcPts val="0"/>
              </a:spcAft>
              <a:buClr>
                <a:srgbClr val="000000"/>
              </a:buClr>
              <a:buSzPts val="2800"/>
              <a:buFont typeface="Arial"/>
              <a:buNone/>
            </a:pPr>
            <a:r>
              <a:t/>
            </a:r>
            <a:endParaRPr sz="2800">
              <a:solidFill>
                <a:srgbClr val="666666"/>
              </a:solidFill>
            </a:endParaRPr>
          </a:p>
          <a:p>
            <a:pPr indent="0" lvl="0" marL="45720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g186fca74048_0_0"/>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g186fca74048_0_0"/>
          <p:cNvSpPr txBox="1"/>
          <p:nvPr>
            <p:ph type="title"/>
          </p:nvPr>
        </p:nvSpPr>
        <p:spPr>
          <a:xfrm>
            <a:off x="838200" y="58521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3</a:t>
            </a:r>
            <a:r>
              <a:rPr lang="en-US">
                <a:solidFill>
                  <a:schemeClr val="lt1"/>
                </a:solidFill>
              </a:rPr>
              <a:t>. </a:t>
            </a:r>
            <a:r>
              <a:rPr lang="en-US"/>
              <a:t>Visual search vs Text search engine</a:t>
            </a:r>
            <a:endParaRPr>
              <a:solidFill>
                <a:schemeClr val="lt1"/>
              </a:solidFill>
            </a:endParaRPr>
          </a:p>
        </p:txBody>
      </p:sp>
      <p:sp>
        <p:nvSpPr>
          <p:cNvPr id="176" name="Google Shape;176;g186fca74048_0_0"/>
          <p:cNvSpPr txBox="1"/>
          <p:nvPr>
            <p:ph idx="1" type="body"/>
          </p:nvPr>
        </p:nvSpPr>
        <p:spPr>
          <a:xfrm>
            <a:off x="910903" y="2516775"/>
            <a:ext cx="10387200" cy="3660300"/>
          </a:xfrm>
          <a:prstGeom prst="rect">
            <a:avLst/>
          </a:prstGeom>
          <a:noFill/>
          <a:ln>
            <a:noFill/>
          </a:ln>
        </p:spPr>
        <p:txBody>
          <a:bodyPr anchorCtr="0" anchor="ctr" bIns="45700" lIns="91425" spcFirstLastPara="1" rIns="91425" wrap="square" tIns="45700">
            <a:normAutofit/>
          </a:bodyPr>
          <a:lstStyle/>
          <a:p>
            <a:pPr indent="-120650" lvl="0" marL="228600" rtl="0" algn="l">
              <a:lnSpc>
                <a:spcPct val="90000"/>
              </a:lnSpc>
              <a:spcBef>
                <a:spcPts val="1000"/>
              </a:spcBef>
              <a:spcAft>
                <a:spcPts val="1600"/>
              </a:spcAft>
              <a:buClr>
                <a:schemeClr val="dk1"/>
              </a:buClr>
              <a:buSzPts val="1700"/>
              <a:buNone/>
            </a:pPr>
            <a:r>
              <a:t/>
            </a:r>
            <a:endParaRPr sz="1700"/>
          </a:p>
        </p:txBody>
      </p:sp>
      <p:sp>
        <p:nvSpPr>
          <p:cNvPr id="177" name="Google Shape;177;g186fca74048_0_0"/>
          <p:cNvSpPr txBox="1"/>
          <p:nvPr/>
        </p:nvSpPr>
        <p:spPr>
          <a:xfrm>
            <a:off x="924050" y="2416750"/>
            <a:ext cx="10649100" cy="36696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rgbClr val="666666"/>
              </a:buClr>
              <a:buSzPts val="2600"/>
              <a:buChar char="●"/>
            </a:pPr>
            <a:r>
              <a:rPr b="1" lang="en-US" sz="2600">
                <a:solidFill>
                  <a:srgbClr val="666666"/>
                </a:solidFill>
              </a:rPr>
              <a:t>Image vs Keyword</a:t>
            </a:r>
            <a:endParaRPr b="1" sz="2600">
              <a:solidFill>
                <a:srgbClr val="666666"/>
              </a:solidFill>
            </a:endParaRPr>
          </a:p>
          <a:p>
            <a:pPr indent="-393700" lvl="0" marL="457200" marR="0" rtl="0" algn="l">
              <a:lnSpc>
                <a:spcPct val="100000"/>
              </a:lnSpc>
              <a:spcBef>
                <a:spcPts val="0"/>
              </a:spcBef>
              <a:spcAft>
                <a:spcPts val="0"/>
              </a:spcAft>
              <a:buClr>
                <a:srgbClr val="666666"/>
              </a:buClr>
              <a:buSzPts val="2600"/>
              <a:buChar char="●"/>
            </a:pPr>
            <a:r>
              <a:rPr b="1" lang="en-US" sz="2600">
                <a:solidFill>
                  <a:srgbClr val="666666"/>
                </a:solidFill>
              </a:rPr>
              <a:t>Nyris provides solution to both:</a:t>
            </a:r>
            <a:endParaRPr b="1" sz="2600">
              <a:solidFill>
                <a:srgbClr val="666666"/>
              </a:solidFill>
            </a:endParaRPr>
          </a:p>
          <a:p>
            <a:pPr indent="-393700" lvl="0" marL="457200" marR="0" rtl="0" algn="l">
              <a:lnSpc>
                <a:spcPct val="100000"/>
              </a:lnSpc>
              <a:spcBef>
                <a:spcPts val="0"/>
              </a:spcBef>
              <a:spcAft>
                <a:spcPts val="0"/>
              </a:spcAft>
              <a:buClr>
                <a:srgbClr val="666666"/>
              </a:buClr>
              <a:buSzPts val="2600"/>
              <a:buChar char="-"/>
            </a:pPr>
            <a:r>
              <a:rPr b="1" lang="en-US" sz="2600">
                <a:solidFill>
                  <a:srgbClr val="666666"/>
                </a:solidFill>
              </a:rPr>
              <a:t>It can detect objects via image, keyword, or barcode</a:t>
            </a:r>
            <a:endParaRPr b="1" sz="2600">
              <a:solidFill>
                <a:srgbClr val="666666"/>
              </a:solidFill>
            </a:endParaRPr>
          </a:p>
          <a:p>
            <a:pPr indent="0" lvl="0" marL="0" marR="0" rtl="0" algn="l">
              <a:lnSpc>
                <a:spcPct val="100000"/>
              </a:lnSpc>
              <a:spcBef>
                <a:spcPts val="0"/>
              </a:spcBef>
              <a:spcAft>
                <a:spcPts val="0"/>
              </a:spcAft>
              <a:buClr>
                <a:srgbClr val="000000"/>
              </a:buClr>
              <a:buSzPts val="2800"/>
              <a:buFont typeface="Arial"/>
              <a:buNone/>
            </a:pPr>
            <a:r>
              <a:t/>
            </a:r>
            <a:endParaRPr sz="2800">
              <a:solidFill>
                <a:srgbClr val="666666"/>
              </a:solidFill>
            </a:endParaRPr>
          </a:p>
          <a:p>
            <a:pPr indent="0" lvl="0" marL="45720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5"/>
          <p:cNvSpPr/>
          <p:nvPr/>
        </p:nvSpPr>
        <p:spPr>
          <a:xfrm>
            <a:off x="548639" y="347471"/>
            <a:ext cx="11100816" cy="1801368"/>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5"/>
          <p:cNvSpPr txBox="1"/>
          <p:nvPr>
            <p:ph type="title"/>
          </p:nvPr>
        </p:nvSpPr>
        <p:spPr>
          <a:xfrm>
            <a:off x="838200" y="585304"/>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4. Nyris</a:t>
            </a:r>
            <a:endParaRPr>
              <a:solidFill>
                <a:schemeClr val="lt1"/>
              </a:solidFill>
            </a:endParaRPr>
          </a:p>
        </p:txBody>
      </p:sp>
      <p:sp>
        <p:nvSpPr>
          <p:cNvPr id="184" name="Google Shape;184;p5"/>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 name="Google Shape;185;p5"/>
          <p:cNvSpPr txBox="1"/>
          <p:nvPr/>
        </p:nvSpPr>
        <p:spPr>
          <a:xfrm>
            <a:off x="700275" y="2482575"/>
            <a:ext cx="10949100" cy="445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US" sz="2800"/>
              <a:t>Nyris capabilities:</a:t>
            </a:r>
            <a:endParaRPr b="1" sz="2800"/>
          </a:p>
          <a:p>
            <a:pPr indent="-355600" lvl="0" marL="457200" rtl="0" algn="l">
              <a:lnSpc>
                <a:spcPct val="115000"/>
              </a:lnSpc>
              <a:spcBef>
                <a:spcPts val="0"/>
              </a:spcBef>
              <a:spcAft>
                <a:spcPts val="0"/>
              </a:spcAft>
              <a:buSzPts val="2000"/>
              <a:buChar char="●"/>
            </a:pPr>
            <a:r>
              <a:rPr lang="en-US" sz="2000"/>
              <a:t>Fast</a:t>
            </a:r>
            <a:endParaRPr sz="2000"/>
          </a:p>
          <a:p>
            <a:pPr indent="-355600" lvl="0" marL="457200" rtl="0" algn="l">
              <a:lnSpc>
                <a:spcPct val="115000"/>
              </a:lnSpc>
              <a:spcBef>
                <a:spcPts val="0"/>
              </a:spcBef>
              <a:spcAft>
                <a:spcPts val="0"/>
              </a:spcAft>
              <a:buSzPts val="2000"/>
              <a:buChar char="●"/>
            </a:pPr>
            <a:r>
              <a:rPr lang="en-US" sz="2000"/>
              <a:t>Easy to implement with IOS app</a:t>
            </a:r>
            <a:endParaRPr sz="2000"/>
          </a:p>
          <a:p>
            <a:pPr indent="-355600" lvl="0" marL="457200" marR="0" rtl="0" algn="l">
              <a:lnSpc>
                <a:spcPct val="115000"/>
              </a:lnSpc>
              <a:spcBef>
                <a:spcPts val="0"/>
              </a:spcBef>
              <a:spcAft>
                <a:spcPts val="0"/>
              </a:spcAft>
              <a:buSzPts val="2000"/>
              <a:buChar char="●"/>
            </a:pPr>
            <a:r>
              <a:rPr lang="en-US" sz="2000"/>
              <a:t>Stores the data of your inventory</a:t>
            </a:r>
            <a:endParaRPr sz="2000"/>
          </a:p>
          <a:p>
            <a:pPr indent="-355600" lvl="0" marL="457200" marR="0" rtl="0" algn="l">
              <a:lnSpc>
                <a:spcPct val="115000"/>
              </a:lnSpc>
              <a:spcBef>
                <a:spcPts val="0"/>
              </a:spcBef>
              <a:spcAft>
                <a:spcPts val="0"/>
              </a:spcAft>
              <a:buSzPts val="2000"/>
              <a:buChar char="●"/>
            </a:pPr>
            <a:r>
              <a:rPr lang="en-US" sz="2000"/>
              <a:t>Easy to update your products</a:t>
            </a:r>
            <a:endParaRPr sz="2000"/>
          </a:p>
          <a:p>
            <a:pPr indent="0" lvl="0" marL="0" marR="0" rtl="0" algn="l">
              <a:lnSpc>
                <a:spcPct val="115000"/>
              </a:lnSpc>
              <a:spcBef>
                <a:spcPts val="0"/>
              </a:spcBef>
              <a:spcAft>
                <a:spcPts val="0"/>
              </a:spcAft>
              <a:buNone/>
            </a:pPr>
            <a:r>
              <a:rPr b="1" lang="en-US" sz="2000"/>
              <a:t>Note:</a:t>
            </a:r>
            <a:r>
              <a:rPr lang="en-US" sz="2000"/>
              <a:t> Nyris is useful for commercial</a:t>
            </a:r>
            <a:endParaRPr sz="2000"/>
          </a:p>
          <a:p>
            <a:pPr indent="0" lvl="0" marL="0" marR="0" rtl="0" algn="l">
              <a:lnSpc>
                <a:spcPct val="115000"/>
              </a:lnSpc>
              <a:spcBef>
                <a:spcPts val="0"/>
              </a:spcBef>
              <a:spcAft>
                <a:spcPts val="0"/>
              </a:spcAft>
              <a:buNone/>
            </a:pPr>
            <a:r>
              <a:rPr lang="en-US" sz="2000"/>
              <a:t>and retail</a:t>
            </a:r>
            <a:endParaRPr sz="2000"/>
          </a:p>
          <a:p>
            <a:pPr indent="0" lvl="0" marL="0" marR="0" rtl="0" algn="l">
              <a:lnSpc>
                <a:spcPct val="115000"/>
              </a:lnSpc>
              <a:spcBef>
                <a:spcPts val="0"/>
              </a:spcBef>
              <a:spcAft>
                <a:spcPts val="0"/>
              </a:spcAft>
              <a:buNone/>
            </a:pPr>
            <a:r>
              <a:t/>
            </a:r>
            <a:endParaRPr sz="2000"/>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pic>
        <p:nvPicPr>
          <p:cNvPr id="186" name="Google Shape;186;p5"/>
          <p:cNvPicPr preferRelativeResize="0"/>
          <p:nvPr/>
        </p:nvPicPr>
        <p:blipFill>
          <a:blip r:embed="rId3">
            <a:alphaModFix/>
          </a:blip>
          <a:stretch>
            <a:fillRect/>
          </a:stretch>
        </p:blipFill>
        <p:spPr>
          <a:xfrm>
            <a:off x="4991475" y="2482575"/>
            <a:ext cx="6657851" cy="414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17c6826a7e6_2_7"/>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2" name="Google Shape;192;g17c6826a7e6_2_7"/>
          <p:cNvSpPr txBox="1"/>
          <p:nvPr>
            <p:ph type="title"/>
          </p:nvPr>
        </p:nvSpPr>
        <p:spPr>
          <a:xfrm>
            <a:off x="838200" y="585304"/>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sz="3600"/>
              <a:t>4. Nyris - One successful example, IKEA Place</a:t>
            </a:r>
            <a:endParaRPr sz="3600">
              <a:solidFill>
                <a:schemeClr val="lt1"/>
              </a:solidFill>
            </a:endParaRPr>
          </a:p>
        </p:txBody>
      </p:sp>
      <p:sp>
        <p:nvSpPr>
          <p:cNvPr id="193" name="Google Shape;193;g17c6826a7e6_2_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g17c6826a7e6_2_7"/>
          <p:cNvSpPr txBox="1"/>
          <p:nvPr/>
        </p:nvSpPr>
        <p:spPr>
          <a:xfrm>
            <a:off x="937225" y="2482575"/>
            <a:ext cx="10712100" cy="34602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lang="en-US" sz="2800"/>
              <a:t>Time-efficient</a:t>
            </a:r>
            <a:endParaRPr sz="2800"/>
          </a:p>
          <a:p>
            <a:pPr indent="-406400" lvl="0" marL="457200" marR="0" rtl="0" algn="l">
              <a:lnSpc>
                <a:spcPct val="115000"/>
              </a:lnSpc>
              <a:spcBef>
                <a:spcPts val="0"/>
              </a:spcBef>
              <a:spcAft>
                <a:spcPts val="0"/>
              </a:spcAft>
              <a:buSzPts val="2800"/>
              <a:buChar char="●"/>
            </a:pPr>
            <a:r>
              <a:rPr lang="en-US" sz="2800"/>
              <a:t>Business plan</a:t>
            </a:r>
            <a:endParaRPr sz="2800"/>
          </a:p>
          <a:p>
            <a:pPr indent="-406400" lvl="0" marL="457200" marR="0" rtl="0" algn="l">
              <a:lnSpc>
                <a:spcPct val="115000"/>
              </a:lnSpc>
              <a:spcBef>
                <a:spcPts val="0"/>
              </a:spcBef>
              <a:spcAft>
                <a:spcPts val="0"/>
              </a:spcAft>
              <a:buSzPts val="2800"/>
              <a:buChar char="●"/>
            </a:pPr>
            <a:r>
              <a:rPr lang="en-US" sz="2800"/>
              <a:t>Implemented in retail</a:t>
            </a:r>
            <a:endParaRPr sz="2800"/>
          </a:p>
          <a:p>
            <a:pPr indent="-406400" lvl="0" marL="457200" marR="0" rtl="0" algn="l">
              <a:lnSpc>
                <a:spcPct val="115000"/>
              </a:lnSpc>
              <a:spcBef>
                <a:spcPts val="0"/>
              </a:spcBef>
              <a:spcAft>
                <a:spcPts val="0"/>
              </a:spcAft>
              <a:buSzPts val="2800"/>
              <a:buChar char="●"/>
            </a:pPr>
            <a:r>
              <a:rPr lang="en-US" sz="2800"/>
              <a:t>Example to follow</a:t>
            </a:r>
            <a:endParaRPr sz="2800"/>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pic>
        <p:nvPicPr>
          <p:cNvPr id="195" name="Google Shape;195;g17c6826a7e6_2_7"/>
          <p:cNvPicPr preferRelativeResize="0"/>
          <p:nvPr/>
        </p:nvPicPr>
        <p:blipFill>
          <a:blip r:embed="rId3">
            <a:alphaModFix/>
          </a:blip>
          <a:stretch>
            <a:fillRect/>
          </a:stretch>
        </p:blipFill>
        <p:spPr>
          <a:xfrm>
            <a:off x="4928047" y="1982850"/>
            <a:ext cx="7263950" cy="487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g16198bff1f2_0_633"/>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g16198bff1f2_0_633"/>
          <p:cNvSpPr txBox="1"/>
          <p:nvPr>
            <p:ph type="title"/>
          </p:nvPr>
        </p:nvSpPr>
        <p:spPr>
          <a:xfrm>
            <a:off x="841250" y="58531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5. Achievements</a:t>
            </a:r>
            <a:endParaRPr>
              <a:solidFill>
                <a:schemeClr val="lt1"/>
              </a:solidFill>
            </a:endParaRPr>
          </a:p>
        </p:txBody>
      </p:sp>
      <p:sp>
        <p:nvSpPr>
          <p:cNvPr id="202" name="Google Shape;202;g16198bff1f2_0_63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g16198bff1f2_0_633"/>
          <p:cNvSpPr txBox="1"/>
          <p:nvPr/>
        </p:nvSpPr>
        <p:spPr>
          <a:xfrm>
            <a:off x="937225" y="2482575"/>
            <a:ext cx="10712100" cy="49470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lang="en-US" sz="2800"/>
              <a:t>Xcode and Swift installed in Mac Cloud remote computer</a:t>
            </a:r>
            <a:endParaRPr sz="2800"/>
          </a:p>
          <a:p>
            <a:pPr indent="-406400" lvl="0" marL="457200" marR="0" rtl="0" algn="l">
              <a:lnSpc>
                <a:spcPct val="115000"/>
              </a:lnSpc>
              <a:spcBef>
                <a:spcPts val="0"/>
              </a:spcBef>
              <a:spcAft>
                <a:spcPts val="0"/>
              </a:spcAft>
              <a:buSzPts val="2800"/>
              <a:buChar char="●"/>
            </a:pPr>
            <a:r>
              <a:rPr lang="en-US" sz="2800"/>
              <a:t>Simplest program “Hello world” works properly</a:t>
            </a:r>
            <a:endParaRPr sz="2800"/>
          </a:p>
          <a:p>
            <a:pPr indent="-406400" lvl="0" marL="457200" marR="0" rtl="0" algn="l">
              <a:lnSpc>
                <a:spcPct val="115000"/>
              </a:lnSpc>
              <a:spcBef>
                <a:spcPts val="0"/>
              </a:spcBef>
              <a:spcAft>
                <a:spcPts val="0"/>
              </a:spcAft>
              <a:buSzPts val="2800"/>
              <a:buChar char="●"/>
            </a:pPr>
            <a:r>
              <a:rPr lang="en-US" sz="2800"/>
              <a:t>The workspace is setup properly</a:t>
            </a:r>
            <a:endParaRPr sz="2800"/>
          </a:p>
          <a:p>
            <a:pPr indent="-406400" lvl="0" marL="457200" marR="0" rtl="0" algn="l">
              <a:lnSpc>
                <a:spcPct val="115000"/>
              </a:lnSpc>
              <a:spcBef>
                <a:spcPts val="0"/>
              </a:spcBef>
              <a:spcAft>
                <a:spcPts val="0"/>
              </a:spcAft>
              <a:buSzPts val="2800"/>
              <a:buChar char="●"/>
            </a:pPr>
            <a:r>
              <a:rPr lang="en-US" sz="2800"/>
              <a:t>Learned basic features of creating a mobile app</a:t>
            </a:r>
            <a:endParaRPr sz="2800"/>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g16d624dfb47_0_0"/>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 name="Google Shape;209;g16d624dfb47_0_0"/>
          <p:cNvSpPr txBox="1"/>
          <p:nvPr>
            <p:ph type="title"/>
          </p:nvPr>
        </p:nvSpPr>
        <p:spPr>
          <a:xfrm>
            <a:off x="735925" y="58536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6. Sprint 4 Goals</a:t>
            </a:r>
            <a:endParaRPr>
              <a:solidFill>
                <a:schemeClr val="lt1"/>
              </a:solidFill>
            </a:endParaRPr>
          </a:p>
        </p:txBody>
      </p:sp>
      <p:sp>
        <p:nvSpPr>
          <p:cNvPr id="210" name="Google Shape;210;g16d624dfb47_0_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g16d624dfb47_0_0"/>
          <p:cNvSpPr txBox="1"/>
          <p:nvPr/>
        </p:nvSpPr>
        <p:spPr>
          <a:xfrm>
            <a:off x="937450" y="2587875"/>
            <a:ext cx="10712100" cy="30939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lang="en-US" sz="2800"/>
              <a:t>Run sample codes of other mobile apps </a:t>
            </a:r>
            <a:endParaRPr sz="2800"/>
          </a:p>
          <a:p>
            <a:pPr indent="-406400" lvl="0" marL="457200" rtl="0" algn="l">
              <a:lnSpc>
                <a:spcPct val="115000"/>
              </a:lnSpc>
              <a:spcBef>
                <a:spcPts val="0"/>
              </a:spcBef>
              <a:spcAft>
                <a:spcPts val="0"/>
              </a:spcAft>
              <a:buSzPts val="2800"/>
              <a:buChar char="●"/>
            </a:pPr>
            <a:r>
              <a:rPr lang="en-US" sz="2800"/>
              <a:t>Decide how to utilize Nyris</a:t>
            </a:r>
            <a:endParaRPr sz="2800"/>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Look at Apple’s developer website</a:t>
            </a:r>
            <a:endParaRPr sz="2800"/>
          </a:p>
          <a:p>
            <a:pPr indent="-406400" lvl="0" marL="457200" marR="0" rtl="0" algn="l">
              <a:lnSpc>
                <a:spcPct val="115000"/>
              </a:lnSpc>
              <a:spcBef>
                <a:spcPts val="0"/>
              </a:spcBef>
              <a:spcAft>
                <a:spcPts val="0"/>
              </a:spcAft>
              <a:buClr>
                <a:srgbClr val="000000"/>
              </a:buClr>
              <a:buSzPts val="2800"/>
              <a:buFont typeface="Arial"/>
              <a:buChar char="●"/>
            </a:pPr>
            <a:r>
              <a:rPr lang="en-US" sz="2800"/>
              <a:t>Learn to publish the app to Apple Store</a:t>
            </a:r>
            <a:endParaRPr sz="2800"/>
          </a:p>
          <a:p>
            <a:pPr indent="0" lvl="0" marL="457200" marR="0" rtl="0" algn="l">
              <a:lnSpc>
                <a:spcPct val="115000"/>
              </a:lnSpc>
              <a:spcBef>
                <a:spcPts val="0"/>
              </a:spcBef>
              <a:spcAft>
                <a:spcPts val="0"/>
              </a:spcAft>
              <a:buNone/>
            </a:pPr>
            <a:r>
              <a:rPr lang="en-US" sz="2800"/>
              <a:t> - even though the app is still under development</a:t>
            </a:r>
            <a:endParaRPr sz="2800"/>
          </a:p>
          <a:p>
            <a:pPr indent="0" lvl="0" marL="457200" marR="0" rtl="0" algn="l">
              <a:lnSpc>
                <a:spcPct val="115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2022-10-03T14:40:50Z</dcterms:created>
  <dc:creator>Wang Qilong</dc:creator>
</cp:coreProperties>
</file>