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BlGUUicAtjbtcXfLJho8xB4DE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198bff1f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6198bff1f2_0_5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198bff1f2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6198bff1f2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What is ARKit? ARkit stands for Augmented Reality Kit, a development platform that enables app developers to build AR experiences quickly and easily into their apps and games. It utilizes your iOS device's camera, processors, and motion sensors to create some immersive interactions. For example, one could preview Ikea products in his or her own home before making a purchase and look at the product from all the angles needed. With the aid of AR, it is even possible to measure the Ikea furniture dimensions and test the product virtually whether a chair or couch fits in the living room or a bed fits in the bedroom.</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a:solidFill>
                  <a:schemeClr val="dk1"/>
                </a:solidFill>
                <a:latin typeface="Calibri"/>
                <a:ea typeface="Calibri"/>
                <a:cs typeface="Calibri"/>
                <a:sym typeface="Calibri"/>
              </a:rPr>
              <a:t>In the second example, which is Interior decoration project, multiple users with different devices are able to see the same AR environment. All users can contribute to the Interior decoration project from their own devices.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US">
                <a:solidFill>
                  <a:schemeClr val="dk1"/>
                </a:solidFill>
              </a:rPr>
              <a:t>Spectroscopy</a:t>
            </a:r>
            <a:r>
              <a:rPr lang="en-US">
                <a:solidFill>
                  <a:schemeClr val="dk1"/>
                </a:solidFill>
              </a:rPr>
              <a:t> is used as a tool for studying the structures of atoms and molecules. The large number of wavelengths emitted by these systems makes it possible to investigate their structures in detail, including the electron configurations of ground and various excited states.</a:t>
            </a:r>
            <a:endParaRPr>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198bff1f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6198bff1f2_0_5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98bff1f2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6198bff1f2_0_6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198bff1f2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6198bff1f2_0_5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198bff1f2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6198bff1f2_0_6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6198bff1f2_0_446"/>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6198bff1f2_0_446"/>
          <p:cNvGrpSpPr/>
          <p:nvPr/>
        </p:nvGrpSpPr>
        <p:grpSpPr>
          <a:xfrm>
            <a:off x="0" y="654"/>
            <a:ext cx="6871435" cy="6845694"/>
            <a:chOff x="0" y="75"/>
            <a:chExt cx="5153705" cy="5152950"/>
          </a:xfrm>
        </p:grpSpPr>
        <p:sp>
          <p:nvSpPr>
            <p:cNvPr id="12" name="Google Shape;12;g16198bff1f2_0_44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6198bff1f2_0_44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6198bff1f2_0_446"/>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6198bff1f2_0_446"/>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6198bff1f2_0_446"/>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16198bff1f2_0_446"/>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16198bff1f2_0_4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16198bff1f2_0_542"/>
          <p:cNvGrpSpPr/>
          <p:nvPr/>
        </p:nvGrpSpPr>
        <p:grpSpPr>
          <a:xfrm>
            <a:off x="5875053" y="0"/>
            <a:ext cx="6316642" cy="6857248"/>
            <a:chOff x="4406400" y="0"/>
            <a:chExt cx="4737600" cy="5143065"/>
          </a:xfrm>
        </p:grpSpPr>
        <p:sp>
          <p:nvSpPr>
            <p:cNvPr id="107" name="Google Shape;107;g16198bff1f2_0_54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6198bff1f2_0_54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6198bff1f2_0_54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6198bff1f2_0_54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6198bff1f2_0_54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6198bff1f2_0_54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6198bff1f2_0_54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6198bff1f2_0_54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6198bff1f2_0_54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6198bff1f2_0_54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6198bff1f2_0_54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6198bff1f2_0_54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6198bff1f2_0_54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6198bff1f2_0_54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6198bff1f2_0_54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6198bff1f2_0_54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6198bff1f2_0_54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6198bff1f2_0_54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6198bff1f2_0_542"/>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16198bff1f2_0_542"/>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16198bff1f2_0_5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6198bff1f2_0_5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30" name="Shape 130"/>
        <p:cNvGrpSpPr/>
        <p:nvPr/>
      </p:nvGrpSpPr>
      <p:grpSpPr>
        <a:xfrm>
          <a:off x="0" y="0"/>
          <a:ext cx="0" cy="0"/>
          <a:chOff x="0" y="0"/>
          <a:chExt cx="0" cy="0"/>
        </a:xfrm>
      </p:grpSpPr>
      <p:sp>
        <p:nvSpPr>
          <p:cNvPr id="131" name="Google Shape;131;g16198bff1f2_0_5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16198bff1f2_0_56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g16198bff1f2_0_5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16198bff1f2_0_5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6198bff1f2_0_5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16198bff1f2_0_456"/>
          <p:cNvGrpSpPr/>
          <p:nvPr/>
        </p:nvGrpSpPr>
        <p:grpSpPr>
          <a:xfrm>
            <a:off x="5875053" y="0"/>
            <a:ext cx="6316642" cy="6857248"/>
            <a:chOff x="4406400" y="0"/>
            <a:chExt cx="4737600" cy="5143065"/>
          </a:xfrm>
        </p:grpSpPr>
        <p:sp>
          <p:nvSpPr>
            <p:cNvPr id="21" name="Google Shape;21;g16198bff1f2_0_45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6198bff1f2_0_456"/>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6198bff1f2_0_45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6198bff1f2_0_456"/>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6198bff1f2_0_45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6198bff1f2_0_45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6198bff1f2_0_456"/>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6198bff1f2_0_456"/>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6198bff1f2_0_45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6198bff1f2_0_45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6198bff1f2_0_45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6198bff1f2_0_456"/>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6198bff1f2_0_45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6198bff1f2_0_45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6198bff1f2_0_45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6198bff1f2_0_45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6198bff1f2_0_456"/>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6198bff1f2_0_45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6198bff1f2_0_456"/>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16198bff1f2_0_4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16198bff1f2_0_478"/>
          <p:cNvGrpSpPr/>
          <p:nvPr/>
        </p:nvGrpSpPr>
        <p:grpSpPr>
          <a:xfrm>
            <a:off x="0" y="507989"/>
            <a:ext cx="1383765" cy="1355016"/>
            <a:chOff x="0" y="381001"/>
            <a:chExt cx="1037850" cy="1016287"/>
          </a:xfrm>
        </p:grpSpPr>
        <p:sp>
          <p:nvSpPr>
            <p:cNvPr id="43" name="Google Shape;43;g16198bff1f2_0_47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6198bff1f2_0_47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6198bff1f2_0_47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16198bff1f2_0_478"/>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16198bff1f2_0_4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16198bff1f2_0_485"/>
          <p:cNvGrpSpPr/>
          <p:nvPr/>
        </p:nvGrpSpPr>
        <p:grpSpPr>
          <a:xfrm>
            <a:off x="0" y="507989"/>
            <a:ext cx="1383765" cy="1355016"/>
            <a:chOff x="0" y="381001"/>
            <a:chExt cx="1037850" cy="1016287"/>
          </a:xfrm>
        </p:grpSpPr>
        <p:sp>
          <p:nvSpPr>
            <p:cNvPr id="50" name="Google Shape;50;g16198bff1f2_0_48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6198bff1f2_0_48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6198bff1f2_0_48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16198bff1f2_0_48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6198bff1f2_0_48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16198bff1f2_0_4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16198bff1f2_0_493"/>
          <p:cNvGrpSpPr/>
          <p:nvPr/>
        </p:nvGrpSpPr>
        <p:grpSpPr>
          <a:xfrm>
            <a:off x="0" y="507989"/>
            <a:ext cx="1383765" cy="1355016"/>
            <a:chOff x="0" y="381001"/>
            <a:chExt cx="1037850" cy="1016287"/>
          </a:xfrm>
        </p:grpSpPr>
        <p:sp>
          <p:nvSpPr>
            <p:cNvPr id="58" name="Google Shape;58;g16198bff1f2_0_49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6198bff1f2_0_49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16198bff1f2_0_49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16198bff1f2_0_4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16198bff1f2_0_499"/>
          <p:cNvGrpSpPr/>
          <p:nvPr/>
        </p:nvGrpSpPr>
        <p:grpSpPr>
          <a:xfrm>
            <a:off x="0" y="507989"/>
            <a:ext cx="1383765" cy="1355016"/>
            <a:chOff x="0" y="381001"/>
            <a:chExt cx="1037850" cy="1016287"/>
          </a:xfrm>
        </p:grpSpPr>
        <p:sp>
          <p:nvSpPr>
            <p:cNvPr id="64" name="Google Shape;64;g16198bff1f2_0_49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6198bff1f2_0_49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6198bff1f2_0_499"/>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16198bff1f2_0_499"/>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16198bff1f2_0_4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16198bff1f2_0_506"/>
          <p:cNvGrpSpPr/>
          <p:nvPr/>
        </p:nvGrpSpPr>
        <p:grpSpPr>
          <a:xfrm>
            <a:off x="5875053" y="0"/>
            <a:ext cx="6316642" cy="6857829"/>
            <a:chOff x="4406400" y="0"/>
            <a:chExt cx="4737600" cy="5143500"/>
          </a:xfrm>
        </p:grpSpPr>
        <p:sp>
          <p:nvSpPr>
            <p:cNvPr id="71" name="Google Shape;71;g16198bff1f2_0_506"/>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6198bff1f2_0_506"/>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6198bff1f2_0_506"/>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6198bff1f2_0_506"/>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6198bff1f2_0_506"/>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6198bff1f2_0_50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6198bff1f2_0_506"/>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6198bff1f2_0_506"/>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6198bff1f2_0_506"/>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6198bff1f2_0_506"/>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6198bff1f2_0_506"/>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6198bff1f2_0_506"/>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6198bff1f2_0_506"/>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6198bff1f2_0_50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6198bff1f2_0_506"/>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6198bff1f2_0_50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6198bff1f2_0_506"/>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6198bff1f2_0_506"/>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16198bff1f2_0_506"/>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16198bff1f2_0_5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16198bff1f2_0_528"/>
          <p:cNvGrpSpPr/>
          <p:nvPr/>
        </p:nvGrpSpPr>
        <p:grpSpPr>
          <a:xfrm>
            <a:off x="0" y="507989"/>
            <a:ext cx="1383765" cy="1355016"/>
            <a:chOff x="0" y="381001"/>
            <a:chExt cx="1037850" cy="1016287"/>
          </a:xfrm>
        </p:grpSpPr>
        <p:sp>
          <p:nvSpPr>
            <p:cNvPr id="93" name="Google Shape;93;g16198bff1f2_0_52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6198bff1f2_0_52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6198bff1f2_0_528"/>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16198bff1f2_0_528"/>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16198bff1f2_0_528"/>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6198bff1f2_0_5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16198bff1f2_0_536"/>
          <p:cNvGrpSpPr/>
          <p:nvPr/>
        </p:nvGrpSpPr>
        <p:grpSpPr>
          <a:xfrm>
            <a:off x="0" y="5504636"/>
            <a:ext cx="931877" cy="912853"/>
            <a:chOff x="0" y="3785672"/>
            <a:chExt cx="698925" cy="684657"/>
          </a:xfrm>
        </p:grpSpPr>
        <p:sp>
          <p:nvSpPr>
            <p:cNvPr id="101" name="Google Shape;101;g16198bff1f2_0_536"/>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6198bff1f2_0_536"/>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6198bff1f2_0_536"/>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16198bff1f2_0_5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6198bff1f2_0_4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16198bff1f2_0_44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16198bff1f2_0_4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n0007@b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researchgate.net/profile/Marek-Woda/publication/333039077_Capabilities_of_ARCore_and_ARKit_Platforms_for_ARVR_Applications/links/5d24e096299bf1547ca75dfe/Capabilities-of-ARCore-and-ARKit-Platforms-for-AR-VR-Applications.pdf?origin=publication_detail" TargetMode="External"/><Relationship Id="rId4" Type="http://schemas.openxmlformats.org/officeDocument/2006/relationships/hyperlink" Target="https://doi.org/10.1007/s11042-018-6912-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1331622"/>
            <a:ext cx="6690000" cy="2877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3207"/>
              <a:buFont typeface="Arial"/>
              <a:buNone/>
            </a:pPr>
            <a:r>
              <a:rPr lang="en-US"/>
              <a:t>3-D Detection and Jewelry</a:t>
            </a:r>
            <a:br>
              <a:rPr lang="en-US"/>
            </a:br>
            <a:endParaRPr/>
          </a:p>
          <a:p>
            <a:pPr indent="0" lvl="0" marL="0" rtl="0" algn="ctr">
              <a:lnSpc>
                <a:spcPct val="90000"/>
              </a:lnSpc>
              <a:spcBef>
                <a:spcPts val="0"/>
              </a:spcBef>
              <a:spcAft>
                <a:spcPts val="0"/>
              </a:spcAft>
              <a:buClr>
                <a:schemeClr val="dk1"/>
              </a:buClr>
              <a:buSzPct val="113207"/>
              <a:buFont typeface="Arial"/>
              <a:buNone/>
            </a:pPr>
            <a:r>
              <a:rPr lang="en-US"/>
              <a:t>Sprint 2</a:t>
            </a:r>
            <a:endParaRPr/>
          </a:p>
        </p:txBody>
      </p:sp>
      <p:sp>
        <p:nvSpPr>
          <p:cNvPr id="141" name="Google Shape;141;p1"/>
          <p:cNvSpPr txBox="1"/>
          <p:nvPr>
            <p:ph idx="1" type="subTitle"/>
          </p:nvPr>
        </p:nvSpPr>
        <p:spPr>
          <a:xfrm>
            <a:off x="6607475" y="4312250"/>
            <a:ext cx="4627500" cy="1948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sz="2500">
                <a:latin typeface="Arial"/>
                <a:ea typeface="Arial"/>
                <a:cs typeface="Arial"/>
                <a:sym typeface="Arial"/>
              </a:rPr>
              <a:t>A1_Group #3  </a:t>
            </a:r>
            <a:r>
              <a:rPr lang="en-US" sz="2500" u="sng">
                <a:solidFill>
                  <a:schemeClr val="hlink"/>
                </a:solidFill>
                <a:latin typeface="Arial"/>
                <a:ea typeface="Arial"/>
                <a:cs typeface="Arial"/>
                <a:sym typeface="Arial"/>
                <a:hlinkClick r:id="rId3"/>
              </a:rPr>
              <a:t>on0007@bu.edu</a:t>
            </a:r>
            <a:endParaRPr sz="25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500">
                <a:latin typeface="Arial"/>
                <a:ea typeface="Arial"/>
                <a:cs typeface="Arial"/>
                <a:sym typeface="Arial"/>
              </a:rPr>
              <a:t>Orif Negmatov</a:t>
            </a:r>
            <a:endParaRPr sz="2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g16198bff1f2_0_59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g16198bff1f2_0_596"/>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g16198bff1f2_0_596"/>
          <p:cNvSpPr txBox="1"/>
          <p:nvPr>
            <p:ph type="title"/>
          </p:nvPr>
        </p:nvSpPr>
        <p:spPr>
          <a:xfrm>
            <a:off x="95667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5.Next Sprint Goals</a:t>
            </a:r>
            <a:endParaRPr/>
          </a:p>
        </p:txBody>
      </p:sp>
      <p:sp>
        <p:nvSpPr>
          <p:cNvPr id="227" name="Google Shape;227;g16198bff1f2_0_59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g16198bff1f2_0_596"/>
          <p:cNvSpPr txBox="1"/>
          <p:nvPr/>
        </p:nvSpPr>
        <p:spPr>
          <a:xfrm>
            <a:off x="841300" y="2426550"/>
            <a:ext cx="10515600" cy="30939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SzPts val="2800"/>
              <a:buChar char="●"/>
            </a:pPr>
            <a:r>
              <a:rPr lang="en-US" sz="2800"/>
              <a:t>Get familiar with Xcode, ARkit development environment</a:t>
            </a:r>
            <a:endParaRPr sz="2800"/>
          </a:p>
          <a:p>
            <a:pPr indent="-406400" lvl="0" marL="457200" rtl="0" algn="l">
              <a:lnSpc>
                <a:spcPct val="115000"/>
              </a:lnSpc>
              <a:spcBef>
                <a:spcPts val="0"/>
              </a:spcBef>
              <a:spcAft>
                <a:spcPts val="0"/>
              </a:spcAft>
              <a:buSzPts val="2800"/>
              <a:buChar char="●"/>
            </a:pPr>
            <a:r>
              <a:rPr lang="en-US" sz="2800"/>
              <a:t>Run the sample codes available online</a:t>
            </a:r>
            <a:endParaRPr sz="2800"/>
          </a:p>
          <a:p>
            <a:pPr indent="-406400" lvl="0" marL="457200" rtl="0" algn="l">
              <a:lnSpc>
                <a:spcPct val="115000"/>
              </a:lnSpc>
              <a:spcBef>
                <a:spcPts val="0"/>
              </a:spcBef>
              <a:spcAft>
                <a:spcPts val="0"/>
              </a:spcAft>
              <a:buSzPts val="2800"/>
              <a:buChar char="●"/>
            </a:pPr>
            <a:r>
              <a:rPr lang="en-US" sz="2800"/>
              <a:t>Start building the MVP model so that it scans the item at least</a:t>
            </a:r>
            <a:endParaRPr sz="2800"/>
          </a:p>
          <a:p>
            <a:pPr indent="0" lvl="0" marL="0" rtl="0" algn="l">
              <a:lnSpc>
                <a:spcPct val="115000"/>
              </a:lnSpc>
              <a:spcBef>
                <a:spcPts val="0"/>
              </a:spcBef>
              <a:spcAft>
                <a:spcPts val="0"/>
              </a:spcAft>
              <a:buNone/>
            </a:pPr>
            <a:r>
              <a:t/>
            </a:r>
            <a:endParaRPr sz="2800"/>
          </a:p>
          <a:p>
            <a:pPr indent="0" lvl="0" marL="457200" rtl="0" algn="l">
              <a:lnSpc>
                <a:spcPct val="115000"/>
              </a:lnSpc>
              <a:spcBef>
                <a:spcPts val="0"/>
              </a:spcBef>
              <a:spcAft>
                <a:spcPts val="0"/>
              </a:spcAft>
              <a:buNone/>
            </a:pPr>
            <a:r>
              <a:t/>
            </a:r>
            <a:endParaRPr sz="2800"/>
          </a:p>
          <a:p>
            <a:pPr indent="0" lvl="0" marL="914400" rtl="0" algn="l">
              <a:lnSpc>
                <a:spcPct val="115000"/>
              </a:lnSpc>
              <a:spcBef>
                <a:spcPts val="0"/>
              </a:spcBef>
              <a:spcAft>
                <a:spcPts val="0"/>
              </a:spcAft>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g16198bff1f2_0_6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g16198bff1f2_0_617"/>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g16198bff1f2_0_617"/>
          <p:cNvSpPr txBox="1"/>
          <p:nvPr>
            <p:ph type="title"/>
          </p:nvPr>
        </p:nvSpPr>
        <p:spPr>
          <a:xfrm>
            <a:off x="95667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6. References</a:t>
            </a:r>
            <a:endParaRPr/>
          </a:p>
        </p:txBody>
      </p:sp>
      <p:sp>
        <p:nvSpPr>
          <p:cNvPr id="236" name="Google Shape;236;g16198bff1f2_0_61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g16198bff1f2_0_617"/>
          <p:cNvSpPr txBox="1"/>
          <p:nvPr/>
        </p:nvSpPr>
        <p:spPr>
          <a:xfrm>
            <a:off x="956675" y="2476525"/>
            <a:ext cx="10515600" cy="4556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AutoNum type="arabicPeriod"/>
            </a:pPr>
            <a:r>
              <a:rPr lang="en-US" sz="2000" u="sng">
                <a:solidFill>
                  <a:schemeClr val="dk1"/>
                </a:solidFill>
                <a:hlinkClick r:id="rId3">
                  <a:extLst>
                    <a:ext uri="{A12FA001-AC4F-418D-AE19-62706E023703}">
                      <ahyp:hlinkClr val="tx"/>
                    </a:ext>
                  </a:extLst>
                </a:hlinkClick>
              </a:rPr>
              <a:t>https://www.researchgate.net/profile/Marek-Woda/publication/333039077_Capabilities_of_ARCore_and_ARKit_Platforms_for_ARVR_Applications/links/5d24e096299bf1547ca75dfe/Capabilities-of-ARCore-and-ARKit-Platforms-for-AR-VR-Applications.pdf?origin=publication_detail</a:t>
            </a:r>
            <a:endParaRPr sz="2000">
              <a:solidFill>
                <a:schemeClr val="dk1"/>
              </a:solidFill>
            </a:endParaRPr>
          </a:p>
          <a:p>
            <a:pPr indent="-355600" lvl="0" marL="457200" rtl="0" algn="l">
              <a:lnSpc>
                <a:spcPct val="115000"/>
              </a:lnSpc>
              <a:spcBef>
                <a:spcPts val="0"/>
              </a:spcBef>
              <a:spcAft>
                <a:spcPts val="0"/>
              </a:spcAft>
              <a:buSzPts val="2000"/>
              <a:buAutoNum type="arabicPeriod"/>
            </a:pPr>
            <a:r>
              <a:rPr lang="en-US" sz="2000"/>
              <a:t>https://www.researchgate.net/profile/Marek-Woda/publication/333039077_Capabilities_of_ARCore_and_ARKit_Platforms_for_ARVR_Applications/links/5d24e096299bf1547ca75dfe/Capabilities-of-ARCore-and-ARKit-Platforms-for-AR-VR-Applications.pdf?origin=publication_detail</a:t>
            </a:r>
            <a:endParaRPr sz="2000"/>
          </a:p>
          <a:p>
            <a:pPr indent="-355600" lvl="0" marL="457200" rtl="0" algn="l">
              <a:spcBef>
                <a:spcPts val="0"/>
              </a:spcBef>
              <a:spcAft>
                <a:spcPts val="0"/>
              </a:spcAft>
              <a:buSzPts val="2000"/>
              <a:buAutoNum type="arabicPeriod"/>
            </a:pPr>
            <a:r>
              <a:rPr lang="en-US" sz="2000"/>
              <a:t>Singh, R.D., Mittal, A. &amp; Bhatia, R.K. 3D convolutional neural network for object recognition: a review. </a:t>
            </a:r>
            <a:r>
              <a:rPr i="1" lang="en-US" sz="2000"/>
              <a:t>Multimed Tools Appl</a:t>
            </a:r>
            <a:r>
              <a:rPr lang="en-US" sz="2000"/>
              <a:t> </a:t>
            </a:r>
            <a:r>
              <a:rPr b="1" lang="en-US" sz="2000"/>
              <a:t>78</a:t>
            </a:r>
            <a:r>
              <a:rPr lang="en-US" sz="2000"/>
              <a:t>, 15951–15995 (2019). </a:t>
            </a:r>
            <a:r>
              <a:rPr lang="en-US" sz="2000" u="sng">
                <a:solidFill>
                  <a:schemeClr val="hlink"/>
                </a:solidFill>
                <a:hlinkClick r:id="rId4"/>
              </a:rPr>
              <a:t>https://doi.org/10.1007/s11042-018-6912-6</a:t>
            </a:r>
            <a:endParaRPr sz="2000"/>
          </a:p>
          <a:p>
            <a:pPr indent="-355600" lvl="0" marL="457200" rtl="0" algn="l">
              <a:spcBef>
                <a:spcPts val="0"/>
              </a:spcBef>
              <a:spcAft>
                <a:spcPts val="0"/>
              </a:spcAft>
              <a:buSzPts val="2000"/>
              <a:buAutoNum type="arabicPeriod"/>
            </a:pPr>
            <a:r>
              <a:rPr lang="en-US" sz="2000"/>
              <a:t>https://www.sciencedirect.com/science/article/abs/pii/S0925963503002620</a:t>
            </a:r>
            <a:endParaRPr sz="2000"/>
          </a:p>
          <a:p>
            <a:pPr indent="0" lvl="0" marL="0" rtl="0" algn="l">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43" name="Google Shape;24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ctr">
              <a:lnSpc>
                <a:spcPct val="90000"/>
              </a:lnSpc>
              <a:spcBef>
                <a:spcPts val="0"/>
              </a:spcBef>
              <a:spcAft>
                <a:spcPts val="0"/>
              </a:spcAft>
              <a:buClr>
                <a:schemeClr val="dk1"/>
              </a:buClr>
              <a:buSzPts val="3600"/>
              <a:buNone/>
            </a:pPr>
            <a:r>
              <a:t/>
            </a:r>
            <a:endParaRPr sz="3600"/>
          </a:p>
          <a:p>
            <a:pPr indent="0" lvl="0" marL="228600" rtl="0" algn="ctr">
              <a:lnSpc>
                <a:spcPct val="90000"/>
              </a:lnSpc>
              <a:spcBef>
                <a:spcPts val="1000"/>
              </a:spcBef>
              <a:spcAft>
                <a:spcPts val="0"/>
              </a:spcAft>
              <a:buClr>
                <a:schemeClr val="dk1"/>
              </a:buClr>
              <a:buSzPts val="3600"/>
              <a:buNone/>
            </a:pPr>
            <a:r>
              <a:t/>
            </a:r>
            <a:endParaRPr sz="3600"/>
          </a:p>
          <a:p>
            <a:pPr indent="-228600" lvl="0" marL="228600" rtl="0" algn="ctr">
              <a:lnSpc>
                <a:spcPct val="90000"/>
              </a:lnSpc>
              <a:spcBef>
                <a:spcPts val="1000"/>
              </a:spcBef>
              <a:spcAft>
                <a:spcPts val="1600"/>
              </a:spcAft>
              <a:buClr>
                <a:schemeClr val="dk1"/>
              </a:buClr>
              <a:buSzPts val="3600"/>
              <a:buChar char="●"/>
            </a:pPr>
            <a:r>
              <a:rPr lang="en-US" sz="3600"/>
              <a:t>Thanks for listening</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
          <p:cNvSpPr/>
          <p:nvPr/>
        </p:nvSpPr>
        <p:spPr>
          <a:xfrm>
            <a:off x="147825" y="2106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2"/>
          <p:cNvSpPr/>
          <p:nvPr/>
        </p:nvSpPr>
        <p:spPr>
          <a:xfrm>
            <a:off x="693414" y="558096"/>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2"/>
          <p:cNvSpPr txBox="1"/>
          <p:nvPr>
            <p:ph type="title"/>
          </p:nvPr>
        </p:nvSpPr>
        <p:spPr>
          <a:xfrm>
            <a:off x="982975" y="79584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1</a:t>
            </a:r>
            <a:r>
              <a:rPr lang="en-US"/>
              <a:t>A</a:t>
            </a:r>
            <a:r>
              <a:rPr lang="en-US">
                <a:solidFill>
                  <a:schemeClr val="lt1"/>
                </a:solidFill>
              </a:rPr>
              <a:t>.</a:t>
            </a:r>
            <a:r>
              <a:rPr lang="en-US"/>
              <a:t> </a:t>
            </a:r>
            <a:r>
              <a:rPr lang="en-US">
                <a:solidFill>
                  <a:schemeClr val="lt1"/>
                </a:solidFill>
              </a:rPr>
              <a:t>Product mission</a:t>
            </a:r>
            <a:endParaRPr>
              <a:solidFill>
                <a:schemeClr val="lt1"/>
              </a:solidFill>
            </a:endParaRPr>
          </a:p>
        </p:txBody>
      </p:sp>
      <p:sp>
        <p:nvSpPr>
          <p:cNvPr id="149" name="Google Shape;149;p2"/>
          <p:cNvSpPr txBox="1"/>
          <p:nvPr/>
        </p:nvSpPr>
        <p:spPr>
          <a:xfrm>
            <a:off x="982975" y="2742600"/>
            <a:ext cx="10975500" cy="507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800">
                <a:latin typeface="Lato"/>
                <a:ea typeface="Lato"/>
                <a:cs typeface="Lato"/>
                <a:sym typeface="Lato"/>
              </a:rPr>
              <a:t>For the jewelry item customers, who need a verification process to make sure the product they purchase is authentic.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a:p>
            <a:pPr indent="0" lvl="0" marL="0" rtl="0" algn="l">
              <a:lnSpc>
                <a:spcPct val="115000"/>
              </a:lnSpc>
              <a:spcBef>
                <a:spcPts val="0"/>
              </a:spcBef>
              <a:spcAft>
                <a:spcPts val="0"/>
              </a:spcAft>
              <a:buNone/>
            </a:pPr>
            <a:r>
              <a:t/>
            </a:r>
            <a:endParaRPr sz="2800">
              <a:latin typeface="Lato"/>
              <a:ea typeface="Lato"/>
              <a:cs typeface="Lato"/>
              <a:sym typeface="Lato"/>
            </a:endParaRPr>
          </a:p>
        </p:txBody>
      </p:sp>
      <p:pic>
        <p:nvPicPr>
          <p:cNvPr id="150" name="Google Shape;150;p2"/>
          <p:cNvPicPr preferRelativeResize="0"/>
          <p:nvPr/>
        </p:nvPicPr>
        <p:blipFill>
          <a:blip r:embed="rId3">
            <a:alphaModFix/>
          </a:blip>
          <a:stretch>
            <a:fillRect/>
          </a:stretch>
        </p:blipFill>
        <p:spPr>
          <a:xfrm>
            <a:off x="5645250" y="4138075"/>
            <a:ext cx="2652425" cy="2361900"/>
          </a:xfrm>
          <a:prstGeom prst="rect">
            <a:avLst/>
          </a:prstGeom>
          <a:noFill/>
          <a:ln>
            <a:noFill/>
          </a:ln>
        </p:spPr>
      </p:pic>
      <p:pic>
        <p:nvPicPr>
          <p:cNvPr id="151" name="Google Shape;151;p2"/>
          <p:cNvPicPr preferRelativeResize="0"/>
          <p:nvPr/>
        </p:nvPicPr>
        <p:blipFill>
          <a:blip r:embed="rId4">
            <a:alphaModFix/>
          </a:blip>
          <a:stretch>
            <a:fillRect/>
          </a:stretch>
        </p:blipFill>
        <p:spPr>
          <a:xfrm>
            <a:off x="1440538" y="4138075"/>
            <a:ext cx="3438525" cy="2286000"/>
          </a:xfrm>
          <a:prstGeom prst="rect">
            <a:avLst/>
          </a:prstGeom>
          <a:noFill/>
          <a:ln>
            <a:noFill/>
          </a:ln>
        </p:spPr>
      </p:pic>
      <p:pic>
        <p:nvPicPr>
          <p:cNvPr id="152" name="Google Shape;152;p2"/>
          <p:cNvPicPr preferRelativeResize="0"/>
          <p:nvPr/>
        </p:nvPicPr>
        <p:blipFill>
          <a:blip r:embed="rId5">
            <a:alphaModFix/>
          </a:blip>
          <a:stretch>
            <a:fillRect/>
          </a:stretch>
        </p:blipFill>
        <p:spPr>
          <a:xfrm>
            <a:off x="8521450" y="3899600"/>
            <a:ext cx="2524475" cy="252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3"/>
          <p:cNvSpPr/>
          <p:nvPr/>
        </p:nvSpPr>
        <p:spPr>
          <a:xfrm>
            <a:off x="0" y="790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3"/>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9" name="Google Shape;159;p3"/>
          <p:cNvSpPr txBox="1"/>
          <p:nvPr>
            <p:ph type="title"/>
          </p:nvPr>
        </p:nvSpPr>
        <p:spPr>
          <a:xfrm>
            <a:off x="838200" y="5852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1B</a:t>
            </a:r>
            <a:r>
              <a:rPr lang="en-US"/>
              <a:t>. </a:t>
            </a:r>
            <a:r>
              <a:rPr lang="en-US">
                <a:solidFill>
                  <a:schemeClr val="lt1"/>
                </a:solidFill>
              </a:rPr>
              <a:t>Users</a:t>
            </a:r>
            <a:endParaRPr>
              <a:solidFill>
                <a:schemeClr val="lt1"/>
              </a:solidFill>
            </a:endParaRPr>
          </a:p>
        </p:txBody>
      </p:sp>
      <p:sp>
        <p:nvSpPr>
          <p:cNvPr descr="【数据集】回答盲人的视觉问题-VizWiz 总述" id="160" name="Google Shape;160;p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3"/>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3"/>
          <p:cNvSpPr txBox="1"/>
          <p:nvPr/>
        </p:nvSpPr>
        <p:spPr>
          <a:xfrm>
            <a:off x="871400" y="2522050"/>
            <a:ext cx="10635900" cy="95370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SzPts val="2800"/>
              <a:buChar char="●"/>
            </a:pPr>
            <a:r>
              <a:rPr lang="en-US" sz="2800"/>
              <a:t>Couples</a:t>
            </a:r>
            <a:endParaRPr sz="2800"/>
          </a:p>
          <a:p>
            <a:pPr indent="-406400" lvl="0" marL="457200" rtl="0" algn="l">
              <a:lnSpc>
                <a:spcPct val="115000"/>
              </a:lnSpc>
              <a:spcBef>
                <a:spcPts val="0"/>
              </a:spcBef>
              <a:spcAft>
                <a:spcPts val="0"/>
              </a:spcAft>
              <a:buSzPts val="2800"/>
              <a:buChar char="●"/>
            </a:pPr>
            <a:r>
              <a:rPr lang="en-US" sz="2800"/>
              <a:t>Brides/ Married people</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p:txBody>
      </p:sp>
      <p:pic>
        <p:nvPicPr>
          <p:cNvPr id="163" name="Google Shape;163;p3"/>
          <p:cNvPicPr preferRelativeResize="0"/>
          <p:nvPr/>
        </p:nvPicPr>
        <p:blipFill>
          <a:blip r:embed="rId3">
            <a:alphaModFix/>
          </a:blip>
          <a:stretch>
            <a:fillRect/>
          </a:stretch>
        </p:blipFill>
        <p:spPr>
          <a:xfrm>
            <a:off x="6647425" y="2686050"/>
            <a:ext cx="4514850" cy="300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4"/>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4"/>
          <p:cNvSpPr txBox="1"/>
          <p:nvPr>
            <p:ph type="title"/>
          </p:nvPr>
        </p:nvSpPr>
        <p:spPr>
          <a:xfrm>
            <a:off x="838200" y="5852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2. Literature </a:t>
            </a:r>
            <a:r>
              <a:rPr lang="en-US"/>
              <a:t>Review</a:t>
            </a:r>
            <a:endParaRPr>
              <a:solidFill>
                <a:schemeClr val="lt1"/>
              </a:solidFill>
            </a:endParaRPr>
          </a:p>
        </p:txBody>
      </p:sp>
      <p:sp>
        <p:nvSpPr>
          <p:cNvPr id="170" name="Google Shape;170;p4"/>
          <p:cNvSpPr txBox="1"/>
          <p:nvPr>
            <p:ph idx="1" type="body"/>
          </p:nvPr>
        </p:nvSpPr>
        <p:spPr>
          <a:xfrm>
            <a:off x="910903" y="2516775"/>
            <a:ext cx="10387200" cy="3660300"/>
          </a:xfrm>
          <a:prstGeom prst="rect">
            <a:avLst/>
          </a:prstGeom>
          <a:noFill/>
          <a:ln>
            <a:noFill/>
          </a:ln>
        </p:spPr>
        <p:txBody>
          <a:bodyPr anchorCtr="0" anchor="ctr" bIns="45700" lIns="91425" spcFirstLastPara="1" rIns="91425" wrap="square" tIns="45700">
            <a:normAutofit/>
          </a:bodyPr>
          <a:lstStyle/>
          <a:p>
            <a:pPr indent="-120650" lvl="0" marL="228600" rtl="0" algn="l">
              <a:lnSpc>
                <a:spcPct val="90000"/>
              </a:lnSpc>
              <a:spcBef>
                <a:spcPts val="1000"/>
              </a:spcBef>
              <a:spcAft>
                <a:spcPts val="1600"/>
              </a:spcAft>
              <a:buClr>
                <a:schemeClr val="dk1"/>
              </a:buClr>
              <a:buSzPts val="1700"/>
              <a:buNone/>
            </a:pPr>
            <a:r>
              <a:t/>
            </a:r>
            <a:endParaRPr sz="1700"/>
          </a:p>
        </p:txBody>
      </p:sp>
      <p:sp>
        <p:nvSpPr>
          <p:cNvPr id="171" name="Google Shape;171;p4"/>
          <p:cNvSpPr txBox="1"/>
          <p:nvPr/>
        </p:nvSpPr>
        <p:spPr>
          <a:xfrm>
            <a:off x="924050" y="2416750"/>
            <a:ext cx="10649100" cy="68433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SzPts val="2800"/>
              <a:buChar char="●"/>
            </a:pPr>
            <a:r>
              <a:rPr lang="en-US" sz="2800"/>
              <a:t>ARkit tool is available, developed by Apple. Inc</a:t>
            </a:r>
            <a:endParaRPr sz="2800"/>
          </a:p>
          <a:p>
            <a:pPr indent="-406400" lvl="0" marL="457200" rtl="0" algn="l">
              <a:spcBef>
                <a:spcPts val="0"/>
              </a:spcBef>
              <a:spcAft>
                <a:spcPts val="0"/>
              </a:spcAft>
              <a:buClr>
                <a:srgbClr val="666666"/>
              </a:buClr>
              <a:buSzPts val="2800"/>
              <a:buChar char="-"/>
            </a:pPr>
            <a:r>
              <a:rPr lang="en-US" sz="2800">
                <a:solidFill>
                  <a:srgbClr val="666666"/>
                </a:solidFill>
              </a:rPr>
              <a:t>Tool for app developers</a:t>
            </a:r>
            <a:endParaRPr sz="2800">
              <a:solidFill>
                <a:srgbClr val="666666"/>
              </a:solidFill>
            </a:endParaRPr>
          </a:p>
          <a:p>
            <a:pPr indent="0" lvl="0" marL="0" rtl="0" algn="l">
              <a:spcBef>
                <a:spcPts val="0"/>
              </a:spcBef>
              <a:spcAft>
                <a:spcPts val="0"/>
              </a:spcAft>
              <a:buNone/>
            </a:pPr>
            <a:r>
              <a:rPr lang="en-US" sz="2800">
                <a:solidFill>
                  <a:srgbClr val="666666"/>
                </a:solidFill>
              </a:rPr>
              <a:t>	</a:t>
            </a:r>
            <a:r>
              <a:rPr b="1" lang="en-US" sz="2800">
                <a:solidFill>
                  <a:srgbClr val="666666"/>
                </a:solidFill>
              </a:rPr>
              <a:t>Examples of ARKit applications:</a:t>
            </a:r>
            <a:endParaRPr b="1" sz="2800">
              <a:solidFill>
                <a:srgbClr val="666666"/>
              </a:solidFill>
            </a:endParaRPr>
          </a:p>
          <a:p>
            <a:pPr indent="-406400" lvl="0" marL="457200" rtl="0" algn="l">
              <a:spcBef>
                <a:spcPts val="0"/>
              </a:spcBef>
              <a:spcAft>
                <a:spcPts val="0"/>
              </a:spcAft>
              <a:buClr>
                <a:srgbClr val="666666"/>
              </a:buClr>
              <a:buSzPts val="2800"/>
              <a:buFont typeface="Arial"/>
              <a:buAutoNum type="arabicParenR"/>
            </a:pPr>
            <a:r>
              <a:rPr lang="en-US" sz="2800">
                <a:solidFill>
                  <a:srgbClr val="666666"/>
                </a:solidFill>
              </a:rPr>
              <a:t>3D view of Ikea products </a:t>
            </a:r>
            <a:endParaRPr sz="2800">
              <a:solidFill>
                <a:srgbClr val="666666"/>
              </a:solidFill>
            </a:endParaRPr>
          </a:p>
          <a:p>
            <a:pPr indent="-406400" lvl="0" marL="457200" rtl="0" algn="l">
              <a:spcBef>
                <a:spcPts val="0"/>
              </a:spcBef>
              <a:spcAft>
                <a:spcPts val="0"/>
              </a:spcAft>
              <a:buClr>
                <a:srgbClr val="666666"/>
              </a:buClr>
              <a:buSzPts val="2800"/>
              <a:buFont typeface="Arial"/>
              <a:buAutoNum type="arabicParenR"/>
            </a:pPr>
            <a:r>
              <a:rPr lang="en-US" sz="2800">
                <a:solidFill>
                  <a:srgbClr val="666666"/>
                </a:solidFill>
              </a:rPr>
              <a:t>Interior decoration project</a:t>
            </a:r>
            <a:endParaRPr sz="2800">
              <a:solidFill>
                <a:srgbClr val="666666"/>
              </a:solidFill>
            </a:endParaRPr>
          </a:p>
          <a:p>
            <a:pPr indent="-406400" lvl="0" marL="457200" rtl="0" algn="l">
              <a:spcBef>
                <a:spcPts val="0"/>
              </a:spcBef>
              <a:spcAft>
                <a:spcPts val="0"/>
              </a:spcAft>
              <a:buClr>
                <a:srgbClr val="666666"/>
              </a:buClr>
              <a:buSzPts val="2800"/>
              <a:buChar char="●"/>
            </a:pPr>
            <a:r>
              <a:rPr lang="en-US" sz="2800">
                <a:solidFill>
                  <a:srgbClr val="666666"/>
                </a:solidFill>
              </a:rPr>
              <a:t>Machine learning tools might be useful</a:t>
            </a:r>
            <a:endParaRPr sz="2800">
              <a:solidFill>
                <a:srgbClr val="666666"/>
              </a:solidFill>
            </a:endParaRPr>
          </a:p>
          <a:p>
            <a:pPr indent="-406400" lvl="0" marL="457200" rtl="0" algn="l">
              <a:spcBef>
                <a:spcPts val="0"/>
              </a:spcBef>
              <a:spcAft>
                <a:spcPts val="0"/>
              </a:spcAft>
              <a:buClr>
                <a:srgbClr val="666666"/>
              </a:buClr>
              <a:buSzPts val="2800"/>
              <a:buChar char="●"/>
            </a:pPr>
            <a:r>
              <a:rPr lang="en-US" sz="2800">
                <a:solidFill>
                  <a:srgbClr val="666666"/>
                </a:solidFill>
              </a:rPr>
              <a:t>Xcode</a:t>
            </a:r>
            <a:endParaRPr sz="2800">
              <a:solidFill>
                <a:srgbClr val="666666"/>
              </a:solidFill>
            </a:endParaRPr>
          </a:p>
          <a:p>
            <a:pPr indent="-406400" lvl="0" marL="457200" rtl="0" algn="l">
              <a:spcBef>
                <a:spcPts val="0"/>
              </a:spcBef>
              <a:spcAft>
                <a:spcPts val="0"/>
              </a:spcAft>
              <a:buClr>
                <a:srgbClr val="666666"/>
              </a:buClr>
              <a:buSzPts val="2800"/>
              <a:buChar char="●"/>
            </a:pPr>
            <a:r>
              <a:rPr lang="en-US" sz="2800">
                <a:solidFill>
                  <a:srgbClr val="666666"/>
                </a:solidFill>
              </a:rPr>
              <a:t>API documentation</a:t>
            </a:r>
            <a:endParaRPr sz="2800">
              <a:solidFill>
                <a:srgbClr val="666666"/>
              </a:solidFill>
            </a:endParaRPr>
          </a:p>
          <a:p>
            <a:pPr indent="-406400" lvl="0" marL="457200" rtl="0" algn="l">
              <a:spcBef>
                <a:spcPts val="0"/>
              </a:spcBef>
              <a:spcAft>
                <a:spcPts val="0"/>
              </a:spcAft>
              <a:buClr>
                <a:srgbClr val="666666"/>
              </a:buClr>
              <a:buSzPts val="2800"/>
              <a:buChar char="●"/>
            </a:pPr>
            <a:r>
              <a:rPr lang="en-US" sz="2800">
                <a:solidFill>
                  <a:srgbClr val="666666"/>
                </a:solidFill>
              </a:rPr>
              <a:t>Apple Forums</a:t>
            </a:r>
            <a:endParaRPr sz="2800">
              <a:solidFill>
                <a:srgbClr val="666666"/>
              </a:solidFill>
            </a:endParaRPr>
          </a:p>
          <a:p>
            <a:pPr indent="-406400" lvl="0" marL="457200" rtl="0" algn="l">
              <a:spcBef>
                <a:spcPts val="0"/>
              </a:spcBef>
              <a:spcAft>
                <a:spcPts val="0"/>
              </a:spcAft>
              <a:buClr>
                <a:srgbClr val="666666"/>
              </a:buClr>
              <a:buSzPts val="2800"/>
              <a:buChar char="●"/>
            </a:pPr>
            <a:r>
              <a:rPr lang="en-US" sz="2800">
                <a:solidFill>
                  <a:srgbClr val="666666"/>
                </a:solidFill>
              </a:rPr>
              <a:t>Optical Spectroscopy</a:t>
            </a:r>
            <a:endParaRPr sz="2800">
              <a:solidFill>
                <a:srgbClr val="666666"/>
              </a:solidFill>
            </a:endParaRPr>
          </a:p>
          <a:p>
            <a:pPr indent="0" lvl="0" marL="0" rtl="0" algn="l">
              <a:spcBef>
                <a:spcPts val="0"/>
              </a:spcBef>
              <a:spcAft>
                <a:spcPts val="0"/>
              </a:spcAft>
              <a:buNone/>
            </a:pPr>
            <a:r>
              <a:t/>
            </a:r>
            <a:endParaRPr sz="2800">
              <a:solidFill>
                <a:srgbClr val="666666"/>
              </a:solidFill>
            </a:endParaRPr>
          </a:p>
          <a:p>
            <a:pPr indent="0" lvl="0" marL="45720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16198bff1f2_0_58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g16198bff1f2_0_580"/>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g16198bff1f2_0_580"/>
          <p:cNvSpPr txBox="1"/>
          <p:nvPr>
            <p:ph type="title"/>
          </p:nvPr>
        </p:nvSpPr>
        <p:spPr>
          <a:xfrm>
            <a:off x="838200" y="585216"/>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3A. User Stories</a:t>
            </a:r>
            <a:endParaRPr>
              <a:solidFill>
                <a:schemeClr val="lt1"/>
              </a:solidFill>
            </a:endParaRPr>
          </a:p>
        </p:txBody>
      </p:sp>
      <p:sp>
        <p:nvSpPr>
          <p:cNvPr id="179" name="Google Shape;179;g16198bff1f2_0_58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g16198bff1f2_0_580"/>
          <p:cNvSpPr txBox="1"/>
          <p:nvPr/>
        </p:nvSpPr>
        <p:spPr>
          <a:xfrm>
            <a:off x="838200" y="2535875"/>
            <a:ext cx="10515600" cy="403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latin typeface="Lato"/>
                <a:ea typeface="Lato"/>
                <a:cs typeface="Lato"/>
                <a:sym typeface="Lato"/>
              </a:rPr>
              <a:t>“I, the customer, want to know what is my ring made of.”</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“I, jewelry shop retail worker, would like to know the properties of the ring or necklace items, so I can explain that to the customer”</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“I, business manager, want to make sure that my jewelry items are of high quality and there is no counterfeit items on my sale list”</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“I, the customer, would like to compare the properties of one item to another and make a </a:t>
            </a:r>
            <a:r>
              <a:rPr lang="en-US" sz="2000">
                <a:latin typeface="Lato"/>
                <a:ea typeface="Lato"/>
                <a:cs typeface="Lato"/>
                <a:sym typeface="Lato"/>
              </a:rPr>
              <a:t>thoughtful</a:t>
            </a:r>
            <a:r>
              <a:rPr lang="en-US" sz="2000">
                <a:latin typeface="Lato"/>
                <a:ea typeface="Lato"/>
                <a:cs typeface="Lato"/>
                <a:sym typeface="Lato"/>
              </a:rPr>
              <a:t> decision which one to purchase for my wedding”</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g16198bff1f2_0_60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g16198bff1f2_0_608"/>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g16198bff1f2_0_608"/>
          <p:cNvSpPr txBox="1"/>
          <p:nvPr>
            <p:ph type="title"/>
          </p:nvPr>
        </p:nvSpPr>
        <p:spPr>
          <a:xfrm>
            <a:off x="838200" y="585216"/>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3B. Minimum Value Product (MVP)</a:t>
            </a:r>
            <a:endParaRPr>
              <a:solidFill>
                <a:schemeClr val="lt1"/>
              </a:solidFill>
            </a:endParaRPr>
          </a:p>
        </p:txBody>
      </p:sp>
      <p:sp>
        <p:nvSpPr>
          <p:cNvPr id="188" name="Google Shape;188;g16198bff1f2_0_60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g16198bff1f2_0_608"/>
          <p:cNvSpPr txBox="1"/>
          <p:nvPr/>
        </p:nvSpPr>
        <p:spPr>
          <a:xfrm>
            <a:off x="788225" y="2352950"/>
            <a:ext cx="10515600" cy="40851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SzPts val="2800"/>
              <a:buChar char="●"/>
            </a:pPr>
            <a:r>
              <a:rPr lang="en-US" sz="2800"/>
              <a:t>Mobile application that scans and recognizes jewelry items</a:t>
            </a:r>
            <a:endParaRPr sz="2800"/>
          </a:p>
          <a:p>
            <a:pPr indent="-406400" lvl="0" marL="457200" rtl="0" algn="l">
              <a:lnSpc>
                <a:spcPct val="115000"/>
              </a:lnSpc>
              <a:spcBef>
                <a:spcPts val="0"/>
              </a:spcBef>
              <a:spcAft>
                <a:spcPts val="0"/>
              </a:spcAft>
              <a:buSzPts val="2800"/>
              <a:buChar char="●"/>
            </a:pPr>
            <a:r>
              <a:rPr lang="en-US" sz="2800"/>
              <a:t>The app receives an image as Input</a:t>
            </a:r>
            <a:endParaRPr sz="2800"/>
          </a:p>
          <a:p>
            <a:pPr indent="-406400" lvl="0" marL="457200" rtl="0" algn="l">
              <a:lnSpc>
                <a:spcPct val="115000"/>
              </a:lnSpc>
              <a:spcBef>
                <a:spcPts val="0"/>
              </a:spcBef>
              <a:spcAft>
                <a:spcPts val="0"/>
              </a:spcAft>
              <a:buSzPts val="2800"/>
              <a:buChar char="●"/>
            </a:pPr>
            <a:r>
              <a:rPr lang="en-US" sz="2800"/>
              <a:t>And will speak out the properties of the item</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16198bff1f2_0_58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g16198bff1f2_0_588"/>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g16198bff1f2_0_588"/>
          <p:cNvSpPr txBox="1"/>
          <p:nvPr>
            <p:ph type="title"/>
          </p:nvPr>
        </p:nvSpPr>
        <p:spPr>
          <a:xfrm>
            <a:off x="838200"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3C</a:t>
            </a:r>
            <a:r>
              <a:rPr lang="en-US"/>
              <a:t>. Similar Products available</a:t>
            </a:r>
            <a:endParaRPr/>
          </a:p>
        </p:txBody>
      </p:sp>
      <p:sp>
        <p:nvSpPr>
          <p:cNvPr id="197" name="Google Shape;197;g16198bff1f2_0_58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g16198bff1f2_0_588"/>
          <p:cNvSpPr txBox="1"/>
          <p:nvPr/>
        </p:nvSpPr>
        <p:spPr>
          <a:xfrm>
            <a:off x="871400" y="2293500"/>
            <a:ext cx="6388800" cy="567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666666"/>
                </a:solidFill>
              </a:rPr>
              <a:t>Examples of ARKit applications:</a:t>
            </a:r>
            <a:endParaRPr b="1" sz="2800">
              <a:solidFill>
                <a:srgbClr val="666666"/>
              </a:solidFill>
            </a:endParaRPr>
          </a:p>
          <a:p>
            <a:pPr indent="-406400" lvl="0" marL="457200" rtl="0" algn="l">
              <a:spcBef>
                <a:spcPts val="0"/>
              </a:spcBef>
              <a:spcAft>
                <a:spcPts val="0"/>
              </a:spcAft>
              <a:buClr>
                <a:srgbClr val="666666"/>
              </a:buClr>
              <a:buSzPts val="2800"/>
              <a:buFont typeface="Arial"/>
              <a:buAutoNum type="arabicParenR"/>
            </a:pPr>
            <a:r>
              <a:rPr lang="en-US" sz="2800">
                <a:solidFill>
                  <a:srgbClr val="666666"/>
                </a:solidFill>
              </a:rPr>
              <a:t>3D view of Ikea products </a:t>
            </a:r>
            <a:endParaRPr sz="2800">
              <a:solidFill>
                <a:srgbClr val="666666"/>
              </a:solidFill>
            </a:endParaRPr>
          </a:p>
          <a:p>
            <a:pPr indent="-406400" lvl="0" marL="457200" rtl="0" algn="l">
              <a:spcBef>
                <a:spcPts val="0"/>
              </a:spcBef>
              <a:spcAft>
                <a:spcPts val="0"/>
              </a:spcAft>
              <a:buClr>
                <a:srgbClr val="666666"/>
              </a:buClr>
              <a:buSzPts val="2800"/>
              <a:buFont typeface="Arial"/>
              <a:buAutoNum type="arabicParenR"/>
            </a:pPr>
            <a:r>
              <a:rPr lang="en-US" sz="2800">
                <a:solidFill>
                  <a:srgbClr val="666666"/>
                </a:solidFill>
              </a:rPr>
              <a:t>Interior decoration project</a:t>
            </a:r>
            <a:endParaRPr sz="2800">
              <a:solidFill>
                <a:srgbClr val="666666"/>
              </a:solidFill>
            </a:endParaRPr>
          </a:p>
          <a:p>
            <a:pPr indent="0" lvl="0" marL="0" rtl="0" algn="l">
              <a:spcBef>
                <a:spcPts val="0"/>
              </a:spcBef>
              <a:spcAft>
                <a:spcPts val="0"/>
              </a:spcAft>
              <a:buNone/>
            </a:pPr>
            <a:r>
              <a:t/>
            </a:r>
            <a:endParaRPr sz="2800">
              <a:solidFill>
                <a:srgbClr val="666666"/>
              </a:solidFill>
            </a:endParaRPr>
          </a:p>
          <a:p>
            <a:pPr indent="-406400" lvl="0" marL="457200" rtl="0" algn="l">
              <a:lnSpc>
                <a:spcPct val="115000"/>
              </a:lnSpc>
              <a:spcBef>
                <a:spcPts val="0"/>
              </a:spcBef>
              <a:spcAft>
                <a:spcPts val="0"/>
              </a:spcAft>
              <a:buSzPts val="2800"/>
              <a:buChar char="●"/>
            </a:pPr>
            <a:r>
              <a:rPr lang="en-US" sz="2800"/>
              <a:t>Room for creativity</a:t>
            </a:r>
            <a:endParaRPr sz="2800"/>
          </a:p>
          <a:p>
            <a:pPr indent="-406400" lvl="0" marL="457200" rtl="0" algn="l">
              <a:lnSpc>
                <a:spcPct val="115000"/>
              </a:lnSpc>
              <a:spcBef>
                <a:spcPts val="0"/>
              </a:spcBef>
              <a:spcAft>
                <a:spcPts val="0"/>
              </a:spcAft>
              <a:buSzPts val="2800"/>
              <a:buChar char="●"/>
            </a:pPr>
            <a:r>
              <a:rPr lang="en-US" sz="2800"/>
              <a:t>ARkit - amazing tool for mobile app developers</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199" name="Google Shape;199;g16198bff1f2_0_588"/>
          <p:cNvPicPr preferRelativeResize="0"/>
          <p:nvPr/>
        </p:nvPicPr>
        <p:blipFill>
          <a:blip r:embed="rId3">
            <a:alphaModFix/>
          </a:blip>
          <a:stretch>
            <a:fillRect/>
          </a:stretch>
        </p:blipFill>
        <p:spPr>
          <a:xfrm>
            <a:off x="7513525" y="1445175"/>
            <a:ext cx="4137049" cy="2547224"/>
          </a:xfrm>
          <a:prstGeom prst="rect">
            <a:avLst/>
          </a:prstGeom>
          <a:noFill/>
          <a:ln>
            <a:noFill/>
          </a:ln>
        </p:spPr>
      </p:pic>
      <p:pic>
        <p:nvPicPr>
          <p:cNvPr id="200" name="Google Shape;200;g16198bff1f2_0_588"/>
          <p:cNvPicPr preferRelativeResize="0"/>
          <p:nvPr/>
        </p:nvPicPr>
        <p:blipFill>
          <a:blip r:embed="rId4">
            <a:alphaModFix/>
          </a:blip>
          <a:stretch>
            <a:fillRect/>
          </a:stretch>
        </p:blipFill>
        <p:spPr>
          <a:xfrm>
            <a:off x="7513525" y="4150500"/>
            <a:ext cx="4200751" cy="270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5"/>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5"/>
          <p:cNvSpPr txBox="1"/>
          <p:nvPr>
            <p:ph type="title"/>
          </p:nvPr>
        </p:nvSpPr>
        <p:spPr>
          <a:xfrm>
            <a:off x="841250" y="5853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4. Our Technology</a:t>
            </a:r>
            <a:endParaRPr>
              <a:solidFill>
                <a:schemeClr val="lt1"/>
              </a:solidFill>
            </a:endParaRPr>
          </a:p>
        </p:txBody>
      </p:sp>
      <p:sp>
        <p:nvSpPr>
          <p:cNvPr id="207" name="Google Shape;207;p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5"/>
          <p:cNvSpPr txBox="1"/>
          <p:nvPr/>
        </p:nvSpPr>
        <p:spPr>
          <a:xfrm>
            <a:off x="937225" y="2482575"/>
            <a:ext cx="10712100" cy="49470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SzPts val="2800"/>
              <a:buChar char="●"/>
            </a:pPr>
            <a:r>
              <a:rPr lang="en-US" sz="2800"/>
              <a:t>The mobile app scans the jewelry item</a:t>
            </a:r>
            <a:endParaRPr sz="2800"/>
          </a:p>
          <a:p>
            <a:pPr indent="-406400" lvl="0" marL="457200" rtl="0" algn="l">
              <a:lnSpc>
                <a:spcPct val="115000"/>
              </a:lnSpc>
              <a:spcBef>
                <a:spcPts val="0"/>
              </a:spcBef>
              <a:spcAft>
                <a:spcPts val="0"/>
              </a:spcAft>
              <a:buSzPts val="2800"/>
              <a:buChar char="●"/>
            </a:pPr>
            <a:r>
              <a:rPr lang="en-US" sz="2800"/>
              <a:t>It responds back to the customer about the details of the item</a:t>
            </a:r>
            <a:endParaRPr sz="2800"/>
          </a:p>
          <a:p>
            <a:pPr indent="0" lvl="0" marL="457200" rtl="0" algn="l">
              <a:lnSpc>
                <a:spcPct val="115000"/>
              </a:lnSpc>
              <a:spcBef>
                <a:spcPts val="0"/>
              </a:spcBef>
              <a:spcAft>
                <a:spcPts val="0"/>
              </a:spcAft>
              <a:buNone/>
            </a:pPr>
            <a:r>
              <a:rPr lang="en-US" sz="2800"/>
              <a:t>and tells a brief history of the item, who made it, where, etc.</a:t>
            </a:r>
            <a:endParaRPr sz="2800"/>
          </a:p>
          <a:p>
            <a:pPr indent="-406400" lvl="0" marL="457200" rtl="0" algn="l">
              <a:lnSpc>
                <a:spcPct val="115000"/>
              </a:lnSpc>
              <a:spcBef>
                <a:spcPts val="0"/>
              </a:spcBef>
              <a:spcAft>
                <a:spcPts val="0"/>
              </a:spcAft>
              <a:buSzPts val="2800"/>
              <a:buChar char="●"/>
            </a:pPr>
            <a:r>
              <a:rPr lang="en-US" sz="2800"/>
              <a:t>Compares the item with other items in the market</a:t>
            </a:r>
            <a:endParaRPr sz="2800"/>
          </a:p>
          <a:p>
            <a:pPr indent="-406400" lvl="0" marL="457200" rtl="0" algn="l">
              <a:lnSpc>
                <a:spcPct val="115000"/>
              </a:lnSpc>
              <a:spcBef>
                <a:spcPts val="0"/>
              </a:spcBef>
              <a:spcAft>
                <a:spcPts val="0"/>
              </a:spcAft>
              <a:buSzPts val="2800"/>
              <a:buChar char="●"/>
            </a:pPr>
            <a:r>
              <a:rPr lang="en-US" sz="2800"/>
              <a:t>Figures out the authenticity of the item</a:t>
            </a:r>
            <a:endParaRPr sz="2800"/>
          </a:p>
          <a:p>
            <a:pPr indent="-406400" lvl="0" marL="457200" rtl="0" algn="l">
              <a:lnSpc>
                <a:spcPct val="115000"/>
              </a:lnSpc>
              <a:spcBef>
                <a:spcPts val="0"/>
              </a:spcBef>
              <a:spcAft>
                <a:spcPts val="0"/>
              </a:spcAft>
              <a:buSzPts val="2800"/>
              <a:buChar char="-"/>
            </a:pPr>
            <a:r>
              <a:rPr lang="en-US" sz="2800"/>
              <a:t>by using pattern recognition</a:t>
            </a:r>
            <a:endParaRPr sz="2800"/>
          </a:p>
          <a:p>
            <a:pPr indent="-406400" lvl="0" marL="457200" rtl="0" algn="l">
              <a:lnSpc>
                <a:spcPct val="115000"/>
              </a:lnSpc>
              <a:spcBef>
                <a:spcPts val="0"/>
              </a:spcBef>
              <a:spcAft>
                <a:spcPts val="0"/>
              </a:spcAft>
              <a:buSzPts val="2800"/>
              <a:buChar char="-"/>
            </a:pPr>
            <a:r>
              <a:rPr lang="en-US" sz="2800"/>
              <a:t>machine learning method is required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g16198bff1f2_0_633"/>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g16198bff1f2_0_633"/>
          <p:cNvSpPr txBox="1"/>
          <p:nvPr>
            <p:ph type="title"/>
          </p:nvPr>
        </p:nvSpPr>
        <p:spPr>
          <a:xfrm>
            <a:off x="841250" y="5853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4. Technologies</a:t>
            </a:r>
            <a:endParaRPr>
              <a:solidFill>
                <a:schemeClr val="lt1"/>
              </a:solidFill>
            </a:endParaRPr>
          </a:p>
        </p:txBody>
      </p:sp>
      <p:sp>
        <p:nvSpPr>
          <p:cNvPr id="215" name="Google Shape;215;g16198bff1f2_0_63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g16198bff1f2_0_633"/>
          <p:cNvSpPr txBox="1"/>
          <p:nvPr/>
        </p:nvSpPr>
        <p:spPr>
          <a:xfrm>
            <a:off x="937225" y="2482575"/>
            <a:ext cx="10712100" cy="44514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SzPts val="2800"/>
              <a:buChar char="●"/>
            </a:pPr>
            <a:r>
              <a:rPr lang="en-US" sz="2800"/>
              <a:t>Xcode</a:t>
            </a:r>
            <a:endParaRPr sz="2800"/>
          </a:p>
          <a:p>
            <a:pPr indent="-406400" lvl="0" marL="457200" rtl="0" algn="l">
              <a:lnSpc>
                <a:spcPct val="115000"/>
              </a:lnSpc>
              <a:spcBef>
                <a:spcPts val="0"/>
              </a:spcBef>
              <a:spcAft>
                <a:spcPts val="0"/>
              </a:spcAft>
              <a:buSzPts val="2800"/>
              <a:buChar char="●"/>
            </a:pPr>
            <a:r>
              <a:rPr lang="en-US" sz="2800"/>
              <a:t>Google Drive</a:t>
            </a:r>
            <a:endParaRPr sz="2800"/>
          </a:p>
          <a:p>
            <a:pPr indent="-406400" lvl="0" marL="457200" rtl="0" algn="l">
              <a:lnSpc>
                <a:spcPct val="115000"/>
              </a:lnSpc>
              <a:spcBef>
                <a:spcPts val="0"/>
              </a:spcBef>
              <a:spcAft>
                <a:spcPts val="0"/>
              </a:spcAft>
              <a:buSzPts val="2800"/>
              <a:buChar char="●"/>
            </a:pPr>
            <a:r>
              <a:rPr lang="en-US" sz="2800"/>
              <a:t>Github</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217" name="Google Shape;217;g16198bff1f2_0_633"/>
          <p:cNvPicPr preferRelativeResize="0"/>
          <p:nvPr/>
        </p:nvPicPr>
        <p:blipFill>
          <a:blip r:embed="rId3">
            <a:alphaModFix/>
          </a:blip>
          <a:stretch>
            <a:fillRect/>
          </a:stretch>
        </p:blipFill>
        <p:spPr>
          <a:xfrm>
            <a:off x="5117913" y="2329950"/>
            <a:ext cx="2350725" cy="2350725"/>
          </a:xfrm>
          <a:prstGeom prst="rect">
            <a:avLst/>
          </a:prstGeom>
          <a:noFill/>
          <a:ln>
            <a:noFill/>
          </a:ln>
        </p:spPr>
      </p:pic>
      <p:pic>
        <p:nvPicPr>
          <p:cNvPr id="218" name="Google Shape;218;g16198bff1f2_0_633"/>
          <p:cNvPicPr preferRelativeResize="0"/>
          <p:nvPr/>
        </p:nvPicPr>
        <p:blipFill>
          <a:blip r:embed="rId4">
            <a:alphaModFix/>
          </a:blip>
          <a:stretch>
            <a:fillRect/>
          </a:stretch>
        </p:blipFill>
        <p:spPr>
          <a:xfrm>
            <a:off x="8237375" y="2391398"/>
            <a:ext cx="2216800" cy="1992000"/>
          </a:xfrm>
          <a:prstGeom prst="rect">
            <a:avLst/>
          </a:prstGeom>
          <a:noFill/>
          <a:ln>
            <a:noFill/>
          </a:ln>
        </p:spPr>
      </p:pic>
      <p:pic>
        <p:nvPicPr>
          <p:cNvPr id="219" name="Google Shape;219;g16198bff1f2_0_633"/>
          <p:cNvPicPr preferRelativeResize="0"/>
          <p:nvPr/>
        </p:nvPicPr>
        <p:blipFill>
          <a:blip r:embed="rId5">
            <a:alphaModFix/>
          </a:blip>
          <a:stretch>
            <a:fillRect/>
          </a:stretch>
        </p:blipFill>
        <p:spPr>
          <a:xfrm>
            <a:off x="6559850" y="4625825"/>
            <a:ext cx="2487160" cy="235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2022-10-03T14:40:50Z</dcterms:created>
  <dc:creator>Wang Qilong</dc:creator>
</cp:coreProperties>
</file>