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
      <p:font typeface="Averag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xJ3bR65sb4sw0h453n7+KJXSR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customschemas.google.com/relationships/presentationmetadata" Target="metadata"/><Relationship Id="rId27" Type="http://schemas.openxmlformats.org/officeDocument/2006/relationships/font" Target="fonts/Averag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6d624dfb4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16d624dfb4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d624dfb47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g16d624dfb4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198bff1f2_0_5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16198bff1f2_0_5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198bff1f2_0_6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16198bff1f2_0_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What is ARKit? ARkit stands for Augmented Reality Kit, a development platform that enables app developers to build AR experiences quickly and easily into their apps and games. It utilizes your iOS device's camera, processors, and motion sensors to create some immersive interactions. For example, one could preview Ikea products in his or her own home before making a purchase and look at the product from all the angles needed. With the aid of AR, it is even possible to measure the Ikea furniture dimensions and test the product virtually whether a chair or couch fits in the living room or a bed fits in the bedroom.</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US">
                <a:solidFill>
                  <a:schemeClr val="dk1"/>
                </a:solidFill>
                <a:latin typeface="Calibri"/>
                <a:ea typeface="Calibri"/>
                <a:cs typeface="Calibri"/>
                <a:sym typeface="Calibri"/>
              </a:rPr>
              <a:t>In the second example, which is Interior decoration project, multiple users with different devices are able to see the same AR environment. All users can contribute to the Interior decoration project from their own devices.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b="1" lang="en-US">
                <a:solidFill>
                  <a:schemeClr val="dk1"/>
                </a:solidFill>
              </a:rPr>
              <a:t>Spectroscopy</a:t>
            </a:r>
            <a:r>
              <a:rPr lang="en-US">
                <a:solidFill>
                  <a:schemeClr val="dk1"/>
                </a:solidFill>
              </a:rPr>
              <a:t> is used as a tool for studying the structures of atoms and molecules. The large number of wavelengths emitted by these systems makes it possible to investigate their structures in detail, including the electron configurations of ground and various excited states.</a:t>
            </a:r>
            <a:endParaRPr>
              <a:solidFill>
                <a:schemeClr val="dk1"/>
              </a:solidFill>
              <a:latin typeface="Calibri"/>
              <a:ea typeface="Calibri"/>
              <a:cs typeface="Calibri"/>
              <a:sym typeface="Calibri"/>
            </a:endParaRPr>
          </a:p>
          <a:p>
            <a:pPr indent="0" lvl="0" marL="0" rtl="0" algn="l">
              <a:lnSpc>
                <a:spcPct val="100000"/>
              </a:lnSpc>
              <a:spcBef>
                <a:spcPts val="800"/>
              </a:spcBef>
              <a:spcAft>
                <a:spcPts val="0"/>
              </a:spcAft>
              <a:buSzPts val="1100"/>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198bff1f2_0_5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16198bff1f2_0_5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198bff1f2_0_6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16198bff1f2_0_6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198bff1f2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16198bff1f2_0_5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6198bff1f2_0_6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16198bff1f2_0_6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6198bff1f2_0_446"/>
          <p:cNvSpPr/>
          <p:nvPr/>
        </p:nvSpPr>
        <p:spPr>
          <a:xfrm rot="5400000">
            <a:off x="10000500" y="673"/>
            <a:ext cx="2191500" cy="2191500"/>
          </a:xfrm>
          <a:prstGeom prst="diagStripe">
            <a:avLst>
              <a:gd fmla="val 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16198bff1f2_0_446"/>
          <p:cNvGrpSpPr/>
          <p:nvPr/>
        </p:nvGrpSpPr>
        <p:grpSpPr>
          <a:xfrm>
            <a:off x="0" y="654"/>
            <a:ext cx="6871435" cy="6845694"/>
            <a:chOff x="0" y="75"/>
            <a:chExt cx="5153705" cy="5152950"/>
          </a:xfrm>
        </p:grpSpPr>
        <p:sp>
          <p:nvSpPr>
            <p:cNvPr id="12" name="Google Shape;12;g16198bff1f2_0_446"/>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16198bff1f2_0_446"/>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16198bff1f2_0_446"/>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16198bff1f2_0_446"/>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16198bff1f2_0_446"/>
          <p:cNvSpPr txBox="1"/>
          <p:nvPr>
            <p:ph type="ctrTitle"/>
          </p:nvPr>
        </p:nvSpPr>
        <p:spPr>
          <a:xfrm>
            <a:off x="4716200" y="2104533"/>
            <a:ext cx="6690000" cy="2105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5300"/>
              <a:buNone/>
              <a:defRPr sz="5300"/>
            </a:lvl1pPr>
            <a:lvl2pPr lvl="1" algn="l">
              <a:lnSpc>
                <a:spcPct val="100000"/>
              </a:lnSpc>
              <a:spcBef>
                <a:spcPts val="0"/>
              </a:spcBef>
              <a:spcAft>
                <a:spcPts val="0"/>
              </a:spcAft>
              <a:buSzPts val="5300"/>
              <a:buNone/>
              <a:defRPr sz="5300"/>
            </a:lvl2pPr>
            <a:lvl3pPr lvl="2" algn="l">
              <a:lnSpc>
                <a:spcPct val="100000"/>
              </a:lnSpc>
              <a:spcBef>
                <a:spcPts val="0"/>
              </a:spcBef>
              <a:spcAft>
                <a:spcPts val="0"/>
              </a:spcAft>
              <a:buSzPts val="5300"/>
              <a:buNone/>
              <a:defRPr sz="5300"/>
            </a:lvl3pPr>
            <a:lvl4pPr lvl="3" algn="l">
              <a:lnSpc>
                <a:spcPct val="100000"/>
              </a:lnSpc>
              <a:spcBef>
                <a:spcPts val="0"/>
              </a:spcBef>
              <a:spcAft>
                <a:spcPts val="0"/>
              </a:spcAft>
              <a:buSzPts val="5300"/>
              <a:buNone/>
              <a:defRPr sz="5300"/>
            </a:lvl4pPr>
            <a:lvl5pPr lvl="4" algn="l">
              <a:lnSpc>
                <a:spcPct val="100000"/>
              </a:lnSpc>
              <a:spcBef>
                <a:spcPts val="0"/>
              </a:spcBef>
              <a:spcAft>
                <a:spcPts val="0"/>
              </a:spcAft>
              <a:buSzPts val="5300"/>
              <a:buNone/>
              <a:defRPr sz="5300"/>
            </a:lvl5pPr>
            <a:lvl6pPr lvl="5" algn="l">
              <a:lnSpc>
                <a:spcPct val="100000"/>
              </a:lnSpc>
              <a:spcBef>
                <a:spcPts val="0"/>
              </a:spcBef>
              <a:spcAft>
                <a:spcPts val="0"/>
              </a:spcAft>
              <a:buSzPts val="5300"/>
              <a:buNone/>
              <a:defRPr sz="5300"/>
            </a:lvl6pPr>
            <a:lvl7pPr lvl="6" algn="l">
              <a:lnSpc>
                <a:spcPct val="100000"/>
              </a:lnSpc>
              <a:spcBef>
                <a:spcPts val="0"/>
              </a:spcBef>
              <a:spcAft>
                <a:spcPts val="0"/>
              </a:spcAft>
              <a:buSzPts val="5300"/>
              <a:buNone/>
              <a:defRPr sz="5300"/>
            </a:lvl7pPr>
            <a:lvl8pPr lvl="7" algn="l">
              <a:lnSpc>
                <a:spcPct val="100000"/>
              </a:lnSpc>
              <a:spcBef>
                <a:spcPts val="0"/>
              </a:spcBef>
              <a:spcAft>
                <a:spcPts val="0"/>
              </a:spcAft>
              <a:buSzPts val="5300"/>
              <a:buNone/>
              <a:defRPr sz="5300"/>
            </a:lvl8pPr>
            <a:lvl9pPr lvl="8" algn="l">
              <a:lnSpc>
                <a:spcPct val="100000"/>
              </a:lnSpc>
              <a:spcBef>
                <a:spcPts val="0"/>
              </a:spcBef>
              <a:spcAft>
                <a:spcPts val="0"/>
              </a:spcAft>
              <a:buSzPts val="5300"/>
              <a:buNone/>
              <a:defRPr sz="5300"/>
            </a:lvl9pPr>
          </a:lstStyle>
          <a:p/>
        </p:txBody>
      </p:sp>
      <p:sp>
        <p:nvSpPr>
          <p:cNvPr id="17" name="Google Shape;17;g16198bff1f2_0_446"/>
          <p:cNvSpPr txBox="1"/>
          <p:nvPr>
            <p:ph idx="1" type="subTitle"/>
          </p:nvPr>
        </p:nvSpPr>
        <p:spPr>
          <a:xfrm>
            <a:off x="6778600" y="5233233"/>
            <a:ext cx="4627500" cy="67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8" name="Google Shape;18;g16198bff1f2_0_44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grpSp>
        <p:nvGrpSpPr>
          <p:cNvPr id="106" name="Google Shape;106;g16198bff1f2_0_536"/>
          <p:cNvGrpSpPr/>
          <p:nvPr/>
        </p:nvGrpSpPr>
        <p:grpSpPr>
          <a:xfrm>
            <a:off x="0" y="5504636"/>
            <a:ext cx="931877" cy="912853"/>
            <a:chOff x="0" y="3785672"/>
            <a:chExt cx="698925" cy="684657"/>
          </a:xfrm>
        </p:grpSpPr>
        <p:sp>
          <p:nvSpPr>
            <p:cNvPr id="107" name="Google Shape;107;g16198bff1f2_0_536"/>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6198bff1f2_0_536"/>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16198bff1f2_0_536"/>
          <p:cNvSpPr txBox="1"/>
          <p:nvPr>
            <p:ph idx="1" type="body"/>
          </p:nvPr>
        </p:nvSpPr>
        <p:spPr>
          <a:xfrm>
            <a:off x="1083633" y="5740500"/>
            <a:ext cx="9248100" cy="6984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10" name="Google Shape;110;g16198bff1f2_0_5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1" name="Shape 111"/>
        <p:cNvGrpSpPr/>
        <p:nvPr/>
      </p:nvGrpSpPr>
      <p:grpSpPr>
        <a:xfrm>
          <a:off x="0" y="0"/>
          <a:ext cx="0" cy="0"/>
          <a:chOff x="0" y="0"/>
          <a:chExt cx="0" cy="0"/>
        </a:xfrm>
      </p:grpSpPr>
      <p:grpSp>
        <p:nvGrpSpPr>
          <p:cNvPr id="112" name="Google Shape;112;g16198bff1f2_0_542"/>
          <p:cNvGrpSpPr/>
          <p:nvPr/>
        </p:nvGrpSpPr>
        <p:grpSpPr>
          <a:xfrm>
            <a:off x="5875053" y="0"/>
            <a:ext cx="6316642" cy="6857248"/>
            <a:chOff x="4406400" y="0"/>
            <a:chExt cx="4737600" cy="5143065"/>
          </a:xfrm>
        </p:grpSpPr>
        <p:sp>
          <p:nvSpPr>
            <p:cNvPr id="113" name="Google Shape;113;g16198bff1f2_0_54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16198bff1f2_0_54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16198bff1f2_0_54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6198bff1f2_0_54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16198bff1f2_0_54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16198bff1f2_0_54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16198bff1f2_0_54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16198bff1f2_0_542"/>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16198bff1f2_0_54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16198bff1f2_0_54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16198bff1f2_0_54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16198bff1f2_0_54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6198bff1f2_0_54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6198bff1f2_0_54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6198bff1f2_0_54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16198bff1f2_0_54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16198bff1f2_0_54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6198bff1f2_0_54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16198bff1f2_0_542"/>
          <p:cNvSpPr txBox="1"/>
          <p:nvPr>
            <p:ph hasCustomPrompt="1" type="title"/>
          </p:nvPr>
        </p:nvSpPr>
        <p:spPr>
          <a:xfrm>
            <a:off x="1098467" y="1712900"/>
            <a:ext cx="6368100" cy="1734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10700"/>
              <a:buNone/>
              <a:defRPr sz="10700"/>
            </a:lvl1pPr>
            <a:lvl2pPr lvl="1" algn="l">
              <a:lnSpc>
                <a:spcPct val="100000"/>
              </a:lnSpc>
              <a:spcBef>
                <a:spcPts val="0"/>
              </a:spcBef>
              <a:spcAft>
                <a:spcPts val="0"/>
              </a:spcAft>
              <a:buSzPts val="10700"/>
              <a:buNone/>
              <a:defRPr sz="10700"/>
            </a:lvl2pPr>
            <a:lvl3pPr lvl="2" algn="l">
              <a:lnSpc>
                <a:spcPct val="100000"/>
              </a:lnSpc>
              <a:spcBef>
                <a:spcPts val="0"/>
              </a:spcBef>
              <a:spcAft>
                <a:spcPts val="0"/>
              </a:spcAft>
              <a:buSzPts val="10700"/>
              <a:buNone/>
              <a:defRPr sz="10700"/>
            </a:lvl3pPr>
            <a:lvl4pPr lvl="3" algn="l">
              <a:lnSpc>
                <a:spcPct val="100000"/>
              </a:lnSpc>
              <a:spcBef>
                <a:spcPts val="0"/>
              </a:spcBef>
              <a:spcAft>
                <a:spcPts val="0"/>
              </a:spcAft>
              <a:buSzPts val="10700"/>
              <a:buNone/>
              <a:defRPr sz="10700"/>
            </a:lvl4pPr>
            <a:lvl5pPr lvl="4" algn="l">
              <a:lnSpc>
                <a:spcPct val="100000"/>
              </a:lnSpc>
              <a:spcBef>
                <a:spcPts val="0"/>
              </a:spcBef>
              <a:spcAft>
                <a:spcPts val="0"/>
              </a:spcAft>
              <a:buSzPts val="10700"/>
              <a:buNone/>
              <a:defRPr sz="10700"/>
            </a:lvl5pPr>
            <a:lvl6pPr lvl="5" algn="l">
              <a:lnSpc>
                <a:spcPct val="100000"/>
              </a:lnSpc>
              <a:spcBef>
                <a:spcPts val="0"/>
              </a:spcBef>
              <a:spcAft>
                <a:spcPts val="0"/>
              </a:spcAft>
              <a:buSzPts val="10700"/>
              <a:buNone/>
              <a:defRPr sz="10700"/>
            </a:lvl6pPr>
            <a:lvl7pPr lvl="6" algn="l">
              <a:lnSpc>
                <a:spcPct val="100000"/>
              </a:lnSpc>
              <a:spcBef>
                <a:spcPts val="0"/>
              </a:spcBef>
              <a:spcAft>
                <a:spcPts val="0"/>
              </a:spcAft>
              <a:buSzPts val="10700"/>
              <a:buNone/>
              <a:defRPr sz="10700"/>
            </a:lvl7pPr>
            <a:lvl8pPr lvl="7" algn="l">
              <a:lnSpc>
                <a:spcPct val="100000"/>
              </a:lnSpc>
              <a:spcBef>
                <a:spcPts val="0"/>
              </a:spcBef>
              <a:spcAft>
                <a:spcPts val="0"/>
              </a:spcAft>
              <a:buSzPts val="10700"/>
              <a:buNone/>
              <a:defRPr sz="10700"/>
            </a:lvl8pPr>
            <a:lvl9pPr lvl="8" algn="l">
              <a:lnSpc>
                <a:spcPct val="100000"/>
              </a:lnSpc>
              <a:spcBef>
                <a:spcPts val="0"/>
              </a:spcBef>
              <a:spcAft>
                <a:spcPts val="0"/>
              </a:spcAft>
              <a:buSzPts val="10700"/>
              <a:buNone/>
              <a:defRPr sz="10700"/>
            </a:lvl9pPr>
          </a:lstStyle>
          <a:p>
            <a:r>
              <a:t>xx%</a:t>
            </a:r>
          </a:p>
        </p:txBody>
      </p:sp>
      <p:sp>
        <p:nvSpPr>
          <p:cNvPr id="132" name="Google Shape;132;g16198bff1f2_0_542"/>
          <p:cNvSpPr txBox="1"/>
          <p:nvPr>
            <p:ph idx="1" type="body"/>
          </p:nvPr>
        </p:nvSpPr>
        <p:spPr>
          <a:xfrm>
            <a:off x="1098467" y="3524166"/>
            <a:ext cx="6368100" cy="1625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33" name="Google Shape;133;g16198bff1f2_0_5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g16198bff1f2_0_56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9" name="Shape 19"/>
        <p:cNvGrpSpPr/>
        <p:nvPr/>
      </p:nvGrpSpPr>
      <p:grpSpPr>
        <a:xfrm>
          <a:off x="0" y="0"/>
          <a:ext cx="0" cy="0"/>
          <a:chOff x="0" y="0"/>
          <a:chExt cx="0" cy="0"/>
        </a:xfrm>
      </p:grpSpPr>
      <p:sp>
        <p:nvSpPr>
          <p:cNvPr id="20" name="Google Shape;20;g16198bff1f2_0_5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 name="Google Shape;21;g16198bff1f2_0_56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2" name="Google Shape;22;g16198bff1f2_0_56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g16198bff1f2_0_56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g16198bff1f2_0_5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grpSp>
        <p:nvGrpSpPr>
          <p:cNvPr id="26" name="Google Shape;26;g16198bff1f2_0_456"/>
          <p:cNvGrpSpPr/>
          <p:nvPr/>
        </p:nvGrpSpPr>
        <p:grpSpPr>
          <a:xfrm>
            <a:off x="5875053" y="0"/>
            <a:ext cx="6316642" cy="6857248"/>
            <a:chOff x="4406400" y="0"/>
            <a:chExt cx="4737600" cy="5143065"/>
          </a:xfrm>
        </p:grpSpPr>
        <p:sp>
          <p:nvSpPr>
            <p:cNvPr id="27" name="Google Shape;27;g16198bff1f2_0_45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6198bff1f2_0_45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16198bff1f2_0_45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16198bff1f2_0_45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6198bff1f2_0_45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16198bff1f2_0_45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16198bff1f2_0_45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16198bff1f2_0_456"/>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16198bff1f2_0_45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16198bff1f2_0_45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16198bff1f2_0_45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16198bff1f2_0_45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6198bff1f2_0_45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16198bff1f2_0_45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16198bff1f2_0_45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16198bff1f2_0_45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16198bff1f2_0_45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16198bff1f2_0_45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g16198bff1f2_0_456"/>
          <p:cNvSpPr txBox="1"/>
          <p:nvPr>
            <p:ph type="title"/>
          </p:nvPr>
        </p:nvSpPr>
        <p:spPr>
          <a:xfrm>
            <a:off x="1098467" y="2737333"/>
            <a:ext cx="6116100" cy="15315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6" name="Google Shape;46;g16198bff1f2_0_45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grpSp>
        <p:nvGrpSpPr>
          <p:cNvPr id="48" name="Google Shape;48;g16198bff1f2_0_478"/>
          <p:cNvGrpSpPr/>
          <p:nvPr/>
        </p:nvGrpSpPr>
        <p:grpSpPr>
          <a:xfrm>
            <a:off x="0" y="507989"/>
            <a:ext cx="1383765" cy="1355017"/>
            <a:chOff x="0" y="381001"/>
            <a:chExt cx="1037850" cy="1016288"/>
          </a:xfrm>
        </p:grpSpPr>
        <p:sp>
          <p:nvSpPr>
            <p:cNvPr id="49" name="Google Shape;49;g16198bff1f2_0_47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16198bff1f2_0_47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g16198bff1f2_0_478"/>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2" name="Google Shape;52;g16198bff1f2_0_478"/>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3" name="Google Shape;53;g16198bff1f2_0_47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grpSp>
        <p:nvGrpSpPr>
          <p:cNvPr id="55" name="Google Shape;55;g16198bff1f2_0_485"/>
          <p:cNvGrpSpPr/>
          <p:nvPr/>
        </p:nvGrpSpPr>
        <p:grpSpPr>
          <a:xfrm>
            <a:off x="0" y="507989"/>
            <a:ext cx="1383765" cy="1355017"/>
            <a:chOff x="0" y="381001"/>
            <a:chExt cx="1037850" cy="1016288"/>
          </a:xfrm>
        </p:grpSpPr>
        <p:sp>
          <p:nvSpPr>
            <p:cNvPr id="56" name="Google Shape;56;g16198bff1f2_0_48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16198bff1f2_0_48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g16198bff1f2_0_485"/>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9" name="Google Shape;59;g16198bff1f2_0_485"/>
          <p:cNvSpPr txBox="1"/>
          <p:nvPr>
            <p:ph idx="1" type="body"/>
          </p:nvPr>
        </p:nvSpPr>
        <p:spPr>
          <a:xfrm>
            <a:off x="1730000"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60" name="Google Shape;60;g16198bff1f2_0_485"/>
          <p:cNvSpPr txBox="1"/>
          <p:nvPr>
            <p:ph idx="2" type="body"/>
          </p:nvPr>
        </p:nvSpPr>
        <p:spPr>
          <a:xfrm>
            <a:off x="6577628"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61" name="Google Shape;61;g16198bff1f2_0_48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grpSp>
        <p:nvGrpSpPr>
          <p:cNvPr id="63" name="Google Shape;63;g16198bff1f2_0_493"/>
          <p:cNvGrpSpPr/>
          <p:nvPr/>
        </p:nvGrpSpPr>
        <p:grpSpPr>
          <a:xfrm>
            <a:off x="0" y="507989"/>
            <a:ext cx="1383765" cy="1355017"/>
            <a:chOff x="0" y="381001"/>
            <a:chExt cx="1037850" cy="1016288"/>
          </a:xfrm>
        </p:grpSpPr>
        <p:sp>
          <p:nvSpPr>
            <p:cNvPr id="64" name="Google Shape;64;g16198bff1f2_0_49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16198bff1f2_0_49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16198bff1f2_0_493"/>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67" name="Google Shape;67;g16198bff1f2_0_49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grpSp>
        <p:nvGrpSpPr>
          <p:cNvPr id="69" name="Google Shape;69;g16198bff1f2_0_499"/>
          <p:cNvGrpSpPr/>
          <p:nvPr/>
        </p:nvGrpSpPr>
        <p:grpSpPr>
          <a:xfrm>
            <a:off x="0" y="507989"/>
            <a:ext cx="1383765" cy="1355017"/>
            <a:chOff x="0" y="381001"/>
            <a:chExt cx="1037850" cy="1016288"/>
          </a:xfrm>
        </p:grpSpPr>
        <p:sp>
          <p:nvSpPr>
            <p:cNvPr id="70" name="Google Shape;70;g16198bff1f2_0_49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16198bff1f2_0_49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g16198bff1f2_0_499"/>
          <p:cNvSpPr txBox="1"/>
          <p:nvPr>
            <p:ph type="title"/>
          </p:nvPr>
        </p:nvSpPr>
        <p:spPr>
          <a:xfrm>
            <a:off x="1730000" y="525000"/>
            <a:ext cx="5065200" cy="19908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3" name="Google Shape;73;g16198bff1f2_0_499"/>
          <p:cNvSpPr txBox="1"/>
          <p:nvPr>
            <p:ph idx="1" type="body"/>
          </p:nvPr>
        </p:nvSpPr>
        <p:spPr>
          <a:xfrm>
            <a:off x="1730000" y="2630067"/>
            <a:ext cx="5065200" cy="3221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4" name="Google Shape;74;g16198bff1f2_0_49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g16198bff1f2_0_506"/>
          <p:cNvGrpSpPr/>
          <p:nvPr/>
        </p:nvGrpSpPr>
        <p:grpSpPr>
          <a:xfrm>
            <a:off x="5875053" y="0"/>
            <a:ext cx="6316642" cy="6857829"/>
            <a:chOff x="4406400" y="0"/>
            <a:chExt cx="4737600" cy="5143500"/>
          </a:xfrm>
        </p:grpSpPr>
        <p:sp>
          <p:nvSpPr>
            <p:cNvPr id="77" name="Google Shape;77;g16198bff1f2_0_506"/>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16198bff1f2_0_506"/>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6198bff1f2_0_506"/>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6198bff1f2_0_506"/>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16198bff1f2_0_506"/>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16198bff1f2_0_506"/>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6198bff1f2_0_506"/>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6198bff1f2_0_506"/>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16198bff1f2_0_506"/>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16198bff1f2_0_506"/>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16198bff1f2_0_506"/>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6198bff1f2_0_506"/>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16198bff1f2_0_506"/>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16198bff1f2_0_506"/>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6198bff1f2_0_506"/>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6198bff1f2_0_506"/>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16198bff1f2_0_506"/>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16198bff1f2_0_506"/>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16198bff1f2_0_506"/>
          <p:cNvSpPr txBox="1"/>
          <p:nvPr>
            <p:ph type="title"/>
          </p:nvPr>
        </p:nvSpPr>
        <p:spPr>
          <a:xfrm>
            <a:off x="1098467" y="1155700"/>
            <a:ext cx="6116100" cy="46947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96" name="Google Shape;96;g16198bff1f2_0_50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grpSp>
        <p:nvGrpSpPr>
          <p:cNvPr id="98" name="Google Shape;98;g16198bff1f2_0_528"/>
          <p:cNvGrpSpPr/>
          <p:nvPr/>
        </p:nvGrpSpPr>
        <p:grpSpPr>
          <a:xfrm>
            <a:off x="0" y="507989"/>
            <a:ext cx="1383765" cy="1355017"/>
            <a:chOff x="0" y="381001"/>
            <a:chExt cx="1037850" cy="1016288"/>
          </a:xfrm>
        </p:grpSpPr>
        <p:sp>
          <p:nvSpPr>
            <p:cNvPr id="99" name="Google Shape;99;g16198bff1f2_0_52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6198bff1f2_0_52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g16198bff1f2_0_528"/>
          <p:cNvSpPr txBox="1"/>
          <p:nvPr>
            <p:ph type="title"/>
          </p:nvPr>
        </p:nvSpPr>
        <p:spPr>
          <a:xfrm>
            <a:off x="1730000" y="2211100"/>
            <a:ext cx="4048500" cy="2335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02" name="Google Shape;102;g16198bff1f2_0_528"/>
          <p:cNvSpPr txBox="1"/>
          <p:nvPr>
            <p:ph idx="1" type="subTitle"/>
          </p:nvPr>
        </p:nvSpPr>
        <p:spPr>
          <a:xfrm>
            <a:off x="1730000" y="4717333"/>
            <a:ext cx="4048500" cy="67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03" name="Google Shape;103;g16198bff1f2_0_528"/>
          <p:cNvSpPr txBox="1"/>
          <p:nvPr>
            <p:ph idx="2" type="body"/>
          </p:nvPr>
        </p:nvSpPr>
        <p:spPr>
          <a:xfrm>
            <a:off x="6197600" y="2262133"/>
            <a:ext cx="4902300" cy="3129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04" name="Google Shape;104;g16198bff1f2_0_52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16198bff1f2_0_44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9pPr>
          </a:lstStyle>
          <a:p/>
        </p:txBody>
      </p:sp>
      <p:sp>
        <p:nvSpPr>
          <p:cNvPr id="7" name="Google Shape;7;g16198bff1f2_0_44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lt1"/>
              </a:buClr>
              <a:buSzPts val="1700"/>
              <a:buFont typeface="Lato"/>
              <a:buChar char="●"/>
              <a:defRPr b="0" i="0" sz="1700" u="none" cap="none" strike="noStrike">
                <a:solidFill>
                  <a:schemeClr val="lt1"/>
                </a:solidFill>
                <a:latin typeface="Lato"/>
                <a:ea typeface="Lato"/>
                <a:cs typeface="Lato"/>
                <a:sym typeface="Lato"/>
              </a:defRPr>
            </a:lvl1pPr>
            <a:lvl2pPr indent="-323850" lvl="1" marL="9144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2pPr>
            <a:lvl3pPr indent="-323850" lvl="2" marL="13716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3pPr>
            <a:lvl4pPr indent="-323850" lvl="3" marL="18288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4pPr>
            <a:lvl5pPr indent="-323850" lvl="4" marL="22860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5pPr>
            <a:lvl6pPr indent="-323850" lvl="5" marL="27432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6pPr>
            <a:lvl7pPr indent="-323850" lvl="6" marL="32004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7pPr>
            <a:lvl8pPr indent="-323850" lvl="7" marL="36576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8pPr>
            <a:lvl9pPr indent="-323850" lvl="8" marL="41148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9pPr>
          </a:lstStyle>
          <a:p/>
        </p:txBody>
      </p:sp>
      <p:sp>
        <p:nvSpPr>
          <p:cNvPr id="8" name="Google Shape;8;g16198bff1f2_0_4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on0007@b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researchgate.net/profile/Marek-Woda/publication/333039077_Capabilities_of_ARCore_and_ARKit_Platforms_for_ARVR_Applications/links/5d24e096299bf1547ca75dfe/Capabilities-of-ARCore-and-ARKit-Platforms-for-AR-VR-Applications.pdf?origin=publication_detail" TargetMode="External"/><Relationship Id="rId4" Type="http://schemas.openxmlformats.org/officeDocument/2006/relationships/hyperlink" Target="https://doi.org/10.1007/s11042-018-6912-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716200" y="1331622"/>
            <a:ext cx="6690000" cy="2877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3206"/>
              <a:buFont typeface="Arial"/>
              <a:buNone/>
            </a:pPr>
            <a:r>
              <a:rPr lang="en-US"/>
              <a:t>3-D Detection and Jewelry</a:t>
            </a:r>
            <a:br>
              <a:rPr lang="en-US"/>
            </a:br>
            <a:endParaRPr/>
          </a:p>
          <a:p>
            <a:pPr indent="0" lvl="0" marL="0" rtl="0" algn="ctr">
              <a:lnSpc>
                <a:spcPct val="90000"/>
              </a:lnSpc>
              <a:spcBef>
                <a:spcPts val="0"/>
              </a:spcBef>
              <a:spcAft>
                <a:spcPts val="0"/>
              </a:spcAft>
              <a:buClr>
                <a:schemeClr val="dk1"/>
              </a:buClr>
              <a:buSzPct val="113206"/>
              <a:buFont typeface="Arial"/>
              <a:buNone/>
            </a:pPr>
            <a:r>
              <a:rPr lang="en-US"/>
              <a:t>Sprint 2</a:t>
            </a:r>
            <a:endParaRPr/>
          </a:p>
        </p:txBody>
      </p:sp>
      <p:sp>
        <p:nvSpPr>
          <p:cNvPr id="141" name="Google Shape;141;p1"/>
          <p:cNvSpPr txBox="1"/>
          <p:nvPr>
            <p:ph idx="1" type="subTitle"/>
          </p:nvPr>
        </p:nvSpPr>
        <p:spPr>
          <a:xfrm>
            <a:off x="6607475" y="4312250"/>
            <a:ext cx="4627500" cy="1948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sz="2500">
                <a:latin typeface="Arial"/>
                <a:ea typeface="Arial"/>
                <a:cs typeface="Arial"/>
                <a:sym typeface="Arial"/>
              </a:rPr>
              <a:t>A1_Group #3  </a:t>
            </a:r>
            <a:r>
              <a:rPr lang="en-US" sz="2500" u="sng">
                <a:solidFill>
                  <a:schemeClr val="hlink"/>
                </a:solidFill>
                <a:latin typeface="Arial"/>
                <a:ea typeface="Arial"/>
                <a:cs typeface="Arial"/>
                <a:sym typeface="Arial"/>
                <a:hlinkClick r:id="rId3"/>
              </a:rPr>
              <a:t>on0007@bu.edu</a:t>
            </a:r>
            <a:endParaRPr sz="25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rPr lang="en-US" sz="2500">
                <a:latin typeface="Arial"/>
                <a:ea typeface="Arial"/>
                <a:cs typeface="Arial"/>
                <a:sym typeface="Arial"/>
              </a:rPr>
              <a:t>Orif Negmatov</a:t>
            </a:r>
            <a:endParaRPr sz="25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g16d624dfb47_0_0"/>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5" name="Google Shape;225;g16d624dfb47_0_0"/>
          <p:cNvSpPr txBox="1"/>
          <p:nvPr>
            <p:ph type="title"/>
          </p:nvPr>
        </p:nvSpPr>
        <p:spPr>
          <a:xfrm>
            <a:off x="735925" y="58536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5. Sprint 3 Goals</a:t>
            </a:r>
            <a:endParaRPr>
              <a:solidFill>
                <a:schemeClr val="lt1"/>
              </a:solidFill>
            </a:endParaRPr>
          </a:p>
        </p:txBody>
      </p:sp>
      <p:sp>
        <p:nvSpPr>
          <p:cNvPr id="226" name="Google Shape;226;g16d624dfb47_0_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g16d624dfb47_0_0"/>
          <p:cNvSpPr txBox="1"/>
          <p:nvPr/>
        </p:nvSpPr>
        <p:spPr>
          <a:xfrm>
            <a:off x="937450" y="2587875"/>
            <a:ext cx="10712100" cy="16068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SzPts val="2800"/>
              <a:buChar char="●"/>
            </a:pPr>
            <a:r>
              <a:rPr lang="en-US" sz="2800"/>
              <a:t>Get started with ARkit</a:t>
            </a:r>
            <a:endParaRPr sz="2800"/>
          </a:p>
          <a:p>
            <a:pPr indent="-406400" lvl="0" marL="457200" marR="0" rtl="0" algn="l">
              <a:lnSpc>
                <a:spcPct val="115000"/>
              </a:lnSpc>
              <a:spcBef>
                <a:spcPts val="0"/>
              </a:spcBef>
              <a:spcAft>
                <a:spcPts val="0"/>
              </a:spcAft>
              <a:buSzPts val="2800"/>
              <a:buChar char="●"/>
            </a:pPr>
            <a:r>
              <a:rPr lang="en-US" sz="2800"/>
              <a:t>Look at Apple’s developer website</a:t>
            </a:r>
            <a:endParaRPr sz="2800"/>
          </a:p>
          <a:p>
            <a:pPr indent="-406400" lvl="0" marL="457200" marR="0" rtl="0" algn="l">
              <a:lnSpc>
                <a:spcPct val="115000"/>
              </a:lnSpc>
              <a:spcBef>
                <a:spcPts val="0"/>
              </a:spcBef>
              <a:spcAft>
                <a:spcPts val="0"/>
              </a:spcAft>
              <a:buSzPts val="2800"/>
              <a:buChar char="●"/>
            </a:pPr>
            <a:r>
              <a:rPr lang="en-US" sz="2800"/>
              <a:t>Run sample codes from Github</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g16d624dfb47_0_10"/>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g16d624dfb47_0_10"/>
          <p:cNvSpPr txBox="1"/>
          <p:nvPr>
            <p:ph type="title"/>
          </p:nvPr>
        </p:nvSpPr>
        <p:spPr>
          <a:xfrm>
            <a:off x="735925" y="58536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6. Obstacles</a:t>
            </a:r>
            <a:endParaRPr>
              <a:solidFill>
                <a:schemeClr val="lt1"/>
              </a:solidFill>
            </a:endParaRPr>
          </a:p>
        </p:txBody>
      </p:sp>
      <p:sp>
        <p:nvSpPr>
          <p:cNvPr id="234" name="Google Shape;234;g16d624dfb47_0_1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g16d624dfb47_0_10"/>
          <p:cNvSpPr txBox="1"/>
          <p:nvPr/>
        </p:nvSpPr>
        <p:spPr>
          <a:xfrm>
            <a:off x="858250" y="2587900"/>
            <a:ext cx="10712100" cy="21027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lang="en-US" sz="2800"/>
              <a:t>Can’t run Xcode in Windows</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lang="en-US" sz="2800"/>
              <a:t>Need MacOS machine</a:t>
            </a:r>
            <a:endParaRPr sz="2800"/>
          </a:p>
          <a:p>
            <a:pPr indent="-406400" lvl="0" marL="457200" marR="0" rtl="0" algn="l">
              <a:lnSpc>
                <a:spcPct val="115000"/>
              </a:lnSpc>
              <a:spcBef>
                <a:spcPts val="0"/>
              </a:spcBef>
              <a:spcAft>
                <a:spcPts val="0"/>
              </a:spcAft>
              <a:buSzPts val="2800"/>
              <a:buChar char="●"/>
            </a:pPr>
            <a:r>
              <a:rPr lang="en-US" sz="2800"/>
              <a:t>SCC in BU doesn’t provide access to Xcode or Swift applications</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g16198bff1f2_0_59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1" name="Google Shape;241;g16198bff1f2_0_596"/>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2" name="Google Shape;242;g16198bff1f2_0_596"/>
          <p:cNvSpPr txBox="1"/>
          <p:nvPr>
            <p:ph type="title"/>
          </p:nvPr>
        </p:nvSpPr>
        <p:spPr>
          <a:xfrm>
            <a:off x="956675" y="58536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7.Next Sprint Goals</a:t>
            </a:r>
            <a:endParaRPr/>
          </a:p>
        </p:txBody>
      </p:sp>
      <p:sp>
        <p:nvSpPr>
          <p:cNvPr id="243" name="Google Shape;243;g16198bff1f2_0_596"/>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g16198bff1f2_0_596"/>
          <p:cNvSpPr txBox="1"/>
          <p:nvPr/>
        </p:nvSpPr>
        <p:spPr>
          <a:xfrm>
            <a:off x="841300" y="2426550"/>
            <a:ext cx="10515600" cy="45807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Get familiar with Xcode</a:t>
            </a:r>
            <a:r>
              <a:rPr lang="en-US" sz="2800"/>
              <a:t> and Swift</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Run the sample codes available online</a:t>
            </a:r>
            <a:endParaRPr sz="1800">
              <a:solidFill>
                <a:srgbClr val="CACACA"/>
              </a:solidFill>
              <a:latin typeface="Average"/>
              <a:ea typeface="Average"/>
              <a:cs typeface="Average"/>
              <a:sym typeface="Average"/>
            </a:endParaRPr>
          </a:p>
          <a:p>
            <a:pPr indent="-406400" lvl="0" marL="457200" marR="0" rtl="0" algn="l">
              <a:lnSpc>
                <a:spcPct val="115000"/>
              </a:lnSpc>
              <a:spcBef>
                <a:spcPts val="0"/>
              </a:spcBef>
              <a:spcAft>
                <a:spcPts val="0"/>
              </a:spcAft>
              <a:buSzPts val="2800"/>
              <a:buChar char="●"/>
            </a:pPr>
            <a:r>
              <a:rPr lang="en-US" sz="2800"/>
              <a:t>Test and use Lidar sensor on Iphone</a:t>
            </a:r>
            <a:endParaRPr sz="2800"/>
          </a:p>
          <a:p>
            <a:pPr indent="-406400" lvl="0" marL="457200" marR="0" rtl="0" algn="l">
              <a:lnSpc>
                <a:spcPct val="115000"/>
              </a:lnSpc>
              <a:spcBef>
                <a:spcPts val="0"/>
              </a:spcBef>
              <a:spcAft>
                <a:spcPts val="0"/>
              </a:spcAft>
              <a:buSzPts val="2800"/>
              <a:buChar char="●"/>
            </a:pPr>
            <a:r>
              <a:rPr lang="en-US" sz="2800"/>
              <a:t>Getting app to function on basic items, not necessarily for jewelry first</a:t>
            </a:r>
            <a:endParaRPr sz="2800"/>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Start building the MVP model so that it scans the item at least</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g16198bff1f2_0_6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0" name="Google Shape;250;g16198bff1f2_0_617"/>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g16198bff1f2_0_617"/>
          <p:cNvSpPr txBox="1"/>
          <p:nvPr>
            <p:ph type="title"/>
          </p:nvPr>
        </p:nvSpPr>
        <p:spPr>
          <a:xfrm>
            <a:off x="956675" y="58536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6. References</a:t>
            </a:r>
            <a:endParaRPr/>
          </a:p>
        </p:txBody>
      </p:sp>
      <p:sp>
        <p:nvSpPr>
          <p:cNvPr id="252" name="Google Shape;252;g16198bff1f2_0_61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g16198bff1f2_0_617"/>
          <p:cNvSpPr txBox="1"/>
          <p:nvPr/>
        </p:nvSpPr>
        <p:spPr>
          <a:xfrm>
            <a:off x="956675" y="2476525"/>
            <a:ext cx="10515600" cy="4556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rgbClr val="000000"/>
              </a:buClr>
              <a:buSzPts val="2000"/>
              <a:buFont typeface="Arial"/>
              <a:buAutoNum type="arabicPeriod"/>
            </a:pPr>
            <a:r>
              <a:rPr b="0" i="0" lang="en-US" sz="2000" u="sng" cap="none" strike="noStrike">
                <a:solidFill>
                  <a:schemeClr val="dk1"/>
                </a:solidFill>
                <a:latin typeface="Arial"/>
                <a:ea typeface="Arial"/>
                <a:cs typeface="Arial"/>
                <a:sym typeface="Arial"/>
                <a:hlinkClick r:id="rId3">
                  <a:extLst>
                    <a:ext uri="{A12FA001-AC4F-418D-AE19-62706E023703}">
                      <ahyp:hlinkClr val="tx"/>
                    </a:ext>
                  </a:extLst>
                </a:hlinkClick>
              </a:rPr>
              <a:t>https://www.researchgate.net/profile/Marek-Woda/publication/333039077_Capabilities_of_ARCore_and_ARKit_Platforms_for_ARVR_Applications/links/5d24e096299bf1547ca75dfe/Capabilities-of-ARCore-and-ARKit-Platforms-for-AR-VR-Applications.pdf?origin=publication_detail</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Arial"/>
                <a:ea typeface="Arial"/>
                <a:cs typeface="Arial"/>
                <a:sym typeface="Arial"/>
              </a:rPr>
              <a:t>https://www.researchgate.net/profile/Marek-Woda/publication/333039077_Capabilities_of_ARCore_and_ARKit_Platforms_for_ARVR_Applications/links/5d24e096299bf1547ca75dfe/Capabilities-of-ARCore-and-ARKit-Platforms-for-AR-VR-Applications.pdf?origin=publication_detail</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Arial"/>
                <a:ea typeface="Arial"/>
                <a:cs typeface="Arial"/>
                <a:sym typeface="Arial"/>
              </a:rPr>
              <a:t>Singh, R.D., Mittal, A. &amp; Bhatia, R.K. 3D convolutional neural network for object recognition: a review. </a:t>
            </a:r>
            <a:r>
              <a:rPr b="0" i="1" lang="en-US" sz="2000" u="none" cap="none" strike="noStrike">
                <a:solidFill>
                  <a:srgbClr val="000000"/>
                </a:solidFill>
                <a:latin typeface="Arial"/>
                <a:ea typeface="Arial"/>
                <a:cs typeface="Arial"/>
                <a:sym typeface="Arial"/>
              </a:rPr>
              <a:t>Multimed Tools Appl</a:t>
            </a:r>
            <a:r>
              <a:rPr b="0" i="0"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78</a:t>
            </a:r>
            <a:r>
              <a:rPr b="0" i="0" lang="en-US" sz="2000" u="none" cap="none" strike="noStrike">
                <a:solidFill>
                  <a:srgbClr val="000000"/>
                </a:solidFill>
                <a:latin typeface="Arial"/>
                <a:ea typeface="Arial"/>
                <a:cs typeface="Arial"/>
                <a:sym typeface="Arial"/>
              </a:rPr>
              <a:t>, 15951–15995 (2019). </a:t>
            </a:r>
            <a:r>
              <a:rPr b="0" i="0" lang="en-US" sz="2000" u="sng" cap="none" strike="noStrike">
                <a:solidFill>
                  <a:schemeClr val="hlink"/>
                </a:solidFill>
                <a:latin typeface="Arial"/>
                <a:ea typeface="Arial"/>
                <a:cs typeface="Arial"/>
                <a:sym typeface="Arial"/>
                <a:hlinkClick r:id="rId4"/>
              </a:rPr>
              <a:t>https://doi.org/10.1007/s11042-018-6912-6</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Arial"/>
                <a:ea typeface="Arial"/>
                <a:cs typeface="Arial"/>
                <a:sym typeface="Arial"/>
              </a:rPr>
              <a:t>https://www.sciencedirect.com/science/article/abs/pii/S0925963503002620</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259" name="Google Shape;25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ctr">
              <a:lnSpc>
                <a:spcPct val="90000"/>
              </a:lnSpc>
              <a:spcBef>
                <a:spcPts val="0"/>
              </a:spcBef>
              <a:spcAft>
                <a:spcPts val="0"/>
              </a:spcAft>
              <a:buClr>
                <a:schemeClr val="dk1"/>
              </a:buClr>
              <a:buSzPts val="3600"/>
              <a:buNone/>
            </a:pPr>
            <a:r>
              <a:t/>
            </a:r>
            <a:endParaRPr sz="3600"/>
          </a:p>
          <a:p>
            <a:pPr indent="0" lvl="0" marL="228600" rtl="0" algn="ctr">
              <a:lnSpc>
                <a:spcPct val="90000"/>
              </a:lnSpc>
              <a:spcBef>
                <a:spcPts val="1000"/>
              </a:spcBef>
              <a:spcAft>
                <a:spcPts val="0"/>
              </a:spcAft>
              <a:buClr>
                <a:schemeClr val="dk1"/>
              </a:buClr>
              <a:buSzPts val="3600"/>
              <a:buNone/>
            </a:pPr>
            <a:r>
              <a:t/>
            </a:r>
            <a:endParaRPr sz="3600"/>
          </a:p>
          <a:p>
            <a:pPr indent="-228600" lvl="0" marL="228600" rtl="0" algn="ctr">
              <a:lnSpc>
                <a:spcPct val="90000"/>
              </a:lnSpc>
              <a:spcBef>
                <a:spcPts val="1000"/>
              </a:spcBef>
              <a:spcAft>
                <a:spcPts val="1600"/>
              </a:spcAft>
              <a:buClr>
                <a:schemeClr val="dk1"/>
              </a:buClr>
              <a:buSzPts val="3600"/>
              <a:buChar char="●"/>
            </a:pPr>
            <a:r>
              <a:rPr lang="en-US" sz="3600"/>
              <a:t>Thanks for listening</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
          <p:cNvSpPr/>
          <p:nvPr/>
        </p:nvSpPr>
        <p:spPr>
          <a:xfrm>
            <a:off x="147825" y="21062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2"/>
          <p:cNvSpPr/>
          <p:nvPr/>
        </p:nvSpPr>
        <p:spPr>
          <a:xfrm>
            <a:off x="693414" y="558096"/>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2"/>
          <p:cNvSpPr txBox="1"/>
          <p:nvPr>
            <p:ph type="title"/>
          </p:nvPr>
        </p:nvSpPr>
        <p:spPr>
          <a:xfrm>
            <a:off x="982975" y="795841"/>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1</a:t>
            </a:r>
            <a:r>
              <a:rPr lang="en-US"/>
              <a:t>A</a:t>
            </a:r>
            <a:r>
              <a:rPr lang="en-US">
                <a:solidFill>
                  <a:schemeClr val="lt1"/>
                </a:solidFill>
              </a:rPr>
              <a:t>.</a:t>
            </a:r>
            <a:r>
              <a:rPr lang="en-US"/>
              <a:t> </a:t>
            </a:r>
            <a:r>
              <a:rPr lang="en-US">
                <a:solidFill>
                  <a:schemeClr val="lt1"/>
                </a:solidFill>
              </a:rPr>
              <a:t>Product mission</a:t>
            </a:r>
            <a:endParaRPr>
              <a:solidFill>
                <a:schemeClr val="lt1"/>
              </a:solidFill>
            </a:endParaRPr>
          </a:p>
        </p:txBody>
      </p:sp>
      <p:sp>
        <p:nvSpPr>
          <p:cNvPr id="149" name="Google Shape;149;p2"/>
          <p:cNvSpPr txBox="1"/>
          <p:nvPr/>
        </p:nvSpPr>
        <p:spPr>
          <a:xfrm>
            <a:off x="982975" y="2742600"/>
            <a:ext cx="10975500" cy="5076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0000"/>
                </a:solidFill>
                <a:latin typeface="Lato"/>
                <a:ea typeface="Lato"/>
                <a:cs typeface="Lato"/>
                <a:sym typeface="Lato"/>
              </a:rPr>
              <a:t>For the jewelry item customers, who need a verification process to make sure the product they purchase is authentic.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Lato"/>
              <a:ea typeface="Lato"/>
              <a:cs typeface="Lato"/>
              <a:sym typeface="Lato"/>
            </a:endParaRPr>
          </a:p>
        </p:txBody>
      </p:sp>
      <p:pic>
        <p:nvPicPr>
          <p:cNvPr id="150" name="Google Shape;150;p2"/>
          <p:cNvPicPr preferRelativeResize="0"/>
          <p:nvPr/>
        </p:nvPicPr>
        <p:blipFill rotWithShape="1">
          <a:blip r:embed="rId3">
            <a:alphaModFix/>
          </a:blip>
          <a:srcRect b="0" l="0" r="0" t="0"/>
          <a:stretch/>
        </p:blipFill>
        <p:spPr>
          <a:xfrm>
            <a:off x="5645250" y="4138075"/>
            <a:ext cx="2652425" cy="2361900"/>
          </a:xfrm>
          <a:prstGeom prst="rect">
            <a:avLst/>
          </a:prstGeom>
          <a:noFill/>
          <a:ln>
            <a:noFill/>
          </a:ln>
        </p:spPr>
      </p:pic>
      <p:pic>
        <p:nvPicPr>
          <p:cNvPr id="151" name="Google Shape;151;p2"/>
          <p:cNvPicPr preferRelativeResize="0"/>
          <p:nvPr/>
        </p:nvPicPr>
        <p:blipFill rotWithShape="1">
          <a:blip r:embed="rId4">
            <a:alphaModFix/>
          </a:blip>
          <a:srcRect b="0" l="0" r="0" t="0"/>
          <a:stretch/>
        </p:blipFill>
        <p:spPr>
          <a:xfrm>
            <a:off x="1440538" y="4138075"/>
            <a:ext cx="3438525" cy="2286000"/>
          </a:xfrm>
          <a:prstGeom prst="rect">
            <a:avLst/>
          </a:prstGeom>
          <a:noFill/>
          <a:ln>
            <a:noFill/>
          </a:ln>
        </p:spPr>
      </p:pic>
      <p:pic>
        <p:nvPicPr>
          <p:cNvPr id="152" name="Google Shape;152;p2"/>
          <p:cNvPicPr preferRelativeResize="0"/>
          <p:nvPr/>
        </p:nvPicPr>
        <p:blipFill rotWithShape="1">
          <a:blip r:embed="rId5">
            <a:alphaModFix/>
          </a:blip>
          <a:srcRect b="0" l="0" r="0" t="0"/>
          <a:stretch/>
        </p:blipFill>
        <p:spPr>
          <a:xfrm>
            <a:off x="8521450" y="3899600"/>
            <a:ext cx="2524475" cy="252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3"/>
          <p:cNvSpPr/>
          <p:nvPr/>
        </p:nvSpPr>
        <p:spPr>
          <a:xfrm>
            <a:off x="0" y="790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3"/>
          <p:cNvSpPr/>
          <p:nvPr/>
        </p:nvSpPr>
        <p:spPr>
          <a:xfrm>
            <a:off x="548639" y="347471"/>
            <a:ext cx="11100816" cy="1801368"/>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3"/>
          <p:cNvSpPr txBox="1"/>
          <p:nvPr>
            <p:ph type="title"/>
          </p:nvPr>
        </p:nvSpPr>
        <p:spPr>
          <a:xfrm>
            <a:off x="838200" y="5852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1B</a:t>
            </a:r>
            <a:r>
              <a:rPr lang="en-US"/>
              <a:t>. </a:t>
            </a:r>
            <a:r>
              <a:rPr lang="en-US">
                <a:solidFill>
                  <a:schemeClr val="lt1"/>
                </a:solidFill>
              </a:rPr>
              <a:t>Users</a:t>
            </a:r>
            <a:endParaRPr>
              <a:solidFill>
                <a:schemeClr val="lt1"/>
              </a:solidFill>
            </a:endParaRPr>
          </a:p>
        </p:txBody>
      </p:sp>
      <p:sp>
        <p:nvSpPr>
          <p:cNvPr descr="【数据集】回答盲人的视觉问题-VizWiz 总述" id="160" name="Google Shape;160;p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3"/>
          <p:cNvSpPr/>
          <p:nvPr/>
        </p:nvSpPr>
        <p:spPr>
          <a:xfrm>
            <a:off x="6096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3"/>
          <p:cNvSpPr txBox="1"/>
          <p:nvPr/>
        </p:nvSpPr>
        <p:spPr>
          <a:xfrm>
            <a:off x="871400" y="2522050"/>
            <a:ext cx="10635900" cy="95370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Couples</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Brides/ Married people</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pic>
        <p:nvPicPr>
          <p:cNvPr id="163" name="Google Shape;163;p3"/>
          <p:cNvPicPr preferRelativeResize="0"/>
          <p:nvPr/>
        </p:nvPicPr>
        <p:blipFill rotWithShape="1">
          <a:blip r:embed="rId3">
            <a:alphaModFix/>
          </a:blip>
          <a:srcRect b="0" l="0" r="0" t="0"/>
          <a:stretch/>
        </p:blipFill>
        <p:spPr>
          <a:xfrm>
            <a:off x="6647425" y="2686050"/>
            <a:ext cx="4514850" cy="300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4"/>
          <p:cNvSpPr/>
          <p:nvPr/>
        </p:nvSpPr>
        <p:spPr>
          <a:xfrm>
            <a:off x="548639" y="347471"/>
            <a:ext cx="11100816" cy="1801368"/>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4"/>
          <p:cNvSpPr txBox="1"/>
          <p:nvPr>
            <p:ph type="title"/>
          </p:nvPr>
        </p:nvSpPr>
        <p:spPr>
          <a:xfrm>
            <a:off x="838200" y="5852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rPr>
              <a:t>2. Literature </a:t>
            </a:r>
            <a:r>
              <a:rPr lang="en-US"/>
              <a:t>Review</a:t>
            </a:r>
            <a:endParaRPr>
              <a:solidFill>
                <a:schemeClr val="lt1"/>
              </a:solidFill>
            </a:endParaRPr>
          </a:p>
        </p:txBody>
      </p:sp>
      <p:sp>
        <p:nvSpPr>
          <p:cNvPr id="170" name="Google Shape;170;p4"/>
          <p:cNvSpPr txBox="1"/>
          <p:nvPr>
            <p:ph idx="1" type="body"/>
          </p:nvPr>
        </p:nvSpPr>
        <p:spPr>
          <a:xfrm>
            <a:off x="910903" y="2516775"/>
            <a:ext cx="10387200" cy="3660300"/>
          </a:xfrm>
          <a:prstGeom prst="rect">
            <a:avLst/>
          </a:prstGeom>
          <a:noFill/>
          <a:ln>
            <a:noFill/>
          </a:ln>
        </p:spPr>
        <p:txBody>
          <a:bodyPr anchorCtr="0" anchor="ctr" bIns="45700" lIns="91425" spcFirstLastPara="1" rIns="91425" wrap="square" tIns="45700">
            <a:normAutofit/>
          </a:bodyPr>
          <a:lstStyle/>
          <a:p>
            <a:pPr indent="-120650" lvl="0" marL="228600" rtl="0" algn="l">
              <a:lnSpc>
                <a:spcPct val="90000"/>
              </a:lnSpc>
              <a:spcBef>
                <a:spcPts val="1000"/>
              </a:spcBef>
              <a:spcAft>
                <a:spcPts val="1600"/>
              </a:spcAft>
              <a:buClr>
                <a:schemeClr val="dk1"/>
              </a:buClr>
              <a:buSzPts val="1700"/>
              <a:buNone/>
            </a:pPr>
            <a:r>
              <a:t/>
            </a:r>
            <a:endParaRPr sz="1700"/>
          </a:p>
        </p:txBody>
      </p:sp>
      <p:sp>
        <p:nvSpPr>
          <p:cNvPr id="171" name="Google Shape;171;p4"/>
          <p:cNvSpPr txBox="1"/>
          <p:nvPr/>
        </p:nvSpPr>
        <p:spPr>
          <a:xfrm>
            <a:off x="924050" y="2416750"/>
            <a:ext cx="10649100" cy="68433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ARkit tool is available, developed by Apple. Inc</a:t>
            </a:r>
            <a:endParaRPr b="0" i="0" sz="28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666666"/>
              </a:buClr>
              <a:buSzPts val="2800"/>
              <a:buFont typeface="Arial"/>
              <a:buChar char="-"/>
            </a:pPr>
            <a:r>
              <a:rPr b="0" i="0" lang="en-US" sz="2800" u="none" cap="none" strike="noStrike">
                <a:solidFill>
                  <a:srgbClr val="666666"/>
                </a:solidFill>
                <a:latin typeface="Arial"/>
                <a:ea typeface="Arial"/>
                <a:cs typeface="Arial"/>
                <a:sym typeface="Arial"/>
              </a:rPr>
              <a:t>Tool for app developers</a:t>
            </a:r>
            <a:endParaRPr b="0" i="0" sz="28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666666"/>
                </a:solidFill>
                <a:latin typeface="Arial"/>
                <a:ea typeface="Arial"/>
                <a:cs typeface="Arial"/>
                <a:sym typeface="Arial"/>
              </a:rPr>
              <a:t>	</a:t>
            </a:r>
            <a:r>
              <a:rPr b="1" i="0" lang="en-US" sz="2800" u="none" cap="none" strike="noStrike">
                <a:solidFill>
                  <a:srgbClr val="666666"/>
                </a:solidFill>
                <a:latin typeface="Arial"/>
                <a:ea typeface="Arial"/>
                <a:cs typeface="Arial"/>
                <a:sym typeface="Arial"/>
              </a:rPr>
              <a:t>Examples of ARKit applications:</a:t>
            </a:r>
            <a:endParaRPr b="1" i="0" sz="2800" u="none" cap="none" strike="noStrike">
              <a:solidFill>
                <a:srgbClr val="666666"/>
              </a:solidFill>
              <a:latin typeface="Arial"/>
              <a:ea typeface="Arial"/>
              <a:cs typeface="Arial"/>
              <a:sym typeface="Arial"/>
            </a:endParaRPr>
          </a:p>
          <a:p>
            <a:pPr indent="-406400" lvl="0" marL="457200" marR="0" rtl="0" algn="l">
              <a:lnSpc>
                <a:spcPct val="100000"/>
              </a:lnSpc>
              <a:spcBef>
                <a:spcPts val="0"/>
              </a:spcBef>
              <a:spcAft>
                <a:spcPts val="0"/>
              </a:spcAft>
              <a:buClr>
                <a:srgbClr val="666666"/>
              </a:buClr>
              <a:buSzPts val="2800"/>
              <a:buFont typeface="Arial"/>
              <a:buAutoNum type="arabicParenR"/>
            </a:pPr>
            <a:r>
              <a:rPr b="0" i="0" lang="en-US" sz="2800" u="none" cap="none" strike="noStrike">
                <a:solidFill>
                  <a:srgbClr val="666666"/>
                </a:solidFill>
                <a:latin typeface="Arial"/>
                <a:ea typeface="Arial"/>
                <a:cs typeface="Arial"/>
                <a:sym typeface="Arial"/>
              </a:rPr>
              <a:t>3D view of Ikea products </a:t>
            </a:r>
            <a:endParaRPr b="0" i="0" sz="2800" u="none" cap="none" strike="noStrike">
              <a:solidFill>
                <a:srgbClr val="666666"/>
              </a:solidFill>
              <a:latin typeface="Arial"/>
              <a:ea typeface="Arial"/>
              <a:cs typeface="Arial"/>
              <a:sym typeface="Arial"/>
            </a:endParaRPr>
          </a:p>
          <a:p>
            <a:pPr indent="-406400" lvl="0" marL="457200" marR="0" rtl="0" algn="l">
              <a:lnSpc>
                <a:spcPct val="100000"/>
              </a:lnSpc>
              <a:spcBef>
                <a:spcPts val="0"/>
              </a:spcBef>
              <a:spcAft>
                <a:spcPts val="0"/>
              </a:spcAft>
              <a:buClr>
                <a:srgbClr val="666666"/>
              </a:buClr>
              <a:buSzPts val="2800"/>
              <a:buFont typeface="Arial"/>
              <a:buAutoNum type="arabicParenR"/>
            </a:pPr>
            <a:r>
              <a:rPr b="0" i="0" lang="en-US" sz="2800" u="none" cap="none" strike="noStrike">
                <a:solidFill>
                  <a:srgbClr val="666666"/>
                </a:solidFill>
                <a:latin typeface="Arial"/>
                <a:ea typeface="Arial"/>
                <a:cs typeface="Arial"/>
                <a:sym typeface="Arial"/>
              </a:rPr>
              <a:t>Interior decoration project</a:t>
            </a:r>
            <a:endParaRPr b="0" i="0" sz="2800" u="none" cap="none" strike="noStrike">
              <a:solidFill>
                <a:srgbClr val="666666"/>
              </a:solidFill>
              <a:latin typeface="Arial"/>
              <a:ea typeface="Arial"/>
              <a:cs typeface="Arial"/>
              <a:sym typeface="Arial"/>
            </a:endParaRPr>
          </a:p>
          <a:p>
            <a:pPr indent="-406400" lvl="0" marL="457200" marR="0" rtl="0" algn="l">
              <a:lnSpc>
                <a:spcPct val="100000"/>
              </a:lnSpc>
              <a:spcBef>
                <a:spcPts val="0"/>
              </a:spcBef>
              <a:spcAft>
                <a:spcPts val="0"/>
              </a:spcAft>
              <a:buClr>
                <a:srgbClr val="666666"/>
              </a:buClr>
              <a:buSzPts val="2800"/>
              <a:buFont typeface="Arial"/>
              <a:buChar char="●"/>
            </a:pPr>
            <a:r>
              <a:rPr b="0" i="0" lang="en-US" sz="2800" u="none" cap="none" strike="noStrike">
                <a:solidFill>
                  <a:srgbClr val="666666"/>
                </a:solidFill>
                <a:latin typeface="Arial"/>
                <a:ea typeface="Arial"/>
                <a:cs typeface="Arial"/>
                <a:sym typeface="Arial"/>
              </a:rPr>
              <a:t>Machine learning tools might be useful</a:t>
            </a:r>
            <a:endParaRPr b="0" i="0" sz="2800" u="none" cap="none" strike="noStrike">
              <a:solidFill>
                <a:srgbClr val="666666"/>
              </a:solidFill>
              <a:latin typeface="Arial"/>
              <a:ea typeface="Arial"/>
              <a:cs typeface="Arial"/>
              <a:sym typeface="Arial"/>
            </a:endParaRPr>
          </a:p>
          <a:p>
            <a:pPr indent="-406400" lvl="0" marL="457200" marR="0" rtl="0" algn="l">
              <a:lnSpc>
                <a:spcPct val="100000"/>
              </a:lnSpc>
              <a:spcBef>
                <a:spcPts val="0"/>
              </a:spcBef>
              <a:spcAft>
                <a:spcPts val="0"/>
              </a:spcAft>
              <a:buClr>
                <a:srgbClr val="666666"/>
              </a:buClr>
              <a:buSzPts val="2800"/>
              <a:buFont typeface="Arial"/>
              <a:buChar char="●"/>
            </a:pPr>
            <a:r>
              <a:rPr b="0" i="0" lang="en-US" sz="2800" u="none" cap="none" strike="noStrike">
                <a:solidFill>
                  <a:srgbClr val="666666"/>
                </a:solidFill>
                <a:latin typeface="Arial"/>
                <a:ea typeface="Arial"/>
                <a:cs typeface="Arial"/>
                <a:sym typeface="Arial"/>
              </a:rPr>
              <a:t>Xcode</a:t>
            </a:r>
            <a:endParaRPr b="0" i="0" sz="2800" u="none" cap="none" strike="noStrike">
              <a:solidFill>
                <a:srgbClr val="666666"/>
              </a:solidFill>
              <a:latin typeface="Arial"/>
              <a:ea typeface="Arial"/>
              <a:cs typeface="Arial"/>
              <a:sym typeface="Arial"/>
            </a:endParaRPr>
          </a:p>
          <a:p>
            <a:pPr indent="-406400" lvl="0" marL="457200" marR="0" rtl="0" algn="l">
              <a:lnSpc>
                <a:spcPct val="100000"/>
              </a:lnSpc>
              <a:spcBef>
                <a:spcPts val="0"/>
              </a:spcBef>
              <a:spcAft>
                <a:spcPts val="0"/>
              </a:spcAft>
              <a:buClr>
                <a:srgbClr val="666666"/>
              </a:buClr>
              <a:buSzPts val="2800"/>
              <a:buFont typeface="Arial"/>
              <a:buChar char="●"/>
            </a:pPr>
            <a:r>
              <a:rPr b="0" i="0" lang="en-US" sz="2800" u="none" cap="none" strike="noStrike">
                <a:solidFill>
                  <a:srgbClr val="666666"/>
                </a:solidFill>
                <a:latin typeface="Arial"/>
                <a:ea typeface="Arial"/>
                <a:cs typeface="Arial"/>
                <a:sym typeface="Arial"/>
              </a:rPr>
              <a:t>API documentation</a:t>
            </a:r>
            <a:endParaRPr b="0" i="0" sz="2800" u="none" cap="none" strike="noStrike">
              <a:solidFill>
                <a:srgbClr val="666666"/>
              </a:solidFill>
              <a:latin typeface="Arial"/>
              <a:ea typeface="Arial"/>
              <a:cs typeface="Arial"/>
              <a:sym typeface="Arial"/>
            </a:endParaRPr>
          </a:p>
          <a:p>
            <a:pPr indent="-406400" lvl="0" marL="457200" marR="0" rtl="0" algn="l">
              <a:lnSpc>
                <a:spcPct val="100000"/>
              </a:lnSpc>
              <a:spcBef>
                <a:spcPts val="0"/>
              </a:spcBef>
              <a:spcAft>
                <a:spcPts val="0"/>
              </a:spcAft>
              <a:buClr>
                <a:srgbClr val="666666"/>
              </a:buClr>
              <a:buSzPts val="2800"/>
              <a:buFont typeface="Arial"/>
              <a:buChar char="●"/>
            </a:pPr>
            <a:r>
              <a:rPr b="0" i="0" lang="en-US" sz="2800" u="none" cap="none" strike="noStrike">
                <a:solidFill>
                  <a:srgbClr val="666666"/>
                </a:solidFill>
                <a:latin typeface="Arial"/>
                <a:ea typeface="Arial"/>
                <a:cs typeface="Arial"/>
                <a:sym typeface="Arial"/>
              </a:rPr>
              <a:t>Apple Forums</a:t>
            </a:r>
            <a:endParaRPr b="0" i="0" sz="2800" u="none" cap="none" strike="noStrike">
              <a:solidFill>
                <a:srgbClr val="666666"/>
              </a:solidFill>
              <a:latin typeface="Arial"/>
              <a:ea typeface="Arial"/>
              <a:cs typeface="Arial"/>
              <a:sym typeface="Arial"/>
            </a:endParaRPr>
          </a:p>
          <a:p>
            <a:pPr indent="-406400" lvl="0" marL="457200" marR="0" rtl="0" algn="l">
              <a:lnSpc>
                <a:spcPct val="100000"/>
              </a:lnSpc>
              <a:spcBef>
                <a:spcPts val="0"/>
              </a:spcBef>
              <a:spcAft>
                <a:spcPts val="0"/>
              </a:spcAft>
              <a:buClr>
                <a:srgbClr val="666666"/>
              </a:buClr>
              <a:buSzPts val="2800"/>
              <a:buFont typeface="Arial"/>
              <a:buChar char="●"/>
            </a:pPr>
            <a:r>
              <a:rPr b="0" i="0" lang="en-US" sz="2800" u="none" cap="none" strike="noStrike">
                <a:solidFill>
                  <a:srgbClr val="666666"/>
                </a:solidFill>
                <a:latin typeface="Arial"/>
                <a:ea typeface="Arial"/>
                <a:cs typeface="Arial"/>
                <a:sym typeface="Arial"/>
              </a:rPr>
              <a:t>Optical Spectroscopy</a:t>
            </a:r>
            <a:endParaRPr b="0" i="0" sz="28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666666"/>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g16198bff1f2_0_58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g16198bff1f2_0_580"/>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8" name="Google Shape;178;g16198bff1f2_0_580"/>
          <p:cNvSpPr txBox="1"/>
          <p:nvPr>
            <p:ph type="title"/>
          </p:nvPr>
        </p:nvSpPr>
        <p:spPr>
          <a:xfrm>
            <a:off x="838200" y="58521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3A. User Stories</a:t>
            </a:r>
            <a:endParaRPr>
              <a:solidFill>
                <a:schemeClr val="lt1"/>
              </a:solidFill>
            </a:endParaRPr>
          </a:p>
        </p:txBody>
      </p:sp>
      <p:sp>
        <p:nvSpPr>
          <p:cNvPr id="179" name="Google Shape;179;g16198bff1f2_0_58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g16198bff1f2_0_580"/>
          <p:cNvSpPr txBox="1"/>
          <p:nvPr/>
        </p:nvSpPr>
        <p:spPr>
          <a:xfrm>
            <a:off x="838200" y="2535875"/>
            <a:ext cx="105156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Lato"/>
                <a:ea typeface="Lato"/>
                <a:cs typeface="Lato"/>
                <a:sym typeface="Lato"/>
              </a:rPr>
              <a:t>“I, the customer, want to know what is my ring made of.”</a:t>
            </a:r>
            <a:endParaRPr b="0" i="0" sz="20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Lato"/>
                <a:ea typeface="Lato"/>
                <a:cs typeface="Lato"/>
                <a:sym typeface="Lato"/>
              </a:rPr>
              <a:t>“I, jewelry shop retail worker, would like to know the properties of the ring or necklace items, so I can explain that to the customer”</a:t>
            </a:r>
            <a:endParaRPr b="0" i="0" sz="20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Lato"/>
                <a:ea typeface="Lato"/>
                <a:cs typeface="Lato"/>
                <a:sym typeface="Lato"/>
              </a:rPr>
              <a:t>“I, business manager, want to make sure that my jewelry items are of high quality and there is no counterfeit items on my sale list”</a:t>
            </a:r>
            <a:endParaRPr b="0" i="0" sz="20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Lato"/>
                <a:ea typeface="Lato"/>
                <a:cs typeface="Lato"/>
                <a:sym typeface="Lato"/>
              </a:rPr>
              <a:t>“I, the customer, would like to compare the properties of one item to another and make a thoughtful decision which one to purchase for my wedding”</a:t>
            </a:r>
            <a:endParaRPr b="0" i="0" sz="20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g16198bff1f2_0_60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g16198bff1f2_0_608"/>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7" name="Google Shape;187;g16198bff1f2_0_608"/>
          <p:cNvSpPr txBox="1"/>
          <p:nvPr>
            <p:ph type="title"/>
          </p:nvPr>
        </p:nvSpPr>
        <p:spPr>
          <a:xfrm>
            <a:off x="838200" y="58521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3B. Minimum Value Product (MVP)</a:t>
            </a:r>
            <a:endParaRPr>
              <a:solidFill>
                <a:schemeClr val="lt1"/>
              </a:solidFill>
            </a:endParaRPr>
          </a:p>
        </p:txBody>
      </p:sp>
      <p:sp>
        <p:nvSpPr>
          <p:cNvPr id="188" name="Google Shape;188;g16198bff1f2_0_60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g16198bff1f2_0_608"/>
          <p:cNvSpPr txBox="1"/>
          <p:nvPr/>
        </p:nvSpPr>
        <p:spPr>
          <a:xfrm>
            <a:off x="788225" y="2352950"/>
            <a:ext cx="10515600" cy="40851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Mobile application that scans and recognizes jewelry items</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The app receives an image as Input</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And will speak out the properties of the item</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g16198bff1f2_0_58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g16198bff1f2_0_588"/>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6" name="Google Shape;196;g16198bff1f2_0_588"/>
          <p:cNvSpPr txBox="1"/>
          <p:nvPr>
            <p:ph type="title"/>
          </p:nvPr>
        </p:nvSpPr>
        <p:spPr>
          <a:xfrm>
            <a:off x="838200" y="58536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3C. Similar Products available</a:t>
            </a:r>
            <a:endParaRPr/>
          </a:p>
        </p:txBody>
      </p:sp>
      <p:sp>
        <p:nvSpPr>
          <p:cNvPr id="197" name="Google Shape;197;g16198bff1f2_0_58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g16198bff1f2_0_588"/>
          <p:cNvSpPr txBox="1"/>
          <p:nvPr/>
        </p:nvSpPr>
        <p:spPr>
          <a:xfrm>
            <a:off x="871400" y="2293500"/>
            <a:ext cx="6388800" cy="567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666666"/>
                </a:solidFill>
                <a:latin typeface="Arial"/>
                <a:ea typeface="Arial"/>
                <a:cs typeface="Arial"/>
                <a:sym typeface="Arial"/>
              </a:rPr>
              <a:t>Examples of ARKit applications:</a:t>
            </a:r>
            <a:endParaRPr b="1" i="0" sz="2800" u="none" cap="none" strike="noStrike">
              <a:solidFill>
                <a:srgbClr val="666666"/>
              </a:solidFill>
              <a:latin typeface="Arial"/>
              <a:ea typeface="Arial"/>
              <a:cs typeface="Arial"/>
              <a:sym typeface="Arial"/>
            </a:endParaRPr>
          </a:p>
          <a:p>
            <a:pPr indent="-406400" lvl="0" marL="457200" marR="0" rtl="0" algn="l">
              <a:lnSpc>
                <a:spcPct val="100000"/>
              </a:lnSpc>
              <a:spcBef>
                <a:spcPts val="0"/>
              </a:spcBef>
              <a:spcAft>
                <a:spcPts val="0"/>
              </a:spcAft>
              <a:buClr>
                <a:srgbClr val="666666"/>
              </a:buClr>
              <a:buSzPts val="2800"/>
              <a:buFont typeface="Arial"/>
              <a:buAutoNum type="arabicParenR"/>
            </a:pPr>
            <a:r>
              <a:rPr b="0" i="0" lang="en-US" sz="2800" u="none" cap="none" strike="noStrike">
                <a:solidFill>
                  <a:srgbClr val="666666"/>
                </a:solidFill>
                <a:latin typeface="Arial"/>
                <a:ea typeface="Arial"/>
                <a:cs typeface="Arial"/>
                <a:sym typeface="Arial"/>
              </a:rPr>
              <a:t>3D view of Ikea products </a:t>
            </a:r>
            <a:endParaRPr b="0" i="0" sz="2800" u="none" cap="none" strike="noStrike">
              <a:solidFill>
                <a:srgbClr val="666666"/>
              </a:solidFill>
              <a:latin typeface="Arial"/>
              <a:ea typeface="Arial"/>
              <a:cs typeface="Arial"/>
              <a:sym typeface="Arial"/>
            </a:endParaRPr>
          </a:p>
          <a:p>
            <a:pPr indent="-406400" lvl="0" marL="457200" marR="0" rtl="0" algn="l">
              <a:lnSpc>
                <a:spcPct val="100000"/>
              </a:lnSpc>
              <a:spcBef>
                <a:spcPts val="0"/>
              </a:spcBef>
              <a:spcAft>
                <a:spcPts val="0"/>
              </a:spcAft>
              <a:buClr>
                <a:srgbClr val="666666"/>
              </a:buClr>
              <a:buSzPts val="2800"/>
              <a:buFont typeface="Arial"/>
              <a:buAutoNum type="arabicParenR"/>
            </a:pPr>
            <a:r>
              <a:rPr b="0" i="0" lang="en-US" sz="2800" u="none" cap="none" strike="noStrike">
                <a:solidFill>
                  <a:srgbClr val="666666"/>
                </a:solidFill>
                <a:latin typeface="Arial"/>
                <a:ea typeface="Arial"/>
                <a:cs typeface="Arial"/>
                <a:sym typeface="Arial"/>
              </a:rPr>
              <a:t>Interior decoration project</a:t>
            </a:r>
            <a:endParaRPr b="0" i="0" sz="28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666666"/>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Room for creativity</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ARkit - amazing tool for mobile app developers</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pic>
        <p:nvPicPr>
          <p:cNvPr id="199" name="Google Shape;199;g16198bff1f2_0_588"/>
          <p:cNvPicPr preferRelativeResize="0"/>
          <p:nvPr/>
        </p:nvPicPr>
        <p:blipFill rotWithShape="1">
          <a:blip r:embed="rId3">
            <a:alphaModFix/>
          </a:blip>
          <a:srcRect b="0" l="0" r="0" t="0"/>
          <a:stretch/>
        </p:blipFill>
        <p:spPr>
          <a:xfrm>
            <a:off x="7513525" y="1445175"/>
            <a:ext cx="4137049" cy="2547224"/>
          </a:xfrm>
          <a:prstGeom prst="rect">
            <a:avLst/>
          </a:prstGeom>
          <a:noFill/>
          <a:ln>
            <a:noFill/>
          </a:ln>
        </p:spPr>
      </p:pic>
      <p:pic>
        <p:nvPicPr>
          <p:cNvPr id="200" name="Google Shape;200;g16198bff1f2_0_588"/>
          <p:cNvPicPr preferRelativeResize="0"/>
          <p:nvPr/>
        </p:nvPicPr>
        <p:blipFill rotWithShape="1">
          <a:blip r:embed="rId4">
            <a:alphaModFix/>
          </a:blip>
          <a:srcRect b="0" l="0" r="0" t="0"/>
          <a:stretch/>
        </p:blipFill>
        <p:spPr>
          <a:xfrm>
            <a:off x="7513525" y="4150500"/>
            <a:ext cx="4200751" cy="270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5"/>
          <p:cNvSpPr/>
          <p:nvPr/>
        </p:nvSpPr>
        <p:spPr>
          <a:xfrm>
            <a:off x="548639" y="347471"/>
            <a:ext cx="11100816" cy="1801368"/>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6" name="Google Shape;206;p5"/>
          <p:cNvSpPr txBox="1"/>
          <p:nvPr>
            <p:ph type="title"/>
          </p:nvPr>
        </p:nvSpPr>
        <p:spPr>
          <a:xfrm>
            <a:off x="841250" y="58531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4. Our Technology</a:t>
            </a:r>
            <a:endParaRPr>
              <a:solidFill>
                <a:schemeClr val="lt1"/>
              </a:solidFill>
            </a:endParaRPr>
          </a:p>
        </p:txBody>
      </p:sp>
      <p:sp>
        <p:nvSpPr>
          <p:cNvPr id="207" name="Google Shape;207;p5"/>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5"/>
          <p:cNvSpPr txBox="1"/>
          <p:nvPr/>
        </p:nvSpPr>
        <p:spPr>
          <a:xfrm>
            <a:off x="937225" y="2482575"/>
            <a:ext cx="10712100" cy="49470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The mobile app scans the jewelry item</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It responds back to the customer about the details of the item</a:t>
            </a:r>
            <a:endParaRPr b="0" i="0" sz="2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and tells a brief history of the item, who made it, where, etc.</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Compares the item with other items in the market</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Figures out the authenticity of the item</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by using pattern recognition</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machine learning method is required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g16198bff1f2_0_633"/>
          <p:cNvSpPr/>
          <p:nvPr/>
        </p:nvSpPr>
        <p:spPr>
          <a:xfrm>
            <a:off x="548639" y="347471"/>
            <a:ext cx="11100900" cy="1801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4" name="Google Shape;214;g16198bff1f2_0_633"/>
          <p:cNvSpPr txBox="1"/>
          <p:nvPr>
            <p:ph type="title"/>
          </p:nvPr>
        </p:nvSpPr>
        <p:spPr>
          <a:xfrm>
            <a:off x="841250" y="58531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4. Technologies</a:t>
            </a:r>
            <a:endParaRPr>
              <a:solidFill>
                <a:schemeClr val="lt1"/>
              </a:solidFill>
            </a:endParaRPr>
          </a:p>
        </p:txBody>
      </p:sp>
      <p:sp>
        <p:nvSpPr>
          <p:cNvPr id="215" name="Google Shape;215;g16198bff1f2_0_63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g16198bff1f2_0_633"/>
          <p:cNvSpPr txBox="1"/>
          <p:nvPr/>
        </p:nvSpPr>
        <p:spPr>
          <a:xfrm>
            <a:off x="937225" y="2482575"/>
            <a:ext cx="10712100" cy="44514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Xcode</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Google Drive</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Github</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pic>
        <p:nvPicPr>
          <p:cNvPr id="217" name="Google Shape;217;g16198bff1f2_0_633"/>
          <p:cNvPicPr preferRelativeResize="0"/>
          <p:nvPr/>
        </p:nvPicPr>
        <p:blipFill rotWithShape="1">
          <a:blip r:embed="rId3">
            <a:alphaModFix/>
          </a:blip>
          <a:srcRect b="0" l="0" r="0" t="0"/>
          <a:stretch/>
        </p:blipFill>
        <p:spPr>
          <a:xfrm>
            <a:off x="5117913" y="2329950"/>
            <a:ext cx="2350725" cy="2350725"/>
          </a:xfrm>
          <a:prstGeom prst="rect">
            <a:avLst/>
          </a:prstGeom>
          <a:noFill/>
          <a:ln>
            <a:noFill/>
          </a:ln>
        </p:spPr>
      </p:pic>
      <p:pic>
        <p:nvPicPr>
          <p:cNvPr id="218" name="Google Shape;218;g16198bff1f2_0_633"/>
          <p:cNvPicPr preferRelativeResize="0"/>
          <p:nvPr/>
        </p:nvPicPr>
        <p:blipFill rotWithShape="1">
          <a:blip r:embed="rId4">
            <a:alphaModFix/>
          </a:blip>
          <a:srcRect b="0" l="0" r="0" t="0"/>
          <a:stretch/>
        </p:blipFill>
        <p:spPr>
          <a:xfrm>
            <a:off x="8237375" y="2391398"/>
            <a:ext cx="2216800" cy="1992000"/>
          </a:xfrm>
          <a:prstGeom prst="rect">
            <a:avLst/>
          </a:prstGeom>
          <a:noFill/>
          <a:ln>
            <a:noFill/>
          </a:ln>
        </p:spPr>
      </p:pic>
      <p:pic>
        <p:nvPicPr>
          <p:cNvPr id="219" name="Google Shape;219;g16198bff1f2_0_633"/>
          <p:cNvPicPr preferRelativeResize="0"/>
          <p:nvPr/>
        </p:nvPicPr>
        <p:blipFill rotWithShape="1">
          <a:blip r:embed="rId5">
            <a:alphaModFix/>
          </a:blip>
          <a:srcRect b="0" l="0" r="0" t="0"/>
          <a:stretch/>
        </p:blipFill>
        <p:spPr>
          <a:xfrm>
            <a:off x="6559850" y="4625825"/>
            <a:ext cx="2487160" cy="235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2022-10-03T14:40:50Z</dcterms:created>
  <dc:creator>Wang Qilong</dc:creator>
</cp:coreProperties>
</file>